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7"/>
  </p:notesMasterIdLst>
  <p:sldIdLst>
    <p:sldId id="256" r:id="rId4"/>
    <p:sldId id="270" r:id="rId5"/>
    <p:sldId id="271" r:id="rId6"/>
    <p:sldId id="272" r:id="rId7"/>
    <p:sldId id="273" r:id="rId8"/>
    <p:sldId id="313" r:id="rId9"/>
    <p:sldId id="360" r:id="rId10"/>
    <p:sldId id="359" r:id="rId11"/>
    <p:sldId id="364" r:id="rId12"/>
    <p:sldId id="361" r:id="rId13"/>
    <p:sldId id="365" r:id="rId14"/>
    <p:sldId id="381" r:id="rId15"/>
    <p:sldId id="382" r:id="rId16"/>
    <p:sldId id="383" r:id="rId17"/>
    <p:sldId id="388" r:id="rId18"/>
    <p:sldId id="384" r:id="rId19"/>
    <p:sldId id="385" r:id="rId20"/>
    <p:sldId id="387" r:id="rId21"/>
    <p:sldId id="386" r:id="rId22"/>
    <p:sldId id="380" r:id="rId23"/>
    <p:sldId id="379" r:id="rId24"/>
    <p:sldId id="362" r:id="rId25"/>
    <p:sldId id="363" r:id="rId26"/>
    <p:sldId id="389" r:id="rId27"/>
    <p:sldId id="284" r:id="rId28"/>
    <p:sldId id="318" r:id="rId29"/>
    <p:sldId id="368" r:id="rId30"/>
    <p:sldId id="367" r:id="rId31"/>
    <p:sldId id="358" r:id="rId32"/>
    <p:sldId id="366" r:id="rId33"/>
    <p:sldId id="375" r:id="rId34"/>
    <p:sldId id="376" r:id="rId35"/>
    <p:sldId id="269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60"/>
            <p14:sldId id="359"/>
            <p14:sldId id="364"/>
            <p14:sldId id="361"/>
            <p14:sldId id="365"/>
            <p14:sldId id="381"/>
            <p14:sldId id="382"/>
            <p14:sldId id="383"/>
            <p14:sldId id="388"/>
            <p14:sldId id="384"/>
            <p14:sldId id="385"/>
            <p14:sldId id="387"/>
            <p14:sldId id="386"/>
            <p14:sldId id="380"/>
            <p14:sldId id="379"/>
            <p14:sldId id="362"/>
            <p14:sldId id="363"/>
            <p14:sldId id="389"/>
            <p14:sldId id="284"/>
            <p14:sldId id="318"/>
            <p14:sldId id="368"/>
            <p14:sldId id="367"/>
            <p14:sldId id="358"/>
            <p14:sldId id="366"/>
            <p14:sldId id="375"/>
            <p14:sldId id="376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27" autoAdjust="0"/>
    <p:restoredTop sz="82091" autoAdjust="0"/>
  </p:normalViewPr>
  <p:slideViewPr>
    <p:cSldViewPr>
      <p:cViewPr varScale="1">
        <p:scale>
          <a:sx n="53" d="100"/>
          <a:sy n="53" d="100"/>
        </p:scale>
        <p:origin x="44" y="4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2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21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21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21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21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21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21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21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162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2021/12/20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" pitchFamily="2" charset="0"/>
                <a:ea typeface="楷体_GB2312" pitchFamily="49" charset="-122"/>
              </a:rPr>
              <a:t>马德</a:t>
            </a:r>
          </a:p>
          <a:p>
            <a:pPr>
              <a:spcBef>
                <a:spcPct val="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" pitchFamily="2" charset="0"/>
                <a:ea typeface="楷体_GB2312" pitchFamily="49" charset="-122"/>
              </a:rPr>
              <a:t>made@zju.edu.cn</a:t>
            </a:r>
            <a:endParaRPr lang="en-US" altLang="zh-CN" sz="2800" dirty="0">
              <a:solidFill>
                <a:schemeClr val="tx1"/>
              </a:solidFill>
              <a:latin typeface="Times" pitchFamily="2" charset="0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13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、移位寄存器设计与应用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带并行输入的右移移位寄存器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249280"/>
              </p:ext>
            </p:extLst>
          </p:nvPr>
        </p:nvGraphicFramePr>
        <p:xfrm>
          <a:off x="1098946" y="1973411"/>
          <a:ext cx="6929438" cy="447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Visio" r:id="rId3" imgW="2548512" imgH="1648484" progId="Visio.Drawing.11">
                  <p:embed/>
                </p:oleObj>
              </mc:Choice>
              <mc:Fallback>
                <p:oleObj name="Visio" r:id="rId3" imgW="2548512" imgH="1648484" progId="Visio.Drawing.11">
                  <p:embed/>
                  <p:pic>
                    <p:nvPicPr>
                      <p:cNvPr id="0" name="并行输入逻辑电路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946" y="1973411"/>
                        <a:ext cx="6929438" cy="447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423317"/>
            <a:ext cx="8507288" cy="4525963"/>
          </a:xfrm>
        </p:spPr>
        <p:txBody>
          <a:bodyPr/>
          <a:lstStyle/>
          <a:p>
            <a:r>
              <a:rPr lang="zh-CN" altLang="en-US" dirty="0"/>
              <a:t>数据输入方式：串行输入、并行输入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26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带并行输入的</a:t>
            </a:r>
            <a:r>
              <a:rPr lang="en-US" altLang="zh-CN" dirty="0"/>
              <a:t>8</a:t>
            </a:r>
            <a:r>
              <a:rPr lang="zh-CN" altLang="en-US" dirty="0"/>
              <a:t>位右移移位寄存器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340768"/>
            <a:ext cx="8136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module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itchFamily="49" charset="0"/>
                <a:ea typeface="新宋体" pitchFamily="49" charset="-122"/>
              </a:rPr>
              <a:t>shift_reg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(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    input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wire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dirty="0" err="1">
                <a:latin typeface="Consolas" pitchFamily="49" charset="0"/>
                <a:ea typeface="新宋体" pitchFamily="49" charset="-122"/>
              </a:rPr>
              <a:t>clk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, S_L, </a:t>
            </a:r>
            <a:r>
              <a:rPr lang="en-US" altLang="zh-CN" sz="2400" dirty="0" err="1">
                <a:latin typeface="Consolas" pitchFamily="49" charset="0"/>
                <a:ea typeface="新宋体" pitchFamily="49" charset="-122"/>
              </a:rPr>
              <a:t>s_in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    input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wire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[7:0] </a:t>
            </a:r>
            <a:r>
              <a:rPr lang="en-US" altLang="zh-CN" sz="2400" dirty="0" err="1">
                <a:latin typeface="Consolas" pitchFamily="49" charset="0"/>
                <a:ea typeface="新宋体" pitchFamily="49" charset="-122"/>
              </a:rPr>
              <a:t>p_in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    output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wire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[7:0] Q);</a:t>
            </a:r>
          </a:p>
          <a:p>
            <a:pPr marL="342900" lvl="0" indent="-342900">
              <a:spcBef>
                <a:spcPct val="20000"/>
              </a:spcBef>
            </a:pPr>
            <a:endParaRPr lang="en-US" altLang="zh-CN" sz="2400" dirty="0">
              <a:solidFill>
                <a:schemeClr val="accent6">
                  <a:lumMod val="50000"/>
                </a:schemeClr>
              </a:solidFill>
              <a:latin typeface="Consolas" pitchFamily="49" charset="0"/>
              <a:ea typeface="新宋体" pitchFamily="49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新宋体" pitchFamily="49" charset="-122"/>
              </a:rPr>
              <a:t>    FD……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新宋体" pitchFamily="49" charset="-122"/>
              </a:rPr>
              <a:t>    OR2……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新宋体" pitchFamily="49" charset="-122"/>
              </a:rPr>
              <a:t>    AND2……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新宋体" pitchFamily="49" charset="-122"/>
              </a:rPr>
              <a:t>    AND2……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新宋体" pitchFamily="49" charset="-122"/>
              </a:rPr>
              <a:t>    INV……</a:t>
            </a:r>
            <a:endParaRPr lang="en-US" altLang="zh-CN" sz="2400" dirty="0">
              <a:latin typeface="Consolas" pitchFamily="49" charset="0"/>
              <a:ea typeface="新宋体" pitchFamily="49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err="1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endmodule</a:t>
            </a:r>
            <a:endParaRPr lang="zh-CN" altLang="en-US" sz="2400" dirty="0">
              <a:solidFill>
                <a:srgbClr val="0000FF"/>
              </a:solidFill>
              <a:latin typeface="Consolas" pitchFamily="49" charset="0"/>
              <a:ea typeface="新宋体" pitchFamily="49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133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zh-CN" altLang="en-US" dirty="0">
                <a:solidFill>
                  <a:prstClr val="black"/>
                </a:solidFill>
              </a:rPr>
              <a:t>实验板上使用的芯片：</a:t>
            </a:r>
            <a:r>
              <a:rPr lang="en-US" altLang="zh-CN" dirty="0">
                <a:solidFill>
                  <a:prstClr val="black"/>
                </a:solidFill>
              </a:rPr>
              <a:t>74LV164A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09" y="1937363"/>
            <a:ext cx="1944216" cy="182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798828"/>
            <a:ext cx="3689616" cy="269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15" y="4301334"/>
            <a:ext cx="7694613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7854" y="1341282"/>
            <a:ext cx="6282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8</a:t>
            </a:r>
            <a:r>
              <a:rPr lang="zh-CN" altLang="en-US" sz="2400" dirty="0"/>
              <a:t>位串行右移移位寄存器，可以实现串</a:t>
            </a:r>
            <a:r>
              <a:rPr lang="en-US" altLang="zh-CN" sz="2400" dirty="0"/>
              <a:t>-</a:t>
            </a:r>
            <a:r>
              <a:rPr lang="zh-CN" altLang="en-US" sz="2400" dirty="0"/>
              <a:t>并转换</a:t>
            </a:r>
          </a:p>
        </p:txBody>
      </p:sp>
    </p:spTree>
    <p:extLst>
      <p:ext uri="{BB962C8B-B14F-4D97-AF65-F5344CB8AC3E}">
        <p14:creationId xmlns:p14="http://schemas.microsoft.com/office/powerpoint/2010/main" val="222784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接口说明：实验板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</a:p>
        </p:txBody>
      </p:sp>
      <p:pic>
        <p:nvPicPr>
          <p:cNvPr id="24" name="图片 23"/>
          <p:cNvPicPr/>
          <p:nvPr/>
        </p:nvPicPr>
        <p:blipFill>
          <a:blip r:embed="rId3"/>
          <a:stretch>
            <a:fillRect/>
          </a:stretch>
        </p:blipFill>
        <p:spPr>
          <a:xfrm>
            <a:off x="2074890" y="3155775"/>
            <a:ext cx="6624736" cy="358214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010" y="2204864"/>
            <a:ext cx="7256917" cy="720080"/>
          </a:xfrm>
          <a:prstGeom prst="rect">
            <a:avLst/>
          </a:prstGeom>
        </p:spPr>
      </p:pic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实验板上，采用</a:t>
            </a: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zh-CN" altLang="en-US" sz="2400" dirty="0">
                <a:solidFill>
                  <a:prstClr val="black"/>
                </a:solidFill>
              </a:rPr>
              <a:t>个</a:t>
            </a:r>
            <a:r>
              <a:rPr lang="en-US" altLang="zh-CN" sz="2400" dirty="0">
                <a:solidFill>
                  <a:prstClr val="black"/>
                </a:solidFill>
              </a:rPr>
              <a:t>74LV164A</a:t>
            </a:r>
            <a:r>
              <a:rPr lang="zh-CN" altLang="en-US" sz="2400" dirty="0">
                <a:solidFill>
                  <a:prstClr val="black"/>
                </a:solidFill>
              </a:rPr>
              <a:t>构成</a:t>
            </a:r>
            <a:r>
              <a:rPr lang="en-US" altLang="zh-CN" sz="2400" dirty="0">
                <a:solidFill>
                  <a:prstClr val="black"/>
                </a:solidFill>
              </a:rPr>
              <a:t>16</a:t>
            </a:r>
            <a:r>
              <a:rPr lang="zh-CN" altLang="en-US" sz="2400" dirty="0">
                <a:solidFill>
                  <a:prstClr val="black"/>
                </a:solidFill>
              </a:rPr>
              <a:t>位串行输入并行输出移位寄存器，寄存器的并行输出控制</a:t>
            </a:r>
            <a:r>
              <a:rPr lang="en-US" altLang="zh-CN" sz="2400" dirty="0">
                <a:solidFill>
                  <a:prstClr val="black"/>
                </a:solidFill>
              </a:rPr>
              <a:t>16</a:t>
            </a:r>
            <a:r>
              <a:rPr lang="zh-CN" altLang="en-US" sz="2400" dirty="0">
                <a:solidFill>
                  <a:prstClr val="black"/>
                </a:solidFill>
              </a:rPr>
              <a:t>个</a:t>
            </a:r>
            <a:r>
              <a:rPr lang="en-US" altLang="zh-CN" sz="2400" dirty="0">
                <a:solidFill>
                  <a:prstClr val="black"/>
                </a:solidFill>
              </a:rPr>
              <a:t>LED</a:t>
            </a:r>
            <a:r>
              <a:rPr lang="zh-CN" altLang="en-US" sz="2400" dirty="0">
                <a:solidFill>
                  <a:prstClr val="black"/>
                </a:solidFill>
              </a:rPr>
              <a:t>灯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471601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实验板的电路图</a:t>
            </a:r>
          </a:p>
        </p:txBody>
      </p:sp>
      <p:sp>
        <p:nvSpPr>
          <p:cNvPr id="4" name="右箭头 3"/>
          <p:cNvSpPr/>
          <p:nvPr/>
        </p:nvSpPr>
        <p:spPr>
          <a:xfrm rot="10800000">
            <a:off x="4788024" y="2924944"/>
            <a:ext cx="1728192" cy="417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60232" y="29969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移位方向</a:t>
            </a:r>
          </a:p>
        </p:txBody>
      </p:sp>
    </p:spTree>
    <p:extLst>
      <p:ext uri="{BB962C8B-B14F-4D97-AF65-F5344CB8AC3E}">
        <p14:creationId xmlns:p14="http://schemas.microsoft.com/office/powerpoint/2010/main" val="202218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引脚约束：实验板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主板</a:t>
            </a: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en-US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输出引脚约束</a:t>
            </a:r>
            <a:endParaRPr lang="en-US" altLang="zh-CN" sz="1800" b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"LED_CLK"		LOC = N26   | IOSTANDARD = LVCMOS33 ;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"LED_CLR"		LOC = N24   | IOSTANDARD = LVCMOS33 ;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"LED_DO"		LOC = M26   | IOSTANDARD = LVCMOS33 ;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"LED_EN"		LOC = P18    | IOSTANDARD = LVCMOS33 ;</a:t>
            </a:r>
          </a:p>
          <a:p>
            <a:r>
              <a:rPr lang="en-US" altLang="zh-CN" sz="2800" dirty="0"/>
              <a:t>LED_CLK</a:t>
            </a:r>
            <a:r>
              <a:rPr lang="zh-CN" altLang="en-US" sz="2800" dirty="0"/>
              <a:t>：</a:t>
            </a:r>
            <a:r>
              <a:rPr lang="en-US" altLang="zh-CN" sz="2800" dirty="0"/>
              <a:t>16</a:t>
            </a:r>
            <a:r>
              <a:rPr lang="zh-CN" altLang="en-US" sz="2800" dirty="0"/>
              <a:t>位</a:t>
            </a:r>
            <a:r>
              <a:rPr lang="en-US" altLang="zh-CN" sz="2800" dirty="0"/>
              <a:t>LED</a:t>
            </a:r>
            <a:r>
              <a:rPr lang="zh-CN" altLang="en-US" sz="2800" dirty="0"/>
              <a:t>灯的时钟</a:t>
            </a:r>
            <a:endParaRPr lang="en-US" altLang="zh-CN" sz="2800" dirty="0"/>
          </a:p>
          <a:p>
            <a:r>
              <a:rPr lang="en-US" altLang="zh-CN" sz="2800" dirty="0"/>
              <a:t>LED_CLR</a:t>
            </a:r>
            <a:r>
              <a:rPr lang="zh-CN" altLang="en-US" sz="2800" dirty="0"/>
              <a:t>：清零，使所有</a:t>
            </a:r>
            <a:r>
              <a:rPr lang="en-US" altLang="zh-CN" sz="2800" dirty="0"/>
              <a:t>LED</a:t>
            </a:r>
            <a:r>
              <a:rPr lang="zh-CN" altLang="en-US" sz="2800" dirty="0"/>
              <a:t>亮</a:t>
            </a:r>
            <a:endParaRPr lang="en-US" altLang="zh-CN" sz="2800" dirty="0"/>
          </a:p>
          <a:p>
            <a:r>
              <a:rPr lang="en-US" altLang="zh-CN" sz="2800" dirty="0"/>
              <a:t>LED_DO</a:t>
            </a:r>
            <a:r>
              <a:rPr lang="zh-CN" altLang="en-US" sz="2800" dirty="0"/>
              <a:t>：</a:t>
            </a:r>
            <a:r>
              <a:rPr lang="en-US" altLang="zh-CN" sz="2800" dirty="0"/>
              <a:t>16</a:t>
            </a:r>
            <a:r>
              <a:rPr lang="zh-CN" altLang="en-US" sz="2800" dirty="0"/>
              <a:t>位</a:t>
            </a:r>
            <a:r>
              <a:rPr lang="en-US" altLang="zh-CN" sz="2800" dirty="0"/>
              <a:t>LED</a:t>
            </a:r>
            <a:r>
              <a:rPr lang="zh-CN" altLang="en-US" sz="2800" dirty="0"/>
              <a:t>数据串行输入，输入</a:t>
            </a:r>
            <a:r>
              <a:rPr lang="en-US" altLang="zh-CN" sz="2800" dirty="0"/>
              <a:t>0</a:t>
            </a:r>
            <a:r>
              <a:rPr lang="zh-CN" altLang="en-US" sz="2800" dirty="0"/>
              <a:t>使</a:t>
            </a:r>
            <a:r>
              <a:rPr lang="en-US" altLang="zh-CN" sz="2800" dirty="0"/>
              <a:t>LED</a:t>
            </a:r>
            <a:r>
              <a:rPr lang="zh-CN" altLang="en-US" sz="2800" dirty="0"/>
              <a:t>亮</a:t>
            </a:r>
            <a:endParaRPr lang="en-US" altLang="zh-CN" sz="2800" dirty="0"/>
          </a:p>
          <a:p>
            <a:r>
              <a:rPr lang="en-US" altLang="zh-CN" sz="2800" dirty="0"/>
              <a:t>LED_EN</a:t>
            </a:r>
            <a:r>
              <a:rPr lang="zh-CN" altLang="en-US" sz="2800" dirty="0"/>
              <a:t>：控制</a:t>
            </a:r>
            <a:r>
              <a:rPr lang="en-US" altLang="zh-CN" sz="2800" dirty="0"/>
              <a:t>LED</a:t>
            </a:r>
            <a:r>
              <a:rPr lang="zh-CN" altLang="en-US" sz="2800" dirty="0"/>
              <a:t>电源，</a:t>
            </a:r>
            <a:r>
              <a:rPr lang="en-US" altLang="zh-CN" sz="2800" dirty="0"/>
              <a:t>1</a:t>
            </a:r>
            <a:r>
              <a:rPr lang="zh-CN" altLang="en-US" sz="2800" dirty="0"/>
              <a:t>为使能</a:t>
            </a:r>
            <a:r>
              <a:rPr lang="en-US" altLang="zh-CN" sz="2800" dirty="0"/>
              <a:t>LED</a:t>
            </a:r>
            <a:r>
              <a:rPr lang="zh-CN" altLang="en-US" sz="2800" dirty="0"/>
              <a:t>模块</a:t>
            </a:r>
            <a:endParaRPr lang="en-US" altLang="zh-CN" sz="2800" dirty="0"/>
          </a:p>
          <a:p>
            <a:r>
              <a:rPr lang="en-US" altLang="zh-CN" sz="2800" dirty="0"/>
              <a:t>16</a:t>
            </a:r>
            <a:r>
              <a:rPr lang="zh-CN" altLang="en-US" sz="2800" dirty="0"/>
              <a:t>位串行输入顺序是</a:t>
            </a:r>
            <a:r>
              <a:rPr lang="en-US" altLang="zh-CN" sz="2800" dirty="0"/>
              <a:t>LED15</a:t>
            </a:r>
            <a:r>
              <a:rPr lang="zh-CN" altLang="en-US" sz="2800" dirty="0"/>
              <a:t>，</a:t>
            </a:r>
            <a:r>
              <a:rPr lang="en-US" altLang="zh-CN" sz="2800" dirty="0"/>
              <a:t>LED14</a:t>
            </a:r>
            <a:r>
              <a:rPr lang="zh-CN" altLang="en-US" sz="2800" dirty="0"/>
              <a:t>，</a:t>
            </a:r>
            <a:r>
              <a:rPr lang="en-US" altLang="zh-CN" sz="2800" dirty="0"/>
              <a:t>……</a:t>
            </a:r>
            <a:r>
              <a:rPr lang="zh-CN" altLang="en-US" sz="2800" dirty="0"/>
              <a:t>，</a:t>
            </a:r>
            <a:r>
              <a:rPr lang="en-US" altLang="zh-CN" sz="2800" dirty="0"/>
              <a:t>LED1</a:t>
            </a:r>
            <a:r>
              <a:rPr lang="zh-CN" altLang="en-US" sz="2800" dirty="0"/>
              <a:t>，</a:t>
            </a:r>
            <a:r>
              <a:rPr lang="en-US" altLang="zh-CN" sz="2800" dirty="0"/>
              <a:t>LED0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68452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实验板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LED</a:t>
            </a:r>
            <a:r>
              <a:rPr lang="zh-CN" altLang="en-US" dirty="0"/>
              <a:t>灯示例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345730"/>
              </p:ext>
            </p:extLst>
          </p:nvPr>
        </p:nvGraphicFramePr>
        <p:xfrm>
          <a:off x="323528" y="1556792"/>
          <a:ext cx="8297800" cy="167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40822635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65497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24704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124028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897482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75456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2798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1493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94025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076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6824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99343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591329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70841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098536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7314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473151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01713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390219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58300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5336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76970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471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3808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31178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18738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614154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89766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4057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70707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897394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28372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735582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36078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97583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6227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LED_CLK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831025"/>
                  </a:ext>
                </a:extLst>
              </a:tr>
              <a:tr h="56526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49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LED_DO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178125"/>
                  </a:ext>
                </a:extLst>
              </a:tr>
              <a:tr h="18362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019004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69" y="4365104"/>
            <a:ext cx="7256917" cy="72008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23528" y="3356992"/>
            <a:ext cx="6768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LED_CLK</a:t>
            </a:r>
            <a:r>
              <a:rPr lang="zh-CN" altLang="en-US" sz="2000" dirty="0"/>
              <a:t>：</a:t>
            </a:r>
            <a:r>
              <a:rPr lang="en-US" altLang="zh-CN" sz="2000" dirty="0"/>
              <a:t>16</a:t>
            </a:r>
            <a:r>
              <a:rPr lang="zh-CN" altLang="en-US" sz="2000" dirty="0"/>
              <a:t>位</a:t>
            </a:r>
            <a:r>
              <a:rPr lang="en-US" altLang="zh-CN" sz="2000" dirty="0"/>
              <a:t>LED</a:t>
            </a:r>
            <a:r>
              <a:rPr lang="zh-CN" altLang="en-US" sz="2000" dirty="0"/>
              <a:t>灯的时钟</a:t>
            </a:r>
            <a:endParaRPr lang="en-US" altLang="zh-CN" sz="2000" dirty="0"/>
          </a:p>
          <a:p>
            <a:r>
              <a:rPr lang="en-US" altLang="zh-CN" sz="2000" dirty="0"/>
              <a:t>LED_DO</a:t>
            </a:r>
            <a:r>
              <a:rPr lang="zh-CN" altLang="en-US" sz="2000" dirty="0"/>
              <a:t>：</a:t>
            </a:r>
            <a:r>
              <a:rPr lang="en-US" altLang="zh-CN" sz="2000" dirty="0"/>
              <a:t>16</a:t>
            </a:r>
            <a:r>
              <a:rPr lang="zh-CN" altLang="en-US" sz="2000" dirty="0"/>
              <a:t>位</a:t>
            </a:r>
            <a:r>
              <a:rPr lang="en-US" altLang="zh-CN" sz="2000" dirty="0"/>
              <a:t>LED</a:t>
            </a:r>
            <a:r>
              <a:rPr lang="zh-CN" altLang="en-US" sz="2000" dirty="0"/>
              <a:t>数据串行输入，输入</a:t>
            </a:r>
            <a:r>
              <a:rPr lang="en-US" altLang="zh-CN" sz="2000" dirty="0"/>
              <a:t>0</a:t>
            </a:r>
            <a:r>
              <a:rPr lang="zh-CN" altLang="en-US" sz="2000" dirty="0"/>
              <a:t>使</a:t>
            </a:r>
            <a:r>
              <a:rPr lang="en-US" altLang="zh-CN" sz="2000" dirty="0"/>
              <a:t>LED</a:t>
            </a:r>
            <a:r>
              <a:rPr lang="zh-CN" altLang="en-US" sz="2000" dirty="0"/>
              <a:t>亮</a:t>
            </a:r>
            <a:endParaRPr lang="en-US" altLang="zh-CN" sz="2000" dirty="0"/>
          </a:p>
        </p:txBody>
      </p:sp>
      <p:sp>
        <p:nvSpPr>
          <p:cNvPr id="10" name="右箭头 9"/>
          <p:cNvSpPr/>
          <p:nvPr/>
        </p:nvSpPr>
        <p:spPr>
          <a:xfrm rot="10800000">
            <a:off x="4223057" y="5085184"/>
            <a:ext cx="1728192" cy="417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4"/>
          <p:cNvSpPr txBox="1"/>
          <p:nvPr/>
        </p:nvSpPr>
        <p:spPr>
          <a:xfrm>
            <a:off x="6095265" y="51571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移位方向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907704" y="5733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亮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280276" y="5733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暗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686055" y="5733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亮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058627" y="5733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暗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434986" y="5733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亮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07558" y="5733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亮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240326" y="5733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亮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612898" y="5733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亮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004025" y="5733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暗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376597" y="5733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暗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767724" y="5733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亮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140296" y="5733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亮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532766" y="5733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暗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863955" y="5733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亮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236527" y="5733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612886" y="5733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亮</a:t>
            </a:r>
          </a:p>
        </p:txBody>
      </p:sp>
    </p:spTree>
    <p:extLst>
      <p:ext uri="{BB962C8B-B14F-4D97-AF65-F5344CB8AC3E}">
        <p14:creationId xmlns:p14="http://schemas.microsoft.com/office/powerpoint/2010/main" val="3394128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接口说明：实验板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433718"/>
              </p:ext>
            </p:extLst>
          </p:nvPr>
        </p:nvGraphicFramePr>
        <p:xfrm>
          <a:off x="395536" y="1340768"/>
          <a:ext cx="6480720" cy="3528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Visio" r:id="rId4" imgW="4559309" imgH="2463696" progId="Visio.Drawing.11">
                  <p:embed/>
                </p:oleObj>
              </mc:Choice>
              <mc:Fallback>
                <p:oleObj name="Visio" r:id="rId4" imgW="4559309" imgH="246369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536" y="1340768"/>
                        <a:ext cx="6480720" cy="3528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27784" y="4149080"/>
            <a:ext cx="6314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语言设计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LED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驱动模块，模块里实例化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位并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串转换模块，将需要显示的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位二进制数串行送给实验板上的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LED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灯模块，最终实现对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LED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的控制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串行数据发送完毕后要停止时钟，如何实现？</a:t>
            </a:r>
            <a:endParaRPr lang="en-US" altLang="zh-CN" sz="2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注意移位方向，如何进行调整？</a:t>
            </a:r>
          </a:p>
        </p:txBody>
      </p:sp>
    </p:spTree>
    <p:extLst>
      <p:ext uri="{BB962C8B-B14F-4D97-AF65-F5344CB8AC3E}">
        <p14:creationId xmlns:p14="http://schemas.microsoft.com/office/powerpoint/2010/main" val="1686897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接口说明：主板七段数码管</a:t>
            </a:r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4474840" cy="828090"/>
          </a:xfrm>
        </p:spPr>
        <p:txBody>
          <a:bodyPr>
            <a:normAutofit fontScale="92500"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实验板上，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74LS164A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的并行输出控制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段数码管的段码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203182"/>
            <a:ext cx="4104456" cy="128971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04649" y="620672"/>
            <a:ext cx="3744419" cy="74583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圆角矩形 7"/>
          <p:cNvSpPr/>
          <p:nvPr/>
        </p:nvSpPr>
        <p:spPr>
          <a:xfrm>
            <a:off x="1691680" y="2096850"/>
            <a:ext cx="2736304" cy="396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共阳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段数码管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5517232"/>
            <a:ext cx="2057400" cy="11239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771800" y="5725264"/>
            <a:ext cx="4032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通过并串转换电路输出：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P_Data</a:t>
            </a:r>
            <a:r>
              <a:rPr lang="en-US" altLang="zh-CN" sz="2000" b="1" dirty="0">
                <a:solidFill>
                  <a:srgbClr val="FF0000"/>
                </a:solidFill>
              </a:rPr>
              <a:t>[63:0]=SEGMENT[63:0]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979712" y="57252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770820" y="5317527"/>
            <a:ext cx="1202432" cy="815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数据串行输入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076056" y="2333214"/>
            <a:ext cx="288032" cy="136020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i="1" dirty="0"/>
              <a:t>SEG7</a:t>
            </a:r>
            <a:endParaRPr lang="zh-CN" altLang="en-US" sz="800" i="1" dirty="0"/>
          </a:p>
        </p:txBody>
      </p:sp>
      <p:sp>
        <p:nvSpPr>
          <p:cNvPr id="12" name="圆角矩形 11"/>
          <p:cNvSpPr/>
          <p:nvPr/>
        </p:nvSpPr>
        <p:spPr>
          <a:xfrm>
            <a:off x="5580112" y="2333214"/>
            <a:ext cx="288032" cy="136020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i="1" dirty="0"/>
              <a:t>SEG6</a:t>
            </a:r>
            <a:endParaRPr lang="zh-CN" altLang="en-US" sz="800" i="1" dirty="0"/>
          </a:p>
        </p:txBody>
      </p:sp>
      <p:sp>
        <p:nvSpPr>
          <p:cNvPr id="14" name="圆角矩形 13"/>
          <p:cNvSpPr/>
          <p:nvPr/>
        </p:nvSpPr>
        <p:spPr>
          <a:xfrm>
            <a:off x="6034385" y="2333214"/>
            <a:ext cx="288032" cy="13510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i="1" dirty="0"/>
              <a:t>SEG5</a:t>
            </a:r>
            <a:endParaRPr lang="zh-CN" altLang="en-US" sz="800" i="1" dirty="0"/>
          </a:p>
        </p:txBody>
      </p:sp>
      <p:sp>
        <p:nvSpPr>
          <p:cNvPr id="15" name="圆角矩形 14"/>
          <p:cNvSpPr/>
          <p:nvPr/>
        </p:nvSpPr>
        <p:spPr>
          <a:xfrm>
            <a:off x="6538441" y="2329703"/>
            <a:ext cx="288032" cy="13510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i="1" dirty="0"/>
              <a:t>SEG4</a:t>
            </a:r>
            <a:endParaRPr lang="zh-CN" altLang="en-US" sz="800" i="1" dirty="0"/>
          </a:p>
        </p:txBody>
      </p:sp>
      <p:sp>
        <p:nvSpPr>
          <p:cNvPr id="16" name="圆角矩形 15"/>
          <p:cNvSpPr/>
          <p:nvPr/>
        </p:nvSpPr>
        <p:spPr>
          <a:xfrm>
            <a:off x="7047482" y="2329703"/>
            <a:ext cx="288032" cy="13510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i="1" dirty="0"/>
              <a:t>SEG3</a:t>
            </a:r>
            <a:endParaRPr lang="zh-CN" altLang="en-US" sz="800" i="1" dirty="0"/>
          </a:p>
        </p:txBody>
      </p:sp>
      <p:sp>
        <p:nvSpPr>
          <p:cNvPr id="17" name="圆角矩形 16"/>
          <p:cNvSpPr/>
          <p:nvPr/>
        </p:nvSpPr>
        <p:spPr>
          <a:xfrm>
            <a:off x="7562835" y="2333885"/>
            <a:ext cx="288032" cy="13510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i="1" dirty="0"/>
              <a:t>SEG2</a:t>
            </a:r>
            <a:endParaRPr lang="zh-CN" altLang="en-US" sz="800" i="1" dirty="0"/>
          </a:p>
        </p:txBody>
      </p:sp>
      <p:sp>
        <p:nvSpPr>
          <p:cNvPr id="18" name="圆角矩形 17"/>
          <p:cNvSpPr/>
          <p:nvPr/>
        </p:nvSpPr>
        <p:spPr>
          <a:xfrm>
            <a:off x="8066891" y="2329703"/>
            <a:ext cx="288032" cy="13510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i="1" dirty="0"/>
              <a:t>SEG1</a:t>
            </a:r>
            <a:endParaRPr lang="zh-CN" altLang="en-US" sz="800" i="1" dirty="0"/>
          </a:p>
        </p:txBody>
      </p:sp>
      <p:sp>
        <p:nvSpPr>
          <p:cNvPr id="19" name="圆角矩形 18"/>
          <p:cNvSpPr/>
          <p:nvPr/>
        </p:nvSpPr>
        <p:spPr>
          <a:xfrm>
            <a:off x="8518204" y="2329703"/>
            <a:ext cx="288032" cy="13510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i="1" dirty="0"/>
              <a:t>SEG0</a:t>
            </a:r>
            <a:endParaRPr lang="zh-CN" altLang="en-US" sz="800" i="1" dirty="0"/>
          </a:p>
        </p:txBody>
      </p:sp>
    </p:spTree>
    <p:extLst>
      <p:ext uri="{BB962C8B-B14F-4D97-AF65-F5344CB8AC3E}">
        <p14:creationId xmlns:p14="http://schemas.microsoft.com/office/powerpoint/2010/main" val="262813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引脚约束：主板七段数码管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七段码移位输出引脚约束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"SEGCLK"		LOC = M24   | IOSTANDARD = LVCMOS33 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"SEGCLR"		LOC = M20   | IOSTANDARD = LVCMOS33 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"SEGDT"		LOC = L24    | IOSTANDARD = LVCMOS33 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"SEGEN"		LOC = R18    | IOSTANDARD = LVCMOS33 ; 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b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/>
              <a:t>SEGCLK</a:t>
            </a:r>
            <a:r>
              <a:rPr lang="zh-CN" altLang="en-US" sz="2800" dirty="0"/>
              <a:t>：</a:t>
            </a:r>
            <a:r>
              <a:rPr lang="en-US" altLang="zh-CN" sz="2800" dirty="0"/>
              <a:t>64</a:t>
            </a:r>
            <a:r>
              <a:rPr lang="zh-CN" altLang="en-US" sz="2800" dirty="0"/>
              <a:t>位串</a:t>
            </a:r>
            <a:r>
              <a:rPr lang="en-US" altLang="zh-CN" sz="2800" dirty="0"/>
              <a:t>-</a:t>
            </a:r>
            <a:r>
              <a:rPr lang="zh-CN" altLang="en-US" sz="2800" dirty="0"/>
              <a:t>并转换模块的时钟</a:t>
            </a:r>
            <a:endParaRPr lang="en-US" altLang="zh-CN" sz="2800" dirty="0"/>
          </a:p>
          <a:p>
            <a:r>
              <a:rPr lang="en-US" altLang="zh-CN" sz="2800" dirty="0"/>
              <a:t>SEGCLR</a:t>
            </a:r>
            <a:r>
              <a:rPr lang="zh-CN" altLang="en-US" sz="2800" dirty="0"/>
              <a:t>：清零，所有段亮</a:t>
            </a:r>
            <a:endParaRPr lang="en-US" altLang="zh-CN" sz="2800" dirty="0"/>
          </a:p>
          <a:p>
            <a:r>
              <a:rPr lang="en-US" altLang="zh-CN" sz="2800" dirty="0"/>
              <a:t>SEGDT</a:t>
            </a:r>
            <a:r>
              <a:rPr lang="zh-CN" altLang="en-US" sz="2800" dirty="0"/>
              <a:t>：数据串行输入，输入</a:t>
            </a:r>
            <a:r>
              <a:rPr lang="en-US" altLang="zh-CN" sz="2800" dirty="0"/>
              <a:t>0</a:t>
            </a:r>
            <a:r>
              <a:rPr lang="zh-CN" altLang="en-US" sz="2800" dirty="0"/>
              <a:t>亮</a:t>
            </a:r>
            <a:endParaRPr lang="en-US" altLang="zh-CN" sz="2800" dirty="0"/>
          </a:p>
          <a:p>
            <a:r>
              <a:rPr lang="en-US" altLang="zh-CN" sz="2800" dirty="0"/>
              <a:t>SEGEN</a:t>
            </a:r>
            <a:r>
              <a:rPr lang="zh-CN" altLang="en-US" sz="2800" dirty="0"/>
              <a:t>：控制数码管电源，</a:t>
            </a:r>
            <a:r>
              <a:rPr lang="en-US" altLang="zh-CN" sz="2800" dirty="0"/>
              <a:t>1</a:t>
            </a:r>
            <a:r>
              <a:rPr lang="zh-CN" altLang="en-US" sz="2800" dirty="0"/>
              <a:t>为使能</a:t>
            </a:r>
            <a:endParaRPr lang="en-US" altLang="zh-CN" sz="2800" dirty="0"/>
          </a:p>
          <a:p>
            <a:r>
              <a:rPr lang="en-US" altLang="zh-CN" sz="2800" dirty="0"/>
              <a:t>64</a:t>
            </a:r>
            <a:r>
              <a:rPr lang="zh-CN" altLang="en-US" sz="2800" dirty="0"/>
              <a:t>位串行输入顺序是</a:t>
            </a:r>
            <a:r>
              <a:rPr lang="en-US" altLang="zh-CN" sz="2800" dirty="0"/>
              <a:t>SEG7_DP</a:t>
            </a:r>
            <a:r>
              <a:rPr lang="zh-CN" altLang="en-US" sz="2800" dirty="0"/>
              <a:t>，</a:t>
            </a:r>
            <a:r>
              <a:rPr lang="en-US" altLang="zh-CN" sz="2800" dirty="0"/>
              <a:t>SEG7_g</a:t>
            </a:r>
            <a:r>
              <a:rPr lang="zh-CN" altLang="en-US" sz="2800" dirty="0"/>
              <a:t>，</a:t>
            </a:r>
            <a:r>
              <a:rPr lang="en-US" altLang="zh-CN" sz="2800" dirty="0"/>
              <a:t>SEG7_f</a:t>
            </a:r>
            <a:r>
              <a:rPr lang="zh-CN" altLang="en-US" sz="2800" dirty="0"/>
              <a:t>，</a:t>
            </a:r>
            <a:r>
              <a:rPr lang="en-US" altLang="zh-CN" sz="2800" dirty="0"/>
              <a:t>……</a:t>
            </a:r>
            <a:r>
              <a:rPr lang="zh-CN" altLang="en-US" sz="2800" dirty="0"/>
              <a:t>，</a:t>
            </a:r>
            <a:r>
              <a:rPr lang="en-US" altLang="zh-CN" sz="2800" dirty="0"/>
              <a:t>SEG0_b</a:t>
            </a:r>
            <a:r>
              <a:rPr lang="zh-CN" altLang="en-US" sz="2800" dirty="0"/>
              <a:t>，</a:t>
            </a:r>
            <a:r>
              <a:rPr lang="en-US" altLang="zh-CN" sz="2800" dirty="0"/>
              <a:t>SEG0_a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8388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接口说明：主板七段数码管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25658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8</a:t>
            </a:r>
            <a:r>
              <a:rPr lang="zh-CN" altLang="en-US" sz="2400" dirty="0"/>
              <a:t>位数码管显示采用的是静态显示，不是动态扫描方式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实验板上用</a:t>
            </a:r>
            <a:r>
              <a:rPr lang="en-US" altLang="zh-CN" sz="1800" dirty="0"/>
              <a:t>8</a:t>
            </a:r>
            <a:r>
              <a:rPr lang="zh-CN" altLang="en-US" sz="1800" dirty="0"/>
              <a:t>个</a:t>
            </a:r>
            <a:r>
              <a:rPr lang="en-US" altLang="zh-CN" sz="1800" dirty="0"/>
              <a:t>74LV164A</a:t>
            </a:r>
            <a:r>
              <a:rPr lang="zh-CN" altLang="en-US" sz="1800" dirty="0"/>
              <a:t>构成</a:t>
            </a:r>
            <a:r>
              <a:rPr lang="en-US" altLang="zh-CN" sz="1800" dirty="0"/>
              <a:t>64</a:t>
            </a:r>
            <a:r>
              <a:rPr lang="zh-CN" altLang="en-US" sz="1800" dirty="0"/>
              <a:t>位串</a:t>
            </a:r>
            <a:r>
              <a:rPr lang="en-US" altLang="zh-CN" sz="1800" dirty="0"/>
              <a:t>-</a:t>
            </a:r>
            <a:r>
              <a:rPr lang="zh-CN" altLang="en-US" sz="1800" dirty="0"/>
              <a:t>并转换模块，并行输出控制</a:t>
            </a:r>
            <a:r>
              <a:rPr lang="en-US" altLang="zh-CN" sz="1800" dirty="0"/>
              <a:t>8</a:t>
            </a:r>
            <a:r>
              <a:rPr lang="zh-CN" altLang="en-US" sz="1800" dirty="0"/>
              <a:t>个</a:t>
            </a:r>
            <a:r>
              <a:rPr lang="en-US" altLang="zh-CN" sz="1800" dirty="0"/>
              <a:t>7</a:t>
            </a:r>
            <a:r>
              <a:rPr lang="zh-CN" altLang="en-US" sz="1800" dirty="0"/>
              <a:t>段数码管</a:t>
            </a:r>
            <a:endParaRPr lang="en-US" altLang="zh-CN" sz="1800" dirty="0"/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每个</a:t>
            </a:r>
            <a:r>
              <a:rPr lang="en-US" altLang="zh-CN" sz="1800" dirty="0"/>
              <a:t>7</a:t>
            </a:r>
            <a:r>
              <a:rPr lang="zh-CN" altLang="en-US" sz="1800" dirty="0"/>
              <a:t>段数码管的段码输入</a:t>
            </a:r>
            <a:r>
              <a:rPr lang="en-US" altLang="zh-CN" sz="1800" dirty="0"/>
              <a:t>a-g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dp</a:t>
            </a:r>
            <a:r>
              <a:rPr lang="zh-CN" altLang="en-US" sz="1800" dirty="0"/>
              <a:t>分别直接接在串</a:t>
            </a:r>
            <a:r>
              <a:rPr lang="en-US" altLang="zh-CN" sz="1800" dirty="0"/>
              <a:t>-</a:t>
            </a:r>
            <a:r>
              <a:rPr lang="zh-CN" altLang="en-US" sz="1800" dirty="0"/>
              <a:t>并转换模块的不同引脚上，</a:t>
            </a:r>
            <a:r>
              <a:rPr lang="en-US" altLang="zh-CN" sz="1800" dirty="0"/>
              <a:t>64</a:t>
            </a:r>
            <a:r>
              <a:rPr lang="zh-CN" altLang="en-US" sz="1800" dirty="0"/>
              <a:t>位串</a:t>
            </a:r>
            <a:r>
              <a:rPr lang="en-US" altLang="zh-CN" sz="1800" dirty="0"/>
              <a:t>-</a:t>
            </a:r>
            <a:r>
              <a:rPr lang="zh-CN" altLang="en-US" sz="1800" dirty="0"/>
              <a:t>并转换模块接收</a:t>
            </a:r>
            <a:r>
              <a:rPr lang="en-US" altLang="zh-CN" sz="1800" dirty="0"/>
              <a:t>FPGA</a:t>
            </a:r>
            <a:r>
              <a:rPr lang="zh-CN" altLang="en-US" sz="1800" dirty="0"/>
              <a:t>通过数据串行输入引脚发送的</a:t>
            </a:r>
            <a:r>
              <a:rPr lang="en-US" altLang="zh-CN" sz="1800" dirty="0"/>
              <a:t>64</a:t>
            </a:r>
            <a:r>
              <a:rPr lang="zh-CN" altLang="en-US" sz="1800" dirty="0"/>
              <a:t>位段码数据，并行输出以后直接控制</a:t>
            </a:r>
            <a:r>
              <a:rPr lang="en-US" altLang="zh-CN" sz="1800" dirty="0"/>
              <a:t>8</a:t>
            </a:r>
            <a:r>
              <a:rPr lang="zh-CN" altLang="en-US" sz="1800" dirty="0"/>
              <a:t>个数码管的段码引脚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FPGA</a:t>
            </a:r>
            <a:r>
              <a:rPr lang="zh-CN" altLang="en-US" sz="2400" dirty="0"/>
              <a:t>的</a:t>
            </a:r>
            <a:r>
              <a:rPr lang="en-US" altLang="zh-CN" sz="2400" dirty="0"/>
              <a:t>M24</a:t>
            </a:r>
            <a:r>
              <a:rPr lang="zh-CN" altLang="en-US" sz="2400" dirty="0"/>
              <a:t>、</a:t>
            </a:r>
            <a:r>
              <a:rPr lang="en-US" altLang="zh-CN" sz="2400" dirty="0"/>
              <a:t>M20</a:t>
            </a:r>
            <a:r>
              <a:rPr lang="zh-CN" altLang="en-US" sz="2400" dirty="0"/>
              <a:t>、</a:t>
            </a:r>
            <a:r>
              <a:rPr lang="en-US" altLang="zh-CN" sz="2400" dirty="0"/>
              <a:t>L24</a:t>
            </a:r>
            <a:r>
              <a:rPr lang="zh-CN" altLang="en-US" sz="2400" dirty="0"/>
              <a:t>、</a:t>
            </a:r>
            <a:r>
              <a:rPr lang="en-US" altLang="zh-CN" sz="2400" dirty="0"/>
              <a:t>R18</a:t>
            </a:r>
            <a:r>
              <a:rPr lang="zh-CN" altLang="en-US" sz="2400" dirty="0"/>
              <a:t>这</a:t>
            </a:r>
            <a:r>
              <a:rPr lang="en-US" altLang="zh-CN" sz="2400" dirty="0"/>
              <a:t>4</a:t>
            </a:r>
            <a:r>
              <a:rPr lang="zh-CN" altLang="en-US" sz="2400" dirty="0"/>
              <a:t>个引脚分别控制串</a:t>
            </a:r>
            <a:r>
              <a:rPr lang="en-US" altLang="zh-CN" sz="2400" dirty="0"/>
              <a:t>-</a:t>
            </a:r>
            <a:r>
              <a:rPr lang="zh-CN" altLang="en-US" sz="2400" dirty="0"/>
              <a:t>并转换模块的时钟、清零、数据串行输入和使能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采用</a:t>
            </a:r>
            <a:r>
              <a:rPr lang="en-US" altLang="zh-CN" sz="2400" dirty="0"/>
              <a:t>Verilog</a:t>
            </a:r>
            <a:r>
              <a:rPr lang="zh-CN" altLang="en-US" sz="2400" dirty="0"/>
              <a:t>语言设计七段数码管驱动模块，模块里设计</a:t>
            </a:r>
            <a:r>
              <a:rPr lang="en-US" altLang="zh-CN" sz="2400" dirty="0"/>
              <a:t>64</a:t>
            </a:r>
            <a:r>
              <a:rPr lang="zh-CN" altLang="en-US" sz="2400" dirty="0"/>
              <a:t>位并</a:t>
            </a:r>
            <a:r>
              <a:rPr lang="en-US" altLang="zh-CN" sz="2400" dirty="0"/>
              <a:t>-</a:t>
            </a:r>
            <a:r>
              <a:rPr lang="zh-CN" altLang="en-US" sz="2400" dirty="0"/>
              <a:t>串转换模块，将需要显示的</a:t>
            </a:r>
            <a:r>
              <a:rPr lang="en-US" altLang="zh-CN" sz="2400" dirty="0"/>
              <a:t>8</a:t>
            </a:r>
            <a:r>
              <a:rPr lang="zh-CN" altLang="en-US" sz="2400" dirty="0"/>
              <a:t>位数码管的</a:t>
            </a:r>
            <a:r>
              <a:rPr lang="en-US" altLang="zh-CN" sz="2400" dirty="0"/>
              <a:t>64</a:t>
            </a:r>
            <a:r>
              <a:rPr lang="zh-CN" altLang="en-US" sz="2400" dirty="0"/>
              <a:t>位段码串行送给</a:t>
            </a:r>
            <a:r>
              <a:rPr lang="en-US" altLang="zh-CN" sz="2400" dirty="0"/>
              <a:t>64</a:t>
            </a:r>
            <a:r>
              <a:rPr lang="zh-CN" altLang="en-US" sz="2400" dirty="0"/>
              <a:t>位串</a:t>
            </a:r>
            <a:r>
              <a:rPr lang="en-US" altLang="zh-CN" sz="2400" dirty="0"/>
              <a:t>-</a:t>
            </a:r>
            <a:r>
              <a:rPr lang="zh-CN" altLang="en-US" sz="2400" dirty="0"/>
              <a:t>并转换模块，实现对数码管的控制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注意发送完成后停止时钟</a:t>
            </a:r>
          </a:p>
        </p:txBody>
      </p:sp>
    </p:spTree>
    <p:extLst>
      <p:ext uri="{BB962C8B-B14F-4D97-AF65-F5344CB8AC3E}">
        <p14:creationId xmlns:p14="http://schemas.microsoft.com/office/powerpoint/2010/main" val="154889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并行－串行转换器（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9512" y="1275600"/>
            <a:ext cx="3168352" cy="244143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start</a:t>
            </a:r>
            <a:r>
              <a:rPr lang="zh-CN" altLang="en-US" sz="2400" dirty="0"/>
              <a:t>启动信号拉高以后，自动加载</a:t>
            </a:r>
            <a:r>
              <a:rPr lang="en-US" altLang="zh-CN" sz="2400" dirty="0"/>
              <a:t>8</a:t>
            </a:r>
            <a:r>
              <a:rPr lang="zh-CN" altLang="en-US" sz="2400" dirty="0"/>
              <a:t>位并行输入，启动串行输出，等输出结束后自动停止移位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652588"/>
              </p:ext>
            </p:extLst>
          </p:nvPr>
        </p:nvGraphicFramePr>
        <p:xfrm>
          <a:off x="2051720" y="1268760"/>
          <a:ext cx="6915150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Visio" r:id="rId3" imgW="2092852" imgH="1622571" progId="Visio.Drawing.11">
                  <p:embed/>
                </p:oleObj>
              </mc:Choice>
              <mc:Fallback>
                <p:oleObj name="Visio" r:id="rId3" imgW="2092852" imgH="1622571" progId="Visio.Drawing.11">
                  <p:embed/>
                  <p:pic>
                    <p:nvPicPr>
                      <p:cNvPr id="0" name="转换器连接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268760"/>
                        <a:ext cx="6915150" cy="536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553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并行－串行转换器（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转换器连接图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661943"/>
              </p:ext>
            </p:extLst>
          </p:nvPr>
        </p:nvGraphicFramePr>
        <p:xfrm>
          <a:off x="1871692" y="1378793"/>
          <a:ext cx="6915150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Visio" r:id="rId3" imgW="2092852" imgH="1622571" progId="Visio.Drawing.11">
                  <p:embed/>
                </p:oleObj>
              </mc:Choice>
              <mc:Fallback>
                <p:oleObj name="Visio" r:id="rId3" imgW="2092852" imgH="16225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92" y="1378793"/>
                        <a:ext cx="6915150" cy="536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9512" y="1275600"/>
            <a:ext cx="8229600" cy="857256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没有启动命令时</a:t>
            </a:r>
          </a:p>
          <a:p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1217596" y="5461856"/>
            <a:ext cx="612800" cy="469931"/>
          </a:xfrm>
          <a:prstGeom prst="wedgeRoundRectCallout">
            <a:avLst>
              <a:gd name="adj1" fmla="val 95702"/>
              <a:gd name="adj2" fmla="val 4652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030442" y="5471368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377387" y="466210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爆炸形"/>
          <p:cNvSpPr/>
          <p:nvPr/>
        </p:nvSpPr>
        <p:spPr>
          <a:xfrm>
            <a:off x="4706968" y="3883848"/>
            <a:ext cx="2936866" cy="1143008"/>
          </a:xfrm>
          <a:prstGeom prst="ellipse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位并行输出里至少有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480308" y="365574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273853" y="365574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852946" y="2582884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3852892" y="4048968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3131840" y="466210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9094" y="2259718"/>
            <a:ext cx="2822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移位寄存器处于右移状态，将“</a:t>
            </a:r>
            <a:r>
              <a:rPr lang="en-US" altLang="zh-CN" b="1" dirty="0"/>
              <a:t>1</a:t>
            </a:r>
            <a:r>
              <a:rPr lang="zh-CN" altLang="en-US" b="1" dirty="0"/>
              <a:t>”右移移入</a:t>
            </a:r>
          </a:p>
        </p:txBody>
      </p:sp>
      <p:sp>
        <p:nvSpPr>
          <p:cNvPr id="18" name="圆角矩形标注 17"/>
          <p:cNvSpPr/>
          <p:nvPr/>
        </p:nvSpPr>
        <p:spPr>
          <a:xfrm>
            <a:off x="5186392" y="3383750"/>
            <a:ext cx="2625968" cy="271996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0   1   0   1   1   1  1  1  1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68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  <p:bldP spid="11" grpId="0"/>
      <p:bldP spid="12" grpId="0"/>
      <p:bldP spid="14" grpId="0"/>
      <p:bldP spid="15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并行－串行转换器（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转换器连接图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026286"/>
              </p:ext>
            </p:extLst>
          </p:nvPr>
        </p:nvGraphicFramePr>
        <p:xfrm>
          <a:off x="1871692" y="1378793"/>
          <a:ext cx="6915150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Visio" r:id="rId3" imgW="2092852" imgH="1622571" progId="Visio.Drawing.11">
                  <p:embed/>
                </p:oleObj>
              </mc:Choice>
              <mc:Fallback>
                <p:oleObj name="Visio" r:id="rId3" imgW="2092852" imgH="16225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92" y="1378793"/>
                        <a:ext cx="6915150" cy="536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9512" y="1275600"/>
            <a:ext cx="8229600" cy="857256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没有启动命令时</a:t>
            </a:r>
          </a:p>
          <a:p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1217596" y="5461856"/>
            <a:ext cx="612800" cy="469931"/>
          </a:xfrm>
          <a:prstGeom prst="wedgeRoundRectCallout">
            <a:avLst>
              <a:gd name="adj1" fmla="val 95702"/>
              <a:gd name="adj2" fmla="val 4652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030442" y="5471368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377387" y="466210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爆炸形"/>
          <p:cNvSpPr/>
          <p:nvPr/>
        </p:nvSpPr>
        <p:spPr>
          <a:xfrm>
            <a:off x="4706968" y="3883848"/>
            <a:ext cx="2936866" cy="1143008"/>
          </a:xfrm>
          <a:prstGeom prst="ellipse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经过若干时钟周期，并行输出全部为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电路达到稳定状态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3480308" y="365574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273853" y="365574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852946" y="2582884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186392" y="3383750"/>
            <a:ext cx="2625968" cy="271996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1   1   1   1   1   1  1  1  1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3852892" y="4048968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3131840" y="466210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4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856171"/>
              </p:ext>
            </p:extLst>
          </p:nvPr>
        </p:nvGraphicFramePr>
        <p:xfrm>
          <a:off x="1871663" y="1379538"/>
          <a:ext cx="6915150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Visio" r:id="rId4" imgW="2092852" imgH="1622571" progId="Visio.Drawing.11">
                  <p:embed/>
                </p:oleObj>
              </mc:Choice>
              <mc:Fallback>
                <p:oleObj name="Visio" r:id="rId4" imgW="2092852" imgH="1622571" progId="Visio.Drawing.11">
                  <p:embed/>
                  <p:pic>
                    <p:nvPicPr>
                      <p:cNvPr id="0" name="转换器连接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1379538"/>
                        <a:ext cx="6915150" cy="536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并行－串行转换器（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785818"/>
          </a:xfrm>
        </p:spPr>
        <p:txBody>
          <a:bodyPr/>
          <a:lstStyle/>
          <a:p>
            <a:pPr>
              <a:buNone/>
            </a:pPr>
            <a:r>
              <a:rPr lang="zh-CN" altLang="en-US"/>
              <a:t>有启动命令时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1270316" y="5512390"/>
            <a:ext cx="658478" cy="547441"/>
          </a:xfrm>
          <a:prstGeom prst="wedgeRoundRectCallout">
            <a:avLst>
              <a:gd name="adj1" fmla="val 79125"/>
              <a:gd name="adj2" fmla="val 3521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030442" y="5504211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319367" y="4694949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109713" y="4694949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215833" y="3688589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422288" y="3688589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794926" y="2615727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4919692" y="1814861"/>
            <a:ext cx="2355850" cy="577850"/>
          </a:xfrm>
          <a:prstGeom prst="downArrow">
            <a:avLst>
              <a:gd name="adj1" fmla="val 67004"/>
              <a:gd name="adj2" fmla="val 50000"/>
            </a:avLst>
          </a:prstGeom>
          <a:solidFill>
            <a:schemeClr val="accent1">
              <a:alpha val="52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4608542" y="1725961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u="sng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 u="sng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5186392" y="3416593"/>
            <a:ext cx="2553960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20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x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3857808" y="4081811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3167733" y="469494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2377387" y="469494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2273853" y="368858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3480308" y="368858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3852946" y="2615727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3607028" y="5639662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5186392" y="3429000"/>
            <a:ext cx="2553960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  </a:t>
            </a:r>
            <a:r>
              <a:rPr lang="en-US" altLang="zh-CN" sz="20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x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0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.05191 0.24259 " pathEditMode="relative" ptsTypes="AA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 animBg="1"/>
      <p:bldP spid="14" grpId="0"/>
      <p:bldP spid="14" grpId="1"/>
      <p:bldP spid="14" grpId="2"/>
      <p:bldP spid="14" grpId="3"/>
      <p:bldP spid="15" grpId="0"/>
      <p:bldP spid="15" grpId="1"/>
      <p:bldP spid="17" grpId="0"/>
      <p:bldP spid="18" grpId="0"/>
      <p:bldP spid="19" grpId="0"/>
      <p:bldP spid="20" grpId="0"/>
      <p:bldP spid="21" grpId="0"/>
      <p:bldP spid="22" grpId="0"/>
      <p:bldP spid="22" grpId="1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主板七段数码管驱动模块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556792"/>
            <a:ext cx="5790585" cy="47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07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设计</a:t>
            </a:r>
            <a:r>
              <a:rPr lang="en-US" altLang="zh-CN" dirty="0"/>
              <a:t>8</a:t>
            </a:r>
            <a:r>
              <a:rPr lang="zh-CN" altLang="zh-CN" dirty="0"/>
              <a:t>位带并行输入的</a:t>
            </a:r>
            <a:r>
              <a:rPr lang="zh-CN" altLang="en-US" dirty="0"/>
              <a:t>右移</a:t>
            </a:r>
            <a:r>
              <a:rPr lang="zh-CN" altLang="zh-CN" dirty="0"/>
              <a:t>移位寄存器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：设计主板</a:t>
            </a:r>
            <a:r>
              <a:rPr lang="en-US" altLang="zh-CN" dirty="0"/>
              <a:t>LED</a:t>
            </a:r>
            <a:r>
              <a:rPr lang="zh-CN" altLang="en-US" dirty="0"/>
              <a:t>灯驱动模块</a:t>
            </a:r>
          </a:p>
          <a:p>
            <a:endParaRPr lang="en-US" altLang="zh-CN" dirty="0"/>
          </a:p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：设计主板七段数码管驱动模块</a:t>
            </a:r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013576" cy="95436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设计</a:t>
            </a:r>
            <a:r>
              <a:rPr lang="en-US" altLang="zh-CN" dirty="0"/>
              <a:t>8</a:t>
            </a:r>
            <a:r>
              <a:rPr lang="zh-CN" altLang="zh-CN" dirty="0"/>
              <a:t>位带并行输入的</a:t>
            </a:r>
            <a:r>
              <a:rPr lang="zh-CN" altLang="en-US" dirty="0"/>
              <a:t>右移</a:t>
            </a:r>
            <a:r>
              <a:rPr lang="zh-CN" altLang="zh-CN" dirty="0"/>
              <a:t>移位寄存器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/>
              <a:t>ShfitReg8b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endParaRPr lang="en-US" altLang="zh-CN" dirty="0"/>
          </a:p>
          <a:p>
            <a:r>
              <a:rPr lang="zh-CN" altLang="en-US" dirty="0"/>
              <a:t>用结构化描述设计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波形仿真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710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激励代码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96" y="1190357"/>
            <a:ext cx="5040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initial begin</a:t>
            </a:r>
          </a:p>
          <a:p>
            <a:r>
              <a:rPr lang="en-US" altLang="zh-CN" sz="2400" dirty="0"/>
              <a:t>		// Initialize Inputs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= 0;</a:t>
            </a:r>
          </a:p>
          <a:p>
            <a:r>
              <a:rPr lang="en-US" altLang="zh-CN" sz="2400" dirty="0"/>
              <a:t>		L 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s_in</a:t>
            </a:r>
            <a:r>
              <a:rPr lang="en-US" altLang="zh-CN" sz="2400" dirty="0"/>
              <a:t> 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p_in</a:t>
            </a:r>
            <a:r>
              <a:rPr lang="en-US" altLang="zh-CN" sz="2400" dirty="0"/>
              <a:t> = 0;</a:t>
            </a:r>
          </a:p>
          <a:p>
            <a:endParaRPr lang="en-US" altLang="zh-CN" sz="2400" dirty="0"/>
          </a:p>
          <a:p>
            <a:r>
              <a:rPr lang="en-US" altLang="zh-CN" sz="2400" dirty="0"/>
              <a:t>		#100;</a:t>
            </a:r>
          </a:p>
          <a:p>
            <a:r>
              <a:rPr lang="en-US" altLang="zh-CN" sz="2400" dirty="0"/>
              <a:t>        </a:t>
            </a:r>
          </a:p>
          <a:p>
            <a:r>
              <a:rPr lang="en-US" altLang="zh-CN" sz="2400" dirty="0"/>
              <a:t>		// Add stimulus here</a:t>
            </a:r>
          </a:p>
          <a:p>
            <a:r>
              <a:rPr lang="en-US" altLang="zh-CN" sz="2400" dirty="0"/>
              <a:t>		S_L 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s_in</a:t>
            </a:r>
            <a:r>
              <a:rPr lang="en-US" altLang="zh-CN" sz="2400" dirty="0"/>
              <a:t> = 1;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p_in</a:t>
            </a:r>
            <a:r>
              <a:rPr lang="en-US" altLang="zh-CN" sz="2400" dirty="0"/>
              <a:t> =0;</a:t>
            </a:r>
          </a:p>
          <a:p>
            <a:r>
              <a:rPr lang="en-US" altLang="zh-CN" sz="2400" dirty="0"/>
              <a:t>		</a:t>
            </a:r>
          </a:p>
        </p:txBody>
      </p:sp>
      <p:sp>
        <p:nvSpPr>
          <p:cNvPr id="5" name="矩形 4"/>
          <p:cNvSpPr/>
          <p:nvPr/>
        </p:nvSpPr>
        <p:spPr>
          <a:xfrm>
            <a:off x="4283968" y="1196752"/>
            <a:ext cx="48245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		#200;</a:t>
            </a:r>
          </a:p>
          <a:p>
            <a:r>
              <a:rPr lang="en-US" altLang="zh-CN" sz="2400" dirty="0"/>
              <a:t>		S_L = 1;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s_in</a:t>
            </a:r>
            <a:r>
              <a:rPr lang="en-US" altLang="zh-CN" sz="2400" dirty="0"/>
              <a:t> 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p_in</a:t>
            </a:r>
            <a:r>
              <a:rPr lang="en-US" altLang="zh-CN" sz="2400" dirty="0"/>
              <a:t> = 8'b0101_0101;</a:t>
            </a:r>
          </a:p>
          <a:p>
            <a:r>
              <a:rPr lang="en-US" altLang="zh-CN" sz="2400" dirty="0"/>
              <a:t>		#500;</a:t>
            </a:r>
          </a:p>
          <a:p>
            <a:r>
              <a:rPr lang="en-US" altLang="zh-CN" sz="2400" dirty="0"/>
              <a:t>	end</a:t>
            </a:r>
          </a:p>
          <a:p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	always begin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= 0; #20;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= 1; #20;</a:t>
            </a:r>
          </a:p>
          <a:p>
            <a:r>
              <a:rPr lang="en-US" altLang="zh-CN" sz="2400" dirty="0"/>
              <a:t>	end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9207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仿真波形输出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52613"/>
            <a:ext cx="8886919" cy="337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092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设计主板</a:t>
            </a:r>
            <a:r>
              <a:rPr lang="en-US" altLang="zh-CN" dirty="0"/>
              <a:t>LED</a:t>
            </a:r>
            <a:r>
              <a:rPr lang="zh-CN" altLang="en-US" dirty="0"/>
              <a:t>灯驱动模块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/>
              <a:t>LEDP2S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endParaRPr lang="en-US" altLang="zh-CN" dirty="0"/>
          </a:p>
          <a:p>
            <a:r>
              <a:rPr lang="zh-CN" altLang="en-US" dirty="0"/>
              <a:t>用结构化描述设计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CreatNumber</a:t>
            </a:r>
            <a:r>
              <a:rPr lang="zh-CN" altLang="en-US" dirty="0"/>
              <a:t>模块，用小实验板的</a:t>
            </a:r>
            <a:r>
              <a:rPr lang="en-US" altLang="zh-CN" dirty="0"/>
              <a:t>4</a:t>
            </a:r>
            <a:r>
              <a:rPr lang="zh-CN" altLang="en-US" dirty="0"/>
              <a:t>位七段数码管设置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LED</a:t>
            </a:r>
            <a:r>
              <a:rPr lang="zh-CN" altLang="en-US" dirty="0"/>
              <a:t>灯的初值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ShfitReg8b</a:t>
            </a:r>
            <a:r>
              <a:rPr lang="zh-CN" altLang="en-US" dirty="0"/>
              <a:t>模块，设计</a:t>
            </a:r>
            <a:r>
              <a:rPr lang="en-US" altLang="zh-CN" dirty="0"/>
              <a:t>LED</a:t>
            </a:r>
            <a:r>
              <a:rPr lang="zh-CN" altLang="en-US" dirty="0"/>
              <a:t>灯驱动模块</a:t>
            </a:r>
            <a:r>
              <a:rPr lang="en-US" altLang="zh-CN" dirty="0"/>
              <a:t>LED_DRV</a:t>
            </a:r>
          </a:p>
          <a:p>
            <a:pPr lvl="1"/>
            <a:r>
              <a:rPr lang="zh-CN" altLang="en-US" dirty="0"/>
              <a:t>自行设计激励代码，对驱动模块进行仿真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235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掌握支持并行输入的移位寄存器的工作原理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掌握支持并行输入的移位寄存器的设计方法</a:t>
            </a:r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设计主板</a:t>
            </a:r>
            <a:r>
              <a:rPr lang="en-US" altLang="zh-CN" dirty="0"/>
              <a:t>LED</a:t>
            </a:r>
            <a:r>
              <a:rPr lang="zh-CN" altLang="en-US" dirty="0"/>
              <a:t>灯驱动模块（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下载验证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BTNX4Y0</a:t>
            </a:r>
            <a:r>
              <a:rPr lang="zh-CN" altLang="en-US" dirty="0"/>
              <a:t>到</a:t>
            </a:r>
            <a:r>
              <a:rPr lang="en-US" altLang="zh-CN" dirty="0"/>
              <a:t>BTNX4Y4</a:t>
            </a:r>
            <a:r>
              <a:rPr lang="zh-CN" altLang="en-US" dirty="0"/>
              <a:t>作为自增按键，设置</a:t>
            </a:r>
            <a:r>
              <a:rPr lang="en-US" altLang="zh-CN" dirty="0"/>
              <a:t>4</a:t>
            </a:r>
            <a:r>
              <a:rPr lang="zh-CN" altLang="en-US" dirty="0"/>
              <a:t>位七段数码管的初值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SW[15]</a:t>
            </a:r>
            <a:r>
              <a:rPr lang="zh-CN" altLang="en-US" dirty="0"/>
              <a:t>控制将</a:t>
            </a:r>
            <a:r>
              <a:rPr lang="en-US" altLang="zh-CN" dirty="0"/>
              <a:t>4</a:t>
            </a:r>
            <a:r>
              <a:rPr lang="zh-CN" altLang="en-US" dirty="0"/>
              <a:t>位七段数码管的数据输出到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  <a:endParaRPr lang="en-US" altLang="zh-CN" dirty="0"/>
          </a:p>
          <a:p>
            <a:pPr lvl="1"/>
            <a:r>
              <a:rPr lang="en-US" altLang="zh-CN" dirty="0"/>
              <a:t>LED</a:t>
            </a:r>
            <a:r>
              <a:rPr lang="zh-CN" altLang="en-US" dirty="0"/>
              <a:t>灯显示应清晰稳定，没有残影</a:t>
            </a:r>
            <a:endParaRPr lang="en-US" altLang="zh-CN" dirty="0"/>
          </a:p>
          <a:p>
            <a:pPr lvl="1"/>
            <a:r>
              <a:rPr lang="en-US" altLang="zh-CN" dirty="0"/>
              <a:t>LED</a:t>
            </a:r>
            <a:r>
              <a:rPr lang="zh-CN" altLang="en-US" dirty="0"/>
              <a:t>灯的高低位顺序要与数码管显示顺序匹配，</a:t>
            </a:r>
            <a:r>
              <a:rPr lang="en-US" altLang="zh-CN" dirty="0"/>
              <a:t>0</a:t>
            </a:r>
            <a:r>
              <a:rPr lang="zh-CN" altLang="en-US" dirty="0"/>
              <a:t>为暗，</a:t>
            </a:r>
            <a:r>
              <a:rPr lang="en-US" altLang="zh-CN" dirty="0"/>
              <a:t>1</a:t>
            </a:r>
            <a:r>
              <a:rPr lang="zh-CN" altLang="en-US" dirty="0"/>
              <a:t>为亮</a:t>
            </a:r>
          </a:p>
        </p:txBody>
      </p:sp>
    </p:spTree>
    <p:extLst>
      <p:ext uri="{BB962C8B-B14F-4D97-AF65-F5344CB8AC3E}">
        <p14:creationId xmlns:p14="http://schemas.microsoft.com/office/powerpoint/2010/main" val="2191021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设计主板七段数码管驱动模块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/>
              <a:t>SEGP2S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endParaRPr lang="en-US" altLang="zh-CN" dirty="0"/>
          </a:p>
          <a:p>
            <a:r>
              <a:rPr lang="zh-CN" altLang="en-US" dirty="0"/>
              <a:t>用结构化描述设计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ShfitReg8b</a:t>
            </a:r>
            <a:r>
              <a:rPr lang="zh-CN" altLang="en-US" dirty="0"/>
              <a:t>模块，设计主板七段数码管驱动模块</a:t>
            </a:r>
            <a:r>
              <a:rPr lang="en-US" altLang="zh-CN" dirty="0"/>
              <a:t>SEG_DRV</a:t>
            </a:r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MyMC14495</a:t>
            </a:r>
            <a:r>
              <a:rPr lang="zh-CN" altLang="en-US" dirty="0"/>
              <a:t>模块进行段码译码</a:t>
            </a:r>
            <a:endParaRPr lang="en-US" altLang="zh-CN" dirty="0"/>
          </a:p>
          <a:p>
            <a:pPr lvl="1"/>
            <a:r>
              <a:rPr lang="zh-CN" altLang="en-US" dirty="0"/>
              <a:t>自行设计激励代码，对驱动模块进行仿真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431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81528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设计主板七段数码管驱动模块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下载验证</a:t>
            </a:r>
          </a:p>
          <a:p>
            <a:pPr lvl="1"/>
            <a:r>
              <a:rPr lang="zh-CN" altLang="en-US" dirty="0"/>
              <a:t>可以用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SW</a:t>
            </a:r>
            <a:r>
              <a:rPr lang="zh-CN" altLang="en-US" dirty="0"/>
              <a:t>开关拨动来修改每个数码管的数值</a:t>
            </a:r>
            <a:endParaRPr lang="en-US" altLang="zh-CN" dirty="0"/>
          </a:p>
          <a:p>
            <a:pPr lvl="1"/>
            <a:r>
              <a:rPr lang="zh-CN" altLang="en-US" dirty="0"/>
              <a:t>将主板七段数码管设成显示学号后</a:t>
            </a:r>
            <a:r>
              <a:rPr lang="en-US" altLang="zh-CN" dirty="0"/>
              <a:t>8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zh-CN" altLang="en-US" dirty="0"/>
              <a:t>数码管显示应清晰稳定，没有残影</a:t>
            </a:r>
          </a:p>
        </p:txBody>
      </p:sp>
    </p:spTree>
    <p:extLst>
      <p:ext uri="{BB962C8B-B14F-4D97-AF65-F5344CB8AC3E}">
        <p14:creationId xmlns:p14="http://schemas.microsoft.com/office/powerpoint/2010/main" val="1129925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设计</a:t>
            </a:r>
            <a:r>
              <a:rPr lang="en-US" altLang="zh-CN" dirty="0"/>
              <a:t>8</a:t>
            </a:r>
            <a:r>
              <a:rPr lang="zh-CN" altLang="zh-CN" dirty="0"/>
              <a:t>位带并行输入的</a:t>
            </a:r>
            <a:r>
              <a:rPr lang="zh-CN" altLang="en-US" dirty="0"/>
              <a:t>右移</a:t>
            </a:r>
            <a:r>
              <a:rPr lang="zh-CN" altLang="zh-CN" dirty="0"/>
              <a:t>移位寄存器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：设计主板</a:t>
            </a:r>
            <a:r>
              <a:rPr lang="en-US" altLang="zh-CN" dirty="0"/>
              <a:t>LED</a:t>
            </a:r>
            <a:r>
              <a:rPr lang="zh-CN" altLang="en-US" dirty="0"/>
              <a:t>灯驱动模块</a:t>
            </a:r>
          </a:p>
          <a:p>
            <a:endParaRPr lang="en-US" altLang="zh-CN" dirty="0"/>
          </a:p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：设计主板七段数码管驱动模块</a:t>
            </a:r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移位寄存器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带并行输入</a:t>
            </a:r>
            <a:r>
              <a:rPr lang="zh-CN" altLang="en-US" dirty="0"/>
              <a:t>的移位寄存器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并行－串行转换器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移位寄存器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每来一个时钟脉冲，寄存器中的数据按顺序向左或向右移动一位</a:t>
            </a:r>
          </a:p>
          <a:p>
            <a:pPr lvl="1"/>
            <a:r>
              <a:rPr lang="zh-CN" altLang="en-US" dirty="0"/>
              <a:t>必须采用主从触发器或边沿触发器</a:t>
            </a:r>
          </a:p>
          <a:p>
            <a:pPr lvl="1"/>
            <a:r>
              <a:rPr lang="zh-CN" altLang="en-US" dirty="0"/>
              <a:t>不能采用锁存器</a:t>
            </a:r>
          </a:p>
          <a:p>
            <a:r>
              <a:rPr lang="zh-CN" altLang="en-US" dirty="0"/>
              <a:t>数据移动方式：左移、右移、循环移位</a:t>
            </a:r>
          </a:p>
          <a:p>
            <a:r>
              <a:rPr lang="zh-CN" altLang="en-US" dirty="0"/>
              <a:t>数据输入输出方式</a:t>
            </a:r>
          </a:p>
          <a:p>
            <a:pPr lvl="1"/>
            <a:r>
              <a:rPr lang="zh-CN" altLang="en-US" dirty="0"/>
              <a:t>串行输入，串行输出</a:t>
            </a:r>
          </a:p>
          <a:p>
            <a:pPr lvl="1"/>
            <a:r>
              <a:rPr lang="zh-CN" altLang="en-US" dirty="0"/>
              <a:t>串行输入，并行输出</a:t>
            </a:r>
          </a:p>
          <a:p>
            <a:pPr lvl="1"/>
            <a:r>
              <a:rPr lang="zh-CN" altLang="en-US" dirty="0"/>
              <a:t>并行输入，串行输出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74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串行输入右移移位寄存器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507288" cy="452596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D</a:t>
            </a:r>
            <a:r>
              <a:rPr lang="zh-CN" altLang="en-US" dirty="0"/>
              <a:t>触发器构成串行输入的右移移位寄存器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413078"/>
              </p:ext>
            </p:extLst>
          </p:nvPr>
        </p:nvGraphicFramePr>
        <p:xfrm>
          <a:off x="431800" y="2706688"/>
          <a:ext cx="8101013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Visio" r:id="rId3" imgW="2332579" imgH="748510" progId="Visio.Drawing.11">
                  <p:embed/>
                </p:oleObj>
              </mc:Choice>
              <mc:Fallback>
                <p:oleObj name="Visio" r:id="rId3" imgW="2332579" imgH="748510" progId="Visio.Drawing.11">
                  <p:embed/>
                  <p:pic>
                    <p:nvPicPr>
                      <p:cNvPr id="0" name="串行输入逻辑电路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706688"/>
                        <a:ext cx="8101013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909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循环右移移位寄存器</a:t>
            </a:r>
          </a:p>
        </p:txBody>
      </p:sp>
      <p:graphicFrame>
        <p:nvGraphicFramePr>
          <p:cNvPr id="102" name="对象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832844"/>
              </p:ext>
            </p:extLst>
          </p:nvPr>
        </p:nvGraphicFramePr>
        <p:xfrm>
          <a:off x="467544" y="2276872"/>
          <a:ext cx="8101013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Visio" r:id="rId3" imgW="2332579" imgH="748510" progId="Visio.Drawing.11">
                  <p:embed/>
                </p:oleObj>
              </mc:Choice>
              <mc:Fallback>
                <p:oleObj name="Visio" r:id="rId3" imgW="2332579" imgH="748510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76872"/>
                        <a:ext cx="8101013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061184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5798</TotalTime>
  <Words>1669</Words>
  <Application>Microsoft Office PowerPoint</Application>
  <PresentationFormat>全屏显示(4:3)</PresentationFormat>
  <Paragraphs>292</Paragraphs>
  <Slides>33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微软雅黑</vt:lpstr>
      <vt:lpstr>黑体</vt:lpstr>
      <vt:lpstr>华文细黑</vt:lpstr>
      <vt:lpstr>Arial</vt:lpstr>
      <vt:lpstr>Calibri</vt:lpstr>
      <vt:lpstr>Consolas</vt:lpstr>
      <vt:lpstr>Helvetica</vt:lpstr>
      <vt:lpstr>Times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Visio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移位寄存器</vt:lpstr>
      <vt:lpstr>串行输入右移移位寄存器</vt:lpstr>
      <vt:lpstr>循环右移移位寄存器</vt:lpstr>
      <vt:lpstr>带并行输入的右移移位寄存器</vt:lpstr>
      <vt:lpstr>带并行输入的8位右移移位寄存器</vt:lpstr>
      <vt:lpstr>实验板上使用的芯片：74LV164A</vt:lpstr>
      <vt:lpstr>接口说明：实验板16位LED灯</vt:lpstr>
      <vt:lpstr>引脚约束：实验板16位LED灯</vt:lpstr>
      <vt:lpstr>实验板16位LED灯示例</vt:lpstr>
      <vt:lpstr>接口说明：实验板16位LED灯</vt:lpstr>
      <vt:lpstr>接口说明：主板七段数码管</vt:lpstr>
      <vt:lpstr>引脚约束：主板七段数码管</vt:lpstr>
      <vt:lpstr>接口说明：主板七段数码管</vt:lpstr>
      <vt:lpstr>并行－串行转换器（1）</vt:lpstr>
      <vt:lpstr>并行－串行转换器（1）</vt:lpstr>
      <vt:lpstr>并行－串行转换器（1）</vt:lpstr>
      <vt:lpstr>并行－串行转换器（2）</vt:lpstr>
      <vt:lpstr>主板七段数码管驱动模块</vt:lpstr>
      <vt:lpstr>实验内容与步骤</vt:lpstr>
      <vt:lpstr>设计8位带并行输入的右移移位寄存器</vt:lpstr>
      <vt:lpstr>激励代码</vt:lpstr>
      <vt:lpstr>仿真波形输出</vt:lpstr>
      <vt:lpstr>设计主板LED灯驱动模块</vt:lpstr>
      <vt:lpstr>设计主板LED灯驱动模块（2）</vt:lpstr>
      <vt:lpstr>设计主板七段数码管驱动模块</vt:lpstr>
      <vt:lpstr>设计主板七段数码管驱动模块(2)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刘 亦乐</cp:lastModifiedBy>
  <cp:revision>432</cp:revision>
  <dcterms:created xsi:type="dcterms:W3CDTF">2011-08-03T07:44:17Z</dcterms:created>
  <dcterms:modified xsi:type="dcterms:W3CDTF">2021-12-20T03:49:03Z</dcterms:modified>
</cp:coreProperties>
</file>