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70" r:id="rId5"/>
    <p:sldId id="271" r:id="rId6"/>
    <p:sldId id="272" r:id="rId7"/>
    <p:sldId id="273" r:id="rId8"/>
    <p:sldId id="313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284" r:id="rId18"/>
    <p:sldId id="318" r:id="rId19"/>
    <p:sldId id="359" r:id="rId20"/>
    <p:sldId id="360" r:id="rId21"/>
    <p:sldId id="358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284"/>
            <p14:sldId id="318"/>
            <p14:sldId id="359"/>
            <p14:sldId id="360"/>
            <p14:sldId id="35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82091" autoAdjust="0"/>
  </p:normalViewPr>
  <p:slideViewPr>
    <p:cSldViewPr>
      <p:cViewPr varScale="1">
        <p:scale>
          <a:sx n="106" d="100"/>
          <a:sy n="106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马德</a:t>
            </a:r>
          </a:p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" pitchFamily="2" charset="0"/>
                <a:ea typeface="楷体_GB2312" pitchFamily="49" charset="-122"/>
              </a:rPr>
              <a:t>made@zju.edu.cn</a:t>
            </a:r>
            <a:endParaRPr lang="en-US" altLang="zh-CN" sz="2800" dirty="0">
              <a:solidFill>
                <a:schemeClr val="tx1"/>
              </a:solidFill>
              <a:latin typeface="Times" pitchFamily="2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14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、计数器、定时器设计与应用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/>
              <a:t>时序图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4744"/>
            <a:ext cx="62484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实现十进制计数器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86495"/>
            <a:ext cx="525780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利用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</a:rPr>
              <a:t>与非门判断终止状态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</a:rPr>
              <a:t>1010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实现十进制计数 （</a:t>
            </a:r>
            <a:r>
              <a:rPr lang="en-US" altLang="zh-CN" sz="2400" b="1" dirty="0"/>
              <a:t>0000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1001</a:t>
            </a:r>
            <a:r>
              <a:rPr lang="zh-CN" altLang="en-US" sz="2400" b="1" dirty="0"/>
              <a:t>）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改变与非门的输入信号 ，可以实现其它进制计数。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改变与非门输出信号的功能和输入信号，可以实现同步加载</a:t>
            </a:r>
          </a:p>
        </p:txBody>
      </p:sp>
    </p:spTree>
    <p:extLst>
      <p:ext uri="{BB962C8B-B14F-4D97-AF65-F5344CB8AC3E}">
        <p14:creationId xmlns:p14="http://schemas.microsoft.com/office/powerpoint/2010/main" val="37178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16×16</a:t>
            </a:r>
            <a:r>
              <a:rPr lang="zh-CN" altLang="en-US" dirty="0"/>
              <a:t>进制计数器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1474"/>
            <a:ext cx="8458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71700" y="4337074"/>
            <a:ext cx="1260475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低位片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981700" y="4337074"/>
            <a:ext cx="1260475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高位片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5300" y="5229200"/>
            <a:ext cx="8255000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以前，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高位片保持原状态不变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95300" y="5915000"/>
            <a:ext cx="8229600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itchFamily="2" charset="-122"/>
              </a:rPr>
              <a:t>时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，高位片在下一个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加一</a:t>
            </a:r>
          </a:p>
        </p:txBody>
      </p:sp>
    </p:spTree>
    <p:extLst>
      <p:ext uri="{BB962C8B-B14F-4D97-AF65-F5344CB8AC3E}">
        <p14:creationId xmlns:p14="http://schemas.microsoft.com/office/powerpoint/2010/main" val="375171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50</a:t>
            </a:r>
            <a:r>
              <a:rPr lang="zh-CN" altLang="en-US" dirty="0"/>
              <a:t>进制计数器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77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0262" y="4700562"/>
            <a:ext cx="904875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8862" y="4700562"/>
            <a:ext cx="904875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848" y="6140722"/>
            <a:ext cx="7848600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实现从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0000  0000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0011  0001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进制计数器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848" y="5454922"/>
            <a:ext cx="7848600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十进制数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对应的二进制数为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0011 0010 </a:t>
            </a:r>
          </a:p>
        </p:txBody>
      </p:sp>
    </p:spTree>
    <p:extLst>
      <p:ext uri="{BB962C8B-B14F-4D97-AF65-F5344CB8AC3E}">
        <p14:creationId xmlns:p14="http://schemas.microsoft.com/office/powerpoint/2010/main" val="35180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数字时钟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设计一个数字钟，使用</a:t>
            </a:r>
            <a:r>
              <a:rPr lang="en-US" altLang="zh-CN" dirty="0"/>
              <a:t>74LS161</a:t>
            </a:r>
            <a:r>
              <a:rPr lang="zh-CN" altLang="en-US" dirty="0"/>
              <a:t>模块，设计</a:t>
            </a:r>
            <a:r>
              <a:rPr lang="en-US" altLang="zh-CN" dirty="0"/>
              <a:t>60</a:t>
            </a:r>
            <a:r>
              <a:rPr lang="zh-CN" altLang="en-US" dirty="0"/>
              <a:t>进制和</a:t>
            </a:r>
            <a:r>
              <a:rPr lang="en-US" altLang="zh-CN" dirty="0"/>
              <a:t>24</a:t>
            </a:r>
            <a:r>
              <a:rPr lang="zh-CN" altLang="en-US" dirty="0"/>
              <a:t>进制计数器，实现</a:t>
            </a:r>
            <a:r>
              <a:rPr lang="en-US" altLang="zh-CN" dirty="0"/>
              <a:t>24</a:t>
            </a:r>
            <a:r>
              <a:rPr lang="zh-CN" altLang="en-US" dirty="0"/>
              <a:t>小时内时间的实时显示。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数字钟的初值通过初始化语句来实现，选择大实验板上的</a:t>
            </a:r>
            <a:r>
              <a:rPr lang="en-US" altLang="zh-CN" dirty="0"/>
              <a:t>6</a:t>
            </a:r>
            <a:r>
              <a:rPr lang="zh-CN" altLang="en-US" dirty="0"/>
              <a:t>个数码管显示，前两位显示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的十位和个位，中间两位显示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的十位和个位，最后两位显示秒的十位和个位。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38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：采用行为描述设计同步四位二进制计数器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：基于</a:t>
            </a:r>
            <a:r>
              <a:rPr lang="en-US" altLang="zh-CN" dirty="0"/>
              <a:t>74LS161</a:t>
            </a:r>
            <a:r>
              <a:rPr lang="zh-CN" altLang="en-US" dirty="0"/>
              <a:t>设计时钟应用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My74LS161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用行为描述设计</a:t>
            </a:r>
            <a:endParaRPr lang="en-US" altLang="zh-CN" dirty="0"/>
          </a:p>
          <a:p>
            <a:pPr lvl="1"/>
            <a:r>
              <a:rPr lang="en-US" altLang="zh-CN" dirty="0"/>
              <a:t>CR</a:t>
            </a:r>
            <a:r>
              <a:rPr lang="zh-CN" altLang="en-US" dirty="0"/>
              <a:t>是异步清零，低电平有效</a:t>
            </a:r>
            <a:endParaRPr lang="en-US" altLang="zh-CN" dirty="0"/>
          </a:p>
          <a:p>
            <a:pPr lvl="1"/>
            <a:r>
              <a:rPr lang="en-US" altLang="zh-CN" dirty="0"/>
              <a:t>LD</a:t>
            </a:r>
            <a:r>
              <a:rPr lang="zh-CN" altLang="en-US" dirty="0"/>
              <a:t>是同步置位，低电平有效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7"/>
            <a:ext cx="360066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D = 0;</a:t>
            </a:r>
          </a:p>
          <a:p>
            <a:r>
              <a:rPr lang="en-US" altLang="zh-CN" sz="2400" dirty="0"/>
              <a:t>		CTP = 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		CR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D = 4'b1100;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CTP = 0;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847134"/>
            <a:ext cx="3564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	#30 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#30 CTT = 1;</a:t>
            </a:r>
          </a:p>
          <a:p>
            <a:r>
              <a:rPr lang="en-US" altLang="zh-CN" sz="2400" dirty="0"/>
              <a:t>		CTP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#510;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49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7" y="2348880"/>
            <a:ext cx="8602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13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74LS161</a:t>
            </a:r>
            <a:r>
              <a:rPr lang="zh-CN" altLang="en-US" dirty="0"/>
              <a:t>设计时钟应用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MyClock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My74LS161</a:t>
            </a:r>
          </a:p>
          <a:p>
            <a:pPr lvl="1"/>
            <a:r>
              <a:rPr lang="zh-CN" altLang="en-US" dirty="0"/>
              <a:t>调用分频模块，用</a:t>
            </a:r>
            <a:r>
              <a:rPr lang="en-US" altLang="zh-CN" dirty="0"/>
              <a:t>100ms</a:t>
            </a:r>
            <a:r>
              <a:rPr lang="zh-CN" altLang="en-US" dirty="0"/>
              <a:t>作为秒的驱动时钟</a:t>
            </a:r>
            <a:endParaRPr lang="en-US" altLang="zh-CN" dirty="0"/>
          </a:p>
          <a:p>
            <a:pPr lvl="1"/>
            <a:r>
              <a:rPr lang="zh-CN" altLang="en-US" dirty="0"/>
              <a:t>调用显示模块</a:t>
            </a:r>
            <a:endParaRPr lang="en-US" altLang="zh-CN" dirty="0"/>
          </a:p>
          <a:p>
            <a:r>
              <a:rPr lang="zh-CN" altLang="en-US" dirty="0"/>
              <a:t>下载验证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掌握同步四位二进制计数器</a:t>
            </a:r>
            <a:r>
              <a:rPr lang="en-US" altLang="zh-CN" sz="2800" dirty="0"/>
              <a:t>74LS161</a:t>
            </a:r>
            <a:r>
              <a:rPr lang="zh-CN" altLang="en-US" sz="2800" dirty="0"/>
              <a:t>的工作原理和设计方法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掌握时钟</a:t>
            </a:r>
            <a:r>
              <a:rPr lang="en-US" altLang="zh-CN" sz="2800" dirty="0"/>
              <a:t>/</a:t>
            </a:r>
            <a:r>
              <a:rPr lang="zh-CN" altLang="en-US" sz="2800" dirty="0"/>
              <a:t>定时器的工作原理与设计方法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/>
              <a:t>				</a:t>
            </a:r>
            <a:r>
              <a:rPr lang="en-US" altLang="zh-CN" dirty="0"/>
              <a:t>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：采用行为描述设计同步四位二进制计数器</a:t>
            </a:r>
            <a:r>
              <a:rPr lang="en-US" altLang="zh-CN" sz="2800" dirty="0"/>
              <a:t>74LS161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：基于</a:t>
            </a:r>
            <a:r>
              <a:rPr lang="en-US" altLang="zh-CN" sz="2800" dirty="0"/>
              <a:t>74LS161</a:t>
            </a:r>
            <a:r>
              <a:rPr lang="zh-CN" altLang="en-US" sz="2800" dirty="0"/>
              <a:t>设计时钟应用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</a:p>
          <a:p>
            <a:endParaRPr lang="en-US" altLang="zh-CN" dirty="0"/>
          </a:p>
          <a:p>
            <a:r>
              <a:rPr lang="zh-CN" altLang="en-US" dirty="0"/>
              <a:t>时钟应用设计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74LS161</a:t>
            </a:r>
            <a:r>
              <a:rPr kumimoji="1" lang="zh-CN" altLang="en-US" dirty="0"/>
              <a:t>是常用的四位二进制可预置的同步加法计数器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可灵活运用在各种数字电路，实现分频器等很多重要的功能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04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/>
              <a:t>功能描述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81400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191000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238055" y="1338684"/>
            <a:ext cx="2667000" cy="304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552255" y="3015084"/>
            <a:ext cx="457200" cy="381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466655" y="3548484"/>
            <a:ext cx="2438400" cy="228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28855" y="576684"/>
            <a:ext cx="1063625" cy="1079500"/>
          </a:xfrm>
          <a:prstGeom prst="wedgeRoundRectCallout">
            <a:avLst>
              <a:gd name="adj1" fmla="val -71940"/>
              <a:gd name="adj2" fmla="val 45884"/>
              <a:gd name="adj3" fmla="val 16667"/>
            </a:avLst>
          </a:prstGeom>
          <a:solidFill>
            <a:srgbClr val="CCFFCC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状态输出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3055" y="4005684"/>
            <a:ext cx="1217613" cy="1079500"/>
          </a:xfrm>
          <a:prstGeom prst="wedgeRoundRectCallout">
            <a:avLst>
              <a:gd name="adj1" fmla="val -47653"/>
              <a:gd name="adj2" fmla="val -71616"/>
              <a:gd name="adj3" fmla="val 16667"/>
            </a:avLst>
          </a:prstGeom>
          <a:solidFill>
            <a:srgbClr val="A3C2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并行输入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790255" y="3929484"/>
            <a:ext cx="1447800" cy="617538"/>
          </a:xfrm>
          <a:prstGeom prst="wedgeRoundRectCallout">
            <a:avLst>
              <a:gd name="adj1" fmla="val 14801"/>
              <a:gd name="adj2" fmla="val -134574"/>
              <a:gd name="adj3" fmla="val 16667"/>
            </a:avLst>
          </a:prstGeom>
          <a:solidFill>
            <a:srgbClr val="ECECC0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CP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输入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172" y="4285412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异步清零端</a:t>
            </a:r>
            <a:r>
              <a:rPr lang="en-US" altLang="zh-CN" sz="2800" b="1" dirty="0"/>
              <a:t>CR</a:t>
            </a:r>
            <a:endParaRPr lang="zh-CN" altLang="en-US" sz="2800" b="1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867139" y="4365104"/>
            <a:ext cx="336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696" y="4840842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同步加载端</a:t>
            </a:r>
            <a:r>
              <a:rPr lang="en-US" altLang="zh-CN" sz="2800" b="1" dirty="0"/>
              <a:t>LD</a:t>
            </a:r>
            <a:endParaRPr lang="zh-CN" altLang="en-US" sz="2800" b="1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2895663" y="4920534"/>
            <a:ext cx="336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696" y="5428577"/>
            <a:ext cx="2617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使能端</a:t>
            </a:r>
            <a:r>
              <a:rPr lang="en-US" altLang="zh-CN" sz="2800" b="1" dirty="0"/>
              <a:t>CT</a:t>
            </a:r>
            <a:r>
              <a:rPr lang="en-US" altLang="zh-CN" sz="2800" b="1" baseline="-25000" dirty="0"/>
              <a:t>P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CT</a:t>
            </a:r>
            <a:r>
              <a:rPr lang="en-US" altLang="zh-CN" sz="2800" b="1" baseline="-25000" dirty="0"/>
              <a:t>T</a:t>
            </a:r>
            <a:endParaRPr lang="zh-CN" altLang="en-US" sz="28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5428577"/>
            <a:ext cx="241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进位输出端</a:t>
            </a:r>
            <a:r>
              <a:rPr lang="en-US" altLang="zh-CN" sz="2800" b="1" dirty="0"/>
              <a:t>CO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73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/>
              <a:t>功能表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527"/>
            <a:ext cx="79248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69" descr="白色大理石"/>
          <p:cNvSpPr>
            <a:spLocks noChangeArrowheads="1"/>
          </p:cNvSpPr>
          <p:nvPr/>
        </p:nvSpPr>
        <p:spPr bwMode="auto">
          <a:xfrm>
            <a:off x="7740352" y="4595589"/>
            <a:ext cx="1371600" cy="1209675"/>
          </a:xfrm>
          <a:prstGeom prst="wedgeRoundRectCallout">
            <a:avLst>
              <a:gd name="adj1" fmla="val -51620"/>
              <a:gd name="adj2" fmla="val -106824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同步并行加载 </a:t>
            </a:r>
          </a:p>
        </p:txBody>
      </p:sp>
      <p:sp>
        <p:nvSpPr>
          <p:cNvPr id="6" name="AutoShape 5" descr="花束"/>
          <p:cNvSpPr>
            <a:spLocks noChangeArrowheads="1"/>
          </p:cNvSpPr>
          <p:nvPr/>
        </p:nvSpPr>
        <p:spPr bwMode="auto">
          <a:xfrm>
            <a:off x="107504" y="1211213"/>
            <a:ext cx="2057400" cy="1209675"/>
          </a:xfrm>
          <a:prstGeom prst="wedgeRoundRectCallout">
            <a:avLst>
              <a:gd name="adj1" fmla="val -26265"/>
              <a:gd name="adj2" fmla="val 108872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异步清</a:t>
            </a: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0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功能最优先 </a:t>
            </a:r>
          </a:p>
        </p:txBody>
      </p:sp>
      <p:sp>
        <p:nvSpPr>
          <p:cNvPr id="7" name="AutoShape 370" descr="花束"/>
          <p:cNvSpPr>
            <a:spLocks noChangeArrowheads="1"/>
          </p:cNvSpPr>
          <p:nvPr/>
        </p:nvSpPr>
        <p:spPr bwMode="auto">
          <a:xfrm>
            <a:off x="1403648" y="5787851"/>
            <a:ext cx="1828800" cy="1025525"/>
          </a:xfrm>
          <a:prstGeom prst="wedgeRoundRectCallout">
            <a:avLst>
              <a:gd name="adj1" fmla="val 41875"/>
              <a:gd name="adj2" fmla="val -86069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上升沿有效</a:t>
            </a: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8" name="Rectangle 377"/>
          <p:cNvSpPr>
            <a:spLocks noChangeArrowheads="1"/>
          </p:cNvSpPr>
          <p:nvPr/>
        </p:nvSpPr>
        <p:spPr bwMode="auto">
          <a:xfrm>
            <a:off x="3857773" y="5924698"/>
            <a:ext cx="3738563" cy="528638"/>
          </a:xfrm>
          <a:prstGeom prst="rect">
            <a:avLst/>
          </a:prstGeom>
          <a:solidFill>
            <a:srgbClr val="913CC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i="1"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i="1">
                <a:latin typeface="Times New Roman" pitchFamily="18" charset="0"/>
                <a:ea typeface="黑体" pitchFamily="2" charset="-122"/>
              </a:rPr>
              <a:t> Q</a:t>
            </a:r>
            <a:r>
              <a:rPr kumimoji="1" lang="en-US" altLang="zh-CN" sz="2800" baseline="-30000"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i="1"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800" baseline="-30000"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i="1"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800" baseline="-30000">
                <a:latin typeface="Times New Roman" pitchFamily="18" charset="0"/>
                <a:ea typeface="黑体" pitchFamily="2" charset="-122"/>
              </a:rPr>
              <a:t>1 </a:t>
            </a:r>
            <a:r>
              <a:rPr kumimoji="1" lang="en-US" altLang="zh-CN" sz="2800" i="1"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800" baseline="-30000">
                <a:latin typeface="Times New Roman" pitchFamily="18" charset="0"/>
                <a:ea typeface="黑体" pitchFamily="2" charset="-122"/>
              </a:rPr>
              <a:t>0</a:t>
            </a:r>
            <a:r>
              <a:rPr kumimoji="1" lang="en-US" altLang="zh-CN" sz="2800" i="1">
                <a:latin typeface="Times New Roman" pitchFamily="18" charset="0"/>
                <a:ea typeface="黑体" pitchFamily="2" charset="-122"/>
              </a:rPr>
              <a:t> CT</a:t>
            </a:r>
            <a:r>
              <a:rPr kumimoji="1" lang="en-US" altLang="zh-CN" sz="2800" baseline="-30000"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7701399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673</Words>
  <Application>Microsoft Macintosh PowerPoint</Application>
  <PresentationFormat>全屏显示(4:3)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黑体</vt:lpstr>
      <vt:lpstr>华文细黑</vt:lpstr>
      <vt:lpstr>楷体_GB2312</vt:lpstr>
      <vt:lpstr>微软雅黑</vt:lpstr>
      <vt:lpstr>Arial</vt:lpstr>
      <vt:lpstr>Calibri</vt:lpstr>
      <vt:lpstr>Helvetica</vt:lpstr>
      <vt:lpstr>Times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同步四位二进制计数器74LS161</vt:lpstr>
      <vt:lpstr>74LS161功能描述</vt:lpstr>
      <vt:lpstr>74LS161功能表</vt:lpstr>
      <vt:lpstr>74LS161时序图</vt:lpstr>
      <vt:lpstr>实现十进制计数器</vt:lpstr>
      <vt:lpstr>实现16×16进制计数器</vt:lpstr>
      <vt:lpstr>实现50进制计数器</vt:lpstr>
      <vt:lpstr>数字时钟</vt:lpstr>
      <vt:lpstr>实验内容与步骤</vt:lpstr>
      <vt:lpstr>设计同步四位二进制计数器74LS161</vt:lpstr>
      <vt:lpstr>激励代码</vt:lpstr>
      <vt:lpstr>波形输出</vt:lpstr>
      <vt:lpstr>基于74LS161设计时钟应用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madehd@163.com</cp:lastModifiedBy>
  <cp:revision>367</cp:revision>
  <dcterms:created xsi:type="dcterms:W3CDTF">2011-08-03T07:44:17Z</dcterms:created>
  <dcterms:modified xsi:type="dcterms:W3CDTF">2021-12-19T04:21:30Z</dcterms:modified>
</cp:coreProperties>
</file>