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9"/>
  </p:notesMasterIdLst>
  <p:sldIdLst>
    <p:sldId id="694" r:id="rId2"/>
    <p:sldId id="695" r:id="rId3"/>
    <p:sldId id="299" r:id="rId4"/>
    <p:sldId id="478" r:id="rId5"/>
    <p:sldId id="696" r:id="rId6"/>
    <p:sldId id="697" r:id="rId7"/>
    <p:sldId id="745" r:id="rId8"/>
    <p:sldId id="793" r:id="rId9"/>
    <p:sldId id="794" r:id="rId10"/>
    <p:sldId id="795" r:id="rId11"/>
    <p:sldId id="797" r:id="rId12"/>
    <p:sldId id="798" r:id="rId13"/>
    <p:sldId id="799" r:id="rId14"/>
    <p:sldId id="796" r:id="rId15"/>
    <p:sldId id="800" r:id="rId16"/>
    <p:sldId id="801" r:id="rId17"/>
    <p:sldId id="802" r:id="rId18"/>
    <p:sldId id="746" r:id="rId19"/>
    <p:sldId id="805" r:id="rId20"/>
    <p:sldId id="803" r:id="rId21"/>
    <p:sldId id="804" r:id="rId22"/>
    <p:sldId id="806" r:id="rId23"/>
    <p:sldId id="807" r:id="rId24"/>
    <p:sldId id="808" r:id="rId25"/>
    <p:sldId id="809" r:id="rId26"/>
    <p:sldId id="810" r:id="rId27"/>
    <p:sldId id="38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mzz" initials="c" lastIdx="2" clrIdx="0">
    <p:extLst>
      <p:ext uri="{19B8F6BF-5375-455C-9EA6-DF929625EA0E}">
        <p15:presenceInfo xmlns:p15="http://schemas.microsoft.com/office/powerpoint/2012/main" userId="cmz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33FF"/>
    <a:srgbClr val="FF505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407" autoAdjust="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242CE225-86DE-4393-90F1-A78D18AE8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E0C9679F-7A84-43F0-B224-5428072C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1" name="幻灯片编号占位符 3">
            <a:extLst>
              <a:ext uri="{FF2B5EF4-FFF2-40B4-BE49-F238E27FC236}">
                <a16:creationId xmlns:a16="http://schemas.microsoft.com/office/drawing/2014/main" id="{A8231BF8-6A10-46FC-91C1-06BF24F81F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04888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04888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04888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04888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04888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04888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04888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04888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04888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5D10D8A-0181-42EC-A258-7EA406449492}" type="slidenum">
              <a:rPr kumimoji="1" lang="zh-CN" altLang="en-US" sz="1500" u="none" baseline="0" smtClean="0"/>
              <a:pPr/>
              <a:t>1</a:t>
            </a:fld>
            <a:endParaRPr kumimoji="1" lang="zh-CN" altLang="en-US" sz="1500" u="none" baseline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8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CBF24AF-F035-4446-B631-B6DEEC3FF625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7DE41CF-C5E8-46B6-8EE4-33CEC5BF64F7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992BC3F-B2E6-4DBD-8F3E-2B4B6E0F06F3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2329E9E-23CF-40EB-8B40-4FA7717CF4A2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F9454-F659-4A36-BBB8-415045559708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7BC0-8C4E-471D-B181-AB8FB11F2EAB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9465C19-5C15-451A-A871-9D3A8C82C2BA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28C725E-6C69-4C06-9FF8-FFFB88E506CF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62C5441-ABD0-4A1D-9000-874242A9B78D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3BBAA71-B967-4E00-BDBA-3CDF5E0F7E8C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E31D44A-2B0D-4333-9AE0-F9DFAA23E0A0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B53BA4D-08B3-48D0-B498-88DCA3911FA2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A4FD013-16F8-4E25-85FC-ABD9F4674701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1E0FDD-2106-4E7E-ACB0-EC101DCD1638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B689CBB3-768F-4FC8-934B-110558B456F4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87403" y="6356350"/>
            <a:ext cx="123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r>
              <a:rPr lang="en-US" altLang="zh-CN"/>
              <a:t>Chapter 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00392" y="6356350"/>
            <a:ext cx="58640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  <p:sp>
        <p:nvSpPr>
          <p:cNvPr id="7" name="Line 1054">
            <a:extLst>
              <a:ext uri="{FF2B5EF4-FFF2-40B4-BE49-F238E27FC236}">
                <a16:creationId xmlns:a16="http://schemas.microsoft.com/office/drawing/2014/main" id="{67B49615-2D3B-45BD-8724-768628BEF63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7544" y="1065373"/>
            <a:ext cx="8239944" cy="0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de@z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4BDCB-6DC4-49B7-8D50-6D35E8F64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512" y="1556792"/>
            <a:ext cx="9144000" cy="1712913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kumimoji="1" lang="en-US" altLang="zh-CN" sz="2900" dirty="0">
                <a:ea typeface="宋体" charset="-122"/>
              </a:rPr>
              <a:t>Computer Organization &amp; Design</a:t>
            </a:r>
            <a:r>
              <a:rPr kumimoji="1" lang="zh-CN" altLang="en-US" sz="2900" dirty="0">
                <a:ea typeface="宋体" charset="-122"/>
              </a:rPr>
              <a:t>实验与课程设计</a:t>
            </a:r>
            <a:br>
              <a:rPr kumimoji="1" lang="en-US" altLang="zh-CN" sz="2900" dirty="0">
                <a:ea typeface="宋体" charset="-122"/>
              </a:rPr>
            </a:br>
            <a:br>
              <a:rPr kumimoji="1" lang="en-US" altLang="zh-CN" sz="3200" dirty="0">
                <a:ea typeface="宋体" charset="-122"/>
              </a:rPr>
            </a:br>
            <a:r>
              <a:rPr kumimoji="1" lang="zh-CN" altLang="en-US" sz="4000" dirty="0">
                <a:solidFill>
                  <a:srgbClr val="660066"/>
                </a:solidFill>
                <a:latin typeface="Cambria" charset="0"/>
                <a:ea typeface="宋体" charset="-122"/>
              </a:rPr>
              <a:t>实验补充</a:t>
            </a:r>
            <a:br>
              <a:rPr kumimoji="1" lang="zh-CN" altLang="en-US" dirty="0">
                <a:solidFill>
                  <a:srgbClr val="660066"/>
                </a:solidFill>
                <a:latin typeface="Cambria" charset="0"/>
                <a:ea typeface="宋体" charset="-122"/>
              </a:rPr>
            </a:br>
            <a:r>
              <a:rPr kumimoji="1" lang="en-US" altLang="zh-CN" dirty="0">
                <a:solidFill>
                  <a:srgbClr val="FF0000"/>
                </a:solidFill>
                <a:latin typeface="Cambria" charset="0"/>
                <a:ea typeface="宋体" charset="-122"/>
              </a:rPr>
              <a:t>VGA</a:t>
            </a:r>
            <a:r>
              <a:rPr kumimoji="1" lang="zh-CN" altLang="en-US" dirty="0">
                <a:solidFill>
                  <a:srgbClr val="FF0000"/>
                </a:solidFill>
                <a:latin typeface="Cambria" charset="0"/>
                <a:ea typeface="宋体" charset="-122"/>
              </a:rPr>
              <a:t>显示原理及设计</a:t>
            </a:r>
            <a:endParaRPr kumimoji="1" lang="zh-CN" altLang="en-US" sz="3200" dirty="0">
              <a:solidFill>
                <a:srgbClr val="660066"/>
              </a:solidFill>
              <a:latin typeface="Cambria" charset="0"/>
              <a:ea typeface="宋体" charset="-122"/>
            </a:endParaRPr>
          </a:p>
        </p:txBody>
      </p:sp>
      <p:sp>
        <p:nvSpPr>
          <p:cNvPr id="16386" name="副标题 2">
            <a:extLst>
              <a:ext uri="{FF2B5EF4-FFF2-40B4-BE49-F238E27FC236}">
                <a16:creationId xmlns:a16="http://schemas.microsoft.com/office/drawing/2014/main" id="{63EAEB79-5BB8-4AE3-AD93-4D5691C910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00525"/>
            <a:ext cx="6400800" cy="1752600"/>
          </a:xfrm>
        </p:spPr>
        <p:txBody>
          <a:bodyPr/>
          <a:lstStyle/>
          <a:p>
            <a:pPr eaLnBrk="1" hangingPunct="1"/>
            <a:r>
              <a: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Ma</a:t>
            </a:r>
            <a:r>
              <a:rPr kumimoji="1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De (</a:t>
            </a:r>
            <a:r>
              <a:rPr kumimoji="1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马德</a:t>
            </a:r>
            <a:r>
              <a:rPr kumimoji="1"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kumimoji="1" lang="en-US" altLang="zh-CN" sz="2800" dirty="0">
                <a:solidFill>
                  <a:schemeClr val="tx1"/>
                </a:solidFill>
                <a:ea typeface="宋体" panose="02010600030101010101" pitchFamily="2" charset="-122"/>
                <a:hlinkClick r:id="rId3"/>
              </a:rPr>
              <a:t>made@zju.edu.cn</a:t>
            </a:r>
            <a:endParaRPr kumimoji="1"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2021</a:t>
            </a:r>
            <a:endParaRPr kumimoji="1"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矩形 3">
            <a:extLst>
              <a:ext uri="{FF2B5EF4-FFF2-40B4-BE49-F238E27FC236}">
                <a16:creationId xmlns:a16="http://schemas.microsoft.com/office/drawing/2014/main" id="{F3795BA3-3C89-4438-9FB1-A4B0A1E7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5312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u="none" dirty="0"/>
              <a:t>College of Computer Science, Zhejiang University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8C1F21-DE9C-4707-9137-E175FF4C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73A716-2B10-483A-8442-850815F407B2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A7315C-CB77-40CA-8D44-E9229A85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CD696E-9307-418B-B57D-0C268890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5D64D-F604-4DCF-B2A4-DAB4CDF7158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的显示原理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D96C39-AFBB-48C3-982F-A6F1762AF6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419099" y="1218038"/>
            <a:ext cx="83851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VGA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的时序主要分为行和场两种数据时序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4945C8-A497-4C46-A087-7C329165C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43" y="1851724"/>
            <a:ext cx="6474513" cy="2377646"/>
          </a:xfrm>
          <a:prstGeom prst="rect">
            <a:avLst/>
          </a:prstGeom>
        </p:spPr>
      </p:pic>
      <p:pic>
        <p:nvPicPr>
          <p:cNvPr id="9" name="图片 5">
            <a:extLst>
              <a:ext uri="{FF2B5EF4-FFF2-40B4-BE49-F238E27FC236}">
                <a16:creationId xmlns:a16="http://schemas.microsoft.com/office/drawing/2014/main" id="{35F45D24-E464-4EC1-8F9F-6FFA4D649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3"/>
          <a:stretch>
            <a:fillRect/>
          </a:stretch>
        </p:blipFill>
        <p:spPr bwMode="auto">
          <a:xfrm>
            <a:off x="1262854" y="4271962"/>
            <a:ext cx="6697663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4502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的显示原理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D96C39-AFBB-48C3-982F-A6F1762AF6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379412" y="1123227"/>
            <a:ext cx="83851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VGA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显示器是由一个一个的像素点组成的，如果有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列，就有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x*y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个像素点。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按照规则，要一行一行地显示直到所有行显示完。这种方式也称为扫描。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D40FAC-8E84-4272-B21A-EBBE9C71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63946"/>
            <a:ext cx="7616650" cy="413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899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的显示原理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D96C39-AFBB-48C3-982F-A6F1762AF6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379412" y="1123227"/>
            <a:ext cx="83851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行数据时序就是一行数据的显示时序。由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VGA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行数据时序图可以看出，显示一行数据需要做好两件事情。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首先是产生行同步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Hsync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信号。从图中可以看出，行扫描的一个周期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SYNC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（同步信号宽度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BACK PORCH(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消隐后沿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b) + ACTIVE VIDEO TIME(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行显示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c)+ FRONT PORCH(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消隐前沿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组成。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E40507-29EC-44B2-81A3-64F019631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7821"/>
            <a:ext cx="9144000" cy="280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1622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的显示原理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D96C39-AFBB-48C3-982F-A6F1762AF6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379412" y="1123227"/>
            <a:ext cx="83851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场同步时序如下图所示，场扫描时间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则是由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SYNC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（场同步信号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BACK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PORCH(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消隐后沿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p) + ACTIVE VIDEO TIME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（场显示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FORNT PORCH(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消隐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前沿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构成。在场扫描时间内，完成所有的行的扫描。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DF3C8D-A964-46CA-BC4B-02CF6538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306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9249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的显示原理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D96C39-AFBB-48C3-982F-A6F1762AF6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419099" y="1218038"/>
            <a:ext cx="83851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因此，要完成显示驱动，最重要的工作就是实现水平同步（扫描）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Hsync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和垂直同步（扫描）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Vsync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信号的时序。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DB8029-0000-46A8-89A9-68959645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2494395"/>
            <a:ext cx="9144000" cy="43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1395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的显示原理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D96C39-AFBB-48C3-982F-A6F1762AF6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419099" y="1218038"/>
            <a:ext cx="83851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VGA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刷新频率和扫描时间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FADC82-0AF2-4028-86AD-E6BB1F71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1" y="2473693"/>
            <a:ext cx="8691778" cy="316352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C16F7BB-9DC4-4F82-9722-3C17AB288DEB}"/>
              </a:ext>
            </a:extLst>
          </p:cNvPr>
          <p:cNvSpPr/>
          <p:nvPr/>
        </p:nvSpPr>
        <p:spPr>
          <a:xfrm>
            <a:off x="0" y="3275709"/>
            <a:ext cx="9036496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3792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4124" y="308769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的显示原理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D96C39-AFBB-48C3-982F-A6F1762AF6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94083" y="1171584"/>
            <a:ext cx="274972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VGA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的显示效果取决于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RGB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三个分量的位数，最高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位（即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RGB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位），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位也都存在。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实验板支持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12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位，即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R\G\B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各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位分量（</a:t>
            </a:r>
            <a:r>
              <a:rPr lang="en-US" altLang="zh-CN" sz="2000" dirty="0">
                <a:solidFill>
                  <a:prstClr val="black"/>
                </a:solidFill>
                <a:ea typeface="宋体" panose="02010600030101010101" pitchFamily="2" charset="-122"/>
              </a:rPr>
              <a:t>0-3</a:t>
            </a:r>
            <a:r>
              <a:rPr lang="zh-CN" altLang="en-US" sz="2000" dirty="0">
                <a:solidFill>
                  <a:prstClr val="black"/>
                </a:solidFill>
                <a:ea typeface="宋体" panose="02010600030101010101" pitchFamily="2" charset="-122"/>
              </a:rPr>
              <a:t>）</a:t>
            </a:r>
            <a:endParaRPr lang="en-US" altLang="zh-CN" sz="20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endParaRPr lang="en-US" altLang="zh-CN" sz="20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显示模式：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640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lang="en-US" altLang="zh-CN" sz="2000" i="1" dirty="0">
                <a:solidFill>
                  <a:srgbClr val="FF0000"/>
                </a:solidFill>
                <a:ea typeface="宋体" panose="02010600030101010101" pitchFamily="2" charset="-122"/>
              </a:rPr>
              <a:t>480@60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8B6036-3B4D-4946-B607-D63D354EE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9" t="1991" r="5220" b="7315"/>
          <a:stretch/>
        </p:blipFill>
        <p:spPr>
          <a:xfrm>
            <a:off x="3079273" y="706825"/>
            <a:ext cx="6064727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2379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691680" y="2768835"/>
            <a:ext cx="5473105" cy="677859"/>
          </a:xfrm>
        </p:spPr>
        <p:txBody>
          <a:bodyPr/>
          <a:lstStyle/>
          <a:p>
            <a:pPr marL="457200" lvl="1" indent="0" algn="ct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VGA</a:t>
            </a:r>
            <a:r>
              <a:rPr lang="zh-CN" altLang="en-US" sz="3600" b="1" dirty="0">
                <a:solidFill>
                  <a:srgbClr val="FF0000"/>
                </a:solidFill>
              </a:rPr>
              <a:t>的接口设计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dirty="0"/>
          </a:p>
          <a:p>
            <a:pPr marL="45720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/>
              <a:t>	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  <a:tabLst/>
              <a:defRPr/>
            </a:pP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A41879-17C8-4D93-9F66-5EFE8AA5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B4F94E-92F1-4CE0-9346-BF8EF10BC37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F36D92EE-72A8-4B82-84EF-1693E700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68344" y="6356350"/>
            <a:ext cx="115212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6   </a:t>
            </a:r>
            <a:fld id="{5EFF9C44-2717-445B-8E50-0551D6089A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77352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的显示系统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419100" y="1185068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VGA</a:t>
            </a:r>
            <a:r>
              <a:rPr lang="zh-CN" altLang="en-US" sz="2800" dirty="0">
                <a:solidFill>
                  <a:schemeClr val="tx1"/>
                </a:solidFill>
              </a:rPr>
              <a:t>显示系统由</a:t>
            </a:r>
            <a:r>
              <a:rPr lang="en-US" altLang="zh-CN" sz="2800" dirty="0">
                <a:solidFill>
                  <a:schemeClr val="tx1"/>
                </a:solidFill>
              </a:rPr>
              <a:t>FPGA</a:t>
            </a:r>
            <a:r>
              <a:rPr lang="zh-CN" altLang="en-US" sz="2800" dirty="0">
                <a:solidFill>
                  <a:schemeClr val="tx1"/>
                </a:solidFill>
              </a:rPr>
              <a:t>进行驱动设计，显示屏进行功能显示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FPGA</a:t>
            </a:r>
            <a:r>
              <a:rPr lang="zh-CN" altLang="en-US" sz="2800" dirty="0">
                <a:solidFill>
                  <a:schemeClr val="tx1"/>
                </a:solidFill>
              </a:rPr>
              <a:t>完成时钟分频、</a:t>
            </a:r>
            <a:r>
              <a:rPr lang="en-US" altLang="zh-CN" sz="2800" dirty="0">
                <a:solidFill>
                  <a:schemeClr val="tx1"/>
                </a:solidFill>
              </a:rPr>
              <a:t>VGA</a:t>
            </a:r>
            <a:r>
              <a:rPr lang="zh-CN" altLang="en-US" sz="2800" dirty="0">
                <a:solidFill>
                  <a:schemeClr val="tx1"/>
                </a:solidFill>
              </a:rPr>
              <a:t>显示信息生成、</a:t>
            </a:r>
            <a:r>
              <a:rPr lang="en-US" altLang="zh-CN" sz="2800" dirty="0">
                <a:solidFill>
                  <a:schemeClr val="tx1"/>
                </a:solidFill>
              </a:rPr>
              <a:t>VGA</a:t>
            </a:r>
            <a:r>
              <a:rPr lang="zh-CN" altLang="en-US" sz="2800" dirty="0">
                <a:solidFill>
                  <a:schemeClr val="tx1"/>
                </a:solidFill>
              </a:rPr>
              <a:t>驱动时序生成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26F0D-726B-4C7D-BC89-D7CAAB28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113701"/>
            <a:ext cx="4682134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9083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的显示接口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D96C39-AFBB-48C3-982F-A6F1762AF6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9AA4E95-A95A-4E6D-8F9D-2216F70D6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165130"/>
            <a:ext cx="8540750" cy="498599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VGA</a:t>
            </a:r>
            <a:r>
              <a:rPr lang="en-US" altLang="zh-CN" sz="2000" dirty="0"/>
              <a:t>(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dirty="0">
                <a:solidFill>
                  <a:schemeClr val="tx1"/>
                </a:solidFill>
              </a:rPr>
              <a:t>wire </a:t>
            </a:r>
            <a:r>
              <a:rPr lang="en-US" altLang="zh-CN" sz="2000" dirty="0" err="1">
                <a:solidFill>
                  <a:schemeClr val="tx1"/>
                </a:solidFill>
              </a:rPr>
              <a:t>clk</a:t>
            </a:r>
            <a:r>
              <a:rPr lang="en-US" altLang="zh-CN" sz="2000" dirty="0">
                <a:solidFill>
                  <a:schemeClr val="tx1"/>
                </a:solidFill>
              </a:rPr>
              <a:t>  ,                           //</a:t>
            </a:r>
            <a:r>
              <a:rPr lang="zh-CN" altLang="en-US" sz="2000" dirty="0">
                <a:solidFill>
                  <a:schemeClr val="tx1"/>
                </a:solidFill>
              </a:rPr>
              <a:t>扫描控制时钟</a:t>
            </a:r>
            <a:r>
              <a:rPr lang="en-US" altLang="zh-CN" sz="2000" dirty="0">
                <a:solidFill>
                  <a:schemeClr val="tx1"/>
                </a:solidFill>
              </a:rPr>
              <a:t>25mhz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dirty="0">
                <a:solidFill>
                  <a:schemeClr val="tx1"/>
                </a:solidFill>
              </a:rPr>
              <a:t>wire </a:t>
            </a:r>
            <a:r>
              <a:rPr lang="en-US" altLang="zh-CN" sz="2000" dirty="0" err="1">
                <a:solidFill>
                  <a:schemeClr val="tx1"/>
                </a:solidFill>
              </a:rPr>
              <a:t>rst</a:t>
            </a:r>
            <a:r>
              <a:rPr lang="en-US" altLang="zh-CN" sz="2000" dirty="0">
                <a:solidFill>
                  <a:schemeClr val="tx1"/>
                </a:solidFill>
              </a:rPr>
              <a:t>,                              //</a:t>
            </a:r>
            <a:r>
              <a:rPr lang="zh-CN" altLang="en-US" sz="2000" dirty="0">
                <a:solidFill>
                  <a:schemeClr val="tx1"/>
                </a:solidFill>
              </a:rPr>
              <a:t>复位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3333FF"/>
                </a:solidFill>
              </a:rPr>
              <a:t>    </a:t>
            </a:r>
            <a:r>
              <a:rPr lang="en-US" altLang="zh-CN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dirty="0">
                <a:solidFill>
                  <a:schemeClr val="tx1"/>
                </a:solidFill>
              </a:rPr>
              <a:t>wire [11:0] Din,                  //</a:t>
            </a:r>
            <a:r>
              <a:rPr lang="zh-CN" altLang="en-US" sz="2000" dirty="0">
                <a:solidFill>
                  <a:schemeClr val="tx1"/>
                </a:solidFill>
              </a:rPr>
              <a:t>显示信息输入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3333FF"/>
                </a:solidFill>
              </a:rPr>
              <a:t>    </a:t>
            </a:r>
            <a:r>
              <a:rPr lang="en-US" altLang="zh-CN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chemeClr val="tx1"/>
                </a:solidFill>
              </a:rPr>
              <a:t>wire [8:0] row,               	 //</a:t>
            </a:r>
            <a:r>
              <a:rPr lang="zh-CN" altLang="en-US" sz="2000" dirty="0">
                <a:solidFill>
                  <a:schemeClr val="tx1"/>
                </a:solidFill>
              </a:rPr>
              <a:t>行地址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3333FF"/>
                </a:solidFill>
              </a:rPr>
              <a:t>    </a:t>
            </a:r>
            <a:r>
              <a:rPr lang="en-US" altLang="zh-CN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chemeClr val="tx1"/>
                </a:solidFill>
              </a:rPr>
              <a:t>wire [9:0] col,                 	//</a:t>
            </a:r>
            <a:r>
              <a:rPr lang="zh-CN" altLang="en-US" sz="2000" dirty="0">
                <a:solidFill>
                  <a:schemeClr val="tx1"/>
                </a:solidFill>
              </a:rPr>
              <a:t>列地址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3333FF"/>
                </a:solidFill>
              </a:rPr>
              <a:t>    </a:t>
            </a:r>
            <a:r>
              <a:rPr lang="en-US" altLang="zh-CN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chemeClr val="tx1"/>
                </a:solidFill>
              </a:rPr>
              <a:t>wire </a:t>
            </a:r>
            <a:r>
              <a:rPr lang="en-US" altLang="zh-CN" sz="2000" dirty="0" err="1">
                <a:solidFill>
                  <a:schemeClr val="tx1"/>
                </a:solidFill>
              </a:rPr>
              <a:t>rdn</a:t>
            </a:r>
            <a:r>
              <a:rPr lang="en-US" altLang="zh-CN" sz="2000" dirty="0">
                <a:solidFill>
                  <a:schemeClr val="tx1"/>
                </a:solidFill>
              </a:rPr>
              <a:t>,                        	//</a:t>
            </a:r>
            <a:r>
              <a:rPr lang="zh-CN" altLang="en-US" sz="2000" dirty="0">
                <a:solidFill>
                  <a:schemeClr val="tx1"/>
                </a:solidFill>
              </a:rPr>
              <a:t>读信息使能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    output </a:t>
            </a:r>
            <a:r>
              <a:rPr lang="en-US" altLang="zh-CN" sz="2000" dirty="0">
                <a:solidFill>
                  <a:schemeClr val="tx1"/>
                </a:solidFill>
              </a:rPr>
              <a:t>wire </a:t>
            </a:r>
            <a:r>
              <a:rPr lang="en-US" altLang="zh-CN" sz="2000" dirty="0" err="1">
                <a:solidFill>
                  <a:schemeClr val="tx1"/>
                </a:solidFill>
              </a:rPr>
              <a:t>hs</a:t>
            </a:r>
            <a:r>
              <a:rPr lang="en-US" altLang="zh-CN" sz="2000" dirty="0">
                <a:solidFill>
                  <a:schemeClr val="tx1"/>
                </a:solidFill>
              </a:rPr>
              <a:t>,                            //</a:t>
            </a:r>
            <a:r>
              <a:rPr lang="zh-CN" altLang="en-US" sz="2000" dirty="0">
                <a:solidFill>
                  <a:schemeClr val="tx1"/>
                </a:solidFill>
              </a:rPr>
              <a:t>列填充控制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3333FF"/>
                </a:solidFill>
              </a:rPr>
              <a:t>    </a:t>
            </a:r>
            <a:r>
              <a:rPr lang="en-US" altLang="zh-CN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chemeClr val="tx1"/>
                </a:solidFill>
              </a:rPr>
              <a:t>wire vs,                            //</a:t>
            </a:r>
            <a:r>
              <a:rPr lang="zh-CN" altLang="en-US" sz="2000" dirty="0">
                <a:solidFill>
                  <a:schemeClr val="tx1"/>
                </a:solidFill>
              </a:rPr>
              <a:t>行扫描控制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3333FF"/>
                </a:solidFill>
              </a:rPr>
              <a:t>    </a:t>
            </a:r>
            <a:r>
              <a:rPr lang="en-US" altLang="zh-CN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chemeClr val="tx1"/>
                </a:solidFill>
              </a:rPr>
              <a:t>wire [3:0] </a:t>
            </a:r>
            <a:r>
              <a:rPr lang="en-US" altLang="zh-CN" sz="2000" dirty="0" err="1">
                <a:solidFill>
                  <a:schemeClr val="tx1"/>
                </a:solidFill>
              </a:rPr>
              <a:t>vga_r</a:t>
            </a:r>
            <a:r>
              <a:rPr lang="en-US" altLang="zh-CN" sz="2000" dirty="0">
                <a:solidFill>
                  <a:schemeClr val="tx1"/>
                </a:solidFill>
              </a:rPr>
              <a:t>,             //RGB</a:t>
            </a:r>
            <a:r>
              <a:rPr lang="zh-CN" altLang="en-US" sz="2000" dirty="0">
                <a:solidFill>
                  <a:schemeClr val="tx1"/>
                </a:solidFill>
              </a:rPr>
              <a:t>信号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3333FF"/>
                </a:solidFill>
              </a:rPr>
              <a:t>    </a:t>
            </a:r>
            <a:r>
              <a:rPr lang="en-US" altLang="zh-CN" sz="2000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>
                <a:solidFill>
                  <a:schemeClr val="tx1"/>
                </a:solidFill>
              </a:rPr>
              <a:t>wire [3:0] </a:t>
            </a:r>
            <a:r>
              <a:rPr lang="en-US" altLang="zh-CN" sz="2000" dirty="0" err="1">
                <a:solidFill>
                  <a:schemeClr val="tx1"/>
                </a:solidFill>
              </a:rPr>
              <a:t>vga_g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    output </a:t>
            </a:r>
            <a:r>
              <a:rPr lang="en-US" altLang="zh-CN" sz="2000" dirty="0">
                <a:solidFill>
                  <a:schemeClr val="tx1"/>
                </a:solidFill>
              </a:rPr>
              <a:t>wire [3:0] </a:t>
            </a:r>
            <a:r>
              <a:rPr lang="en-US" altLang="zh-CN" sz="2000" dirty="0" err="1">
                <a:solidFill>
                  <a:schemeClr val="tx1"/>
                </a:solidFill>
              </a:rPr>
              <a:t>vga_b</a:t>
            </a:r>
            <a:r>
              <a:rPr lang="en-US" altLang="zh-CN" sz="2000" b="0" dirty="0">
                <a:solidFill>
                  <a:schemeClr val="tx1"/>
                </a:solidFill>
              </a:rPr>
              <a:t>			   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3333FF"/>
                </a:solidFill>
              </a:rPr>
              <a:t>endmodule</a:t>
            </a:r>
            <a:endParaRPr lang="zh-CN" altLang="en-US" sz="2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7345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91" y="115890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4E6CDF4-7B47-4A14-81DC-6ECCF7D49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44824"/>
            <a:ext cx="7772400" cy="431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一、实验目的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二、实验环境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三、实验目标及任务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1A0C3D-A08E-4059-A004-E288AAAB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F100DC-A647-43A6-8F52-AA795FE12D94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ABC9F-8B64-49F5-A344-4A9DBCCB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96536" y="6356350"/>
            <a:ext cx="1235904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89F665-7490-42D1-9ADE-85573AF5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F9C44-2717-445B-8E50-0551D6089AA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2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的时钟分频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419100" y="1185068"/>
            <a:ext cx="82296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800" dirty="0">
                <a:solidFill>
                  <a:schemeClr val="tx1"/>
                </a:solidFill>
              </a:rPr>
              <a:t>由实验板的屏幕显示规格得知，</a:t>
            </a:r>
            <a:r>
              <a:rPr lang="en-US" altLang="zh-CN" sz="2800" dirty="0">
                <a:solidFill>
                  <a:schemeClr val="tx1"/>
                </a:solidFill>
              </a:rPr>
              <a:t>VGA</a:t>
            </a:r>
            <a:r>
              <a:rPr lang="zh-CN" altLang="en-US" sz="2800" dirty="0">
                <a:solidFill>
                  <a:schemeClr val="tx1"/>
                </a:solidFill>
              </a:rPr>
              <a:t>的工作时钟为</a:t>
            </a:r>
            <a:r>
              <a:rPr lang="en-US" altLang="zh-CN" sz="2800" dirty="0">
                <a:solidFill>
                  <a:schemeClr val="tx1"/>
                </a:solidFill>
              </a:rPr>
              <a:t>25MHZ</a:t>
            </a:r>
          </a:p>
          <a:p>
            <a:pPr algn="just"/>
            <a:r>
              <a:rPr lang="zh-CN" altLang="en-US" sz="2800" dirty="0">
                <a:solidFill>
                  <a:schemeClr val="tx1"/>
                </a:solidFill>
              </a:rPr>
              <a:t>方法一 采用实验所用通用分频模块</a:t>
            </a:r>
            <a:r>
              <a:rPr lang="en-US" altLang="zh-CN" sz="2800" dirty="0" err="1">
                <a:solidFill>
                  <a:schemeClr val="tx1"/>
                </a:solidFill>
              </a:rPr>
              <a:t>clk_div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/>
            <a:r>
              <a:rPr lang="zh-CN" altLang="en-US" sz="2800" dirty="0">
                <a:solidFill>
                  <a:schemeClr val="tx1"/>
                </a:solidFill>
              </a:rPr>
              <a:t>方法二 采用</a:t>
            </a:r>
            <a:r>
              <a:rPr lang="en-US" altLang="zh-CN" sz="2800" dirty="0">
                <a:solidFill>
                  <a:schemeClr val="tx1"/>
                </a:solidFill>
              </a:rPr>
              <a:t>ISE</a:t>
            </a:r>
            <a:r>
              <a:rPr lang="zh-CN" altLang="en-US" sz="2800" dirty="0">
                <a:solidFill>
                  <a:schemeClr val="tx1"/>
                </a:solidFill>
              </a:rPr>
              <a:t>自带时钟模块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8E2B5B-20A1-4F50-9493-AE4AD207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427009"/>
            <a:ext cx="2450804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1839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的时序驱动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457200" y="1254420"/>
            <a:ext cx="5665068" cy="58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800" dirty="0">
                <a:solidFill>
                  <a:schemeClr val="tx1"/>
                </a:solidFill>
              </a:rPr>
              <a:t>行场同步计数器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707A5A-7633-474A-AF4C-CCE46352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956906"/>
            <a:ext cx="67532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0082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的时序驱动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263525" y="1245207"/>
            <a:ext cx="5665068" cy="58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800" dirty="0">
                <a:solidFill>
                  <a:schemeClr val="tx1"/>
                </a:solidFill>
              </a:rPr>
              <a:t>视频使能与像素地址合成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4634FB-F06E-49A4-8C00-D5E5296D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576512"/>
            <a:ext cx="6810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726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的时序驱动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263525" y="1245207"/>
            <a:ext cx="5665068" cy="58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VGA</a:t>
            </a:r>
            <a:r>
              <a:rPr lang="zh-CN" altLang="en-US" sz="2800" dirty="0">
                <a:solidFill>
                  <a:schemeClr val="tx1"/>
                </a:solidFill>
              </a:rPr>
              <a:t>输出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957568-656B-4EA0-B9FA-E51C7D13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386012"/>
            <a:ext cx="65627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3346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的显示信息生成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263524" y="1245206"/>
            <a:ext cx="8268915" cy="114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VGA</a:t>
            </a:r>
            <a:r>
              <a:rPr lang="zh-CN" altLang="en-US" sz="2800" dirty="0">
                <a:solidFill>
                  <a:schemeClr val="tx1"/>
                </a:solidFill>
              </a:rPr>
              <a:t>的显示信息由外部数据从</a:t>
            </a:r>
            <a:r>
              <a:rPr lang="en-US" altLang="zh-CN" sz="2800" dirty="0">
                <a:solidFill>
                  <a:schemeClr val="tx1"/>
                </a:solidFill>
              </a:rPr>
              <a:t>Din</a:t>
            </a:r>
            <a:r>
              <a:rPr lang="zh-CN" altLang="en-US" sz="2800" dirty="0">
                <a:solidFill>
                  <a:schemeClr val="tx1"/>
                </a:solidFill>
              </a:rPr>
              <a:t>接口输入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/>
            <a:r>
              <a:rPr lang="zh-CN" altLang="en-US" sz="2800" dirty="0">
                <a:solidFill>
                  <a:schemeClr val="tx1"/>
                </a:solidFill>
              </a:rPr>
              <a:t>此处以彩条信息输入为例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CC0202-C199-4D6F-943E-D166AEE7C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43" y="2358668"/>
            <a:ext cx="3409950" cy="12668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5620BD-3DED-4E7C-8E81-781A00CC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61" y="3959639"/>
            <a:ext cx="5391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24215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的显示信息生成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263524" y="1245206"/>
            <a:ext cx="8268915" cy="114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VGA</a:t>
            </a:r>
            <a:r>
              <a:rPr lang="zh-CN" altLang="en-US" sz="2800" dirty="0">
                <a:solidFill>
                  <a:schemeClr val="tx1"/>
                </a:solidFill>
              </a:rPr>
              <a:t>显示彩条信息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ADC228-526D-4551-974B-51A158CE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2855914"/>
            <a:ext cx="39909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8981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417885" y="2291053"/>
            <a:ext cx="8268915" cy="322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800" dirty="0">
                <a:solidFill>
                  <a:schemeClr val="tx1"/>
                </a:solidFill>
              </a:rPr>
              <a:t>任务：利用</a:t>
            </a:r>
            <a:r>
              <a:rPr lang="en-US" altLang="zh-CN" sz="2800" dirty="0">
                <a:solidFill>
                  <a:schemeClr val="tx1"/>
                </a:solidFill>
              </a:rPr>
              <a:t>VGA</a:t>
            </a:r>
            <a:r>
              <a:rPr lang="zh-CN" altLang="en-US" sz="2800" dirty="0">
                <a:solidFill>
                  <a:schemeClr val="tx1"/>
                </a:solidFill>
              </a:rPr>
              <a:t>模块运用到大作业，显示自己的信息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/>
            <a:r>
              <a:rPr lang="zh-CN" altLang="en-US" sz="2800" dirty="0">
                <a:solidFill>
                  <a:schemeClr val="tx1"/>
                </a:solidFill>
              </a:rPr>
              <a:t>此处采用的显示方式是将输入信息实时反馈给驱动模块，便于速度显示要求高的信息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/>
            <a:r>
              <a:rPr lang="zh-CN" altLang="en-US" sz="2800" dirty="0">
                <a:solidFill>
                  <a:schemeClr val="tx1"/>
                </a:solidFill>
              </a:rPr>
              <a:t>另外一种显示方式是将信息暂存于存储（</a:t>
            </a:r>
            <a:r>
              <a:rPr lang="en-US" altLang="zh-CN" sz="2800" dirty="0">
                <a:solidFill>
                  <a:schemeClr val="tx1"/>
                </a:solidFill>
              </a:rPr>
              <a:t>VRAM</a:t>
            </a:r>
            <a:r>
              <a:rPr lang="zh-CN" altLang="en-US" sz="2800" dirty="0">
                <a:solidFill>
                  <a:schemeClr val="tx1"/>
                </a:solidFill>
              </a:rPr>
              <a:t>）内，再进行显示，便于数据量大的信息（请参照实验教程自行进行应用）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7971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810CB-AC11-4554-8373-2B85EB7A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A9047A-907D-4BDF-BE49-4543F8896654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0D63F-7072-4A29-B6FE-8157B051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37BCB-029B-456A-98E7-75489AA2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理解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VGA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的基本概念和作用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VGA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的显示原理和扫描时序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3.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设计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VGA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的驱动模块并运用在系统设计中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E770A7-A758-4C2E-A6C9-D4D74532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84E7D3-AC88-4348-8890-D3A8079DCC5C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C8D5F-B1CB-4C0C-BD6D-1A652A87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1754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1. </a:t>
            </a:r>
            <a:r>
              <a:rPr sz="2400" dirty="0"/>
              <a:t>计算机（</a:t>
            </a:r>
            <a:r>
              <a:rPr lang="en-US" altLang="zh-CN" sz="2400" dirty="0"/>
              <a:t>Intel Core i5</a:t>
            </a:r>
            <a:r>
              <a:rPr sz="2400" dirty="0"/>
              <a:t>以上，</a:t>
            </a:r>
            <a:r>
              <a:rPr lang="en-US" altLang="zh-CN" sz="2400" dirty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2. Sword 2.0/Sword 4.0</a:t>
            </a:r>
            <a:r>
              <a:rPr sz="2400" dirty="0"/>
              <a:t>开发板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3. ISE 14.7</a:t>
            </a:r>
            <a:r>
              <a:rPr sz="2400" dirty="0"/>
              <a:t>及以上开发工具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0A278B-2A2B-4D3A-9303-6766E821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F73C46-32C2-4657-8B54-984F73DA1365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7E062D-A83E-494F-B237-149B2B6C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78417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dirty="0">
                <a:ea typeface="黑体" panose="02010609060101010101" pitchFamily="49" charset="-122"/>
              </a:rPr>
              <a:t>实验</a:t>
            </a:r>
            <a:r>
              <a:rPr lang="zh-CN" altLang="en-US" sz="4800" dirty="0">
                <a:ea typeface="黑体" panose="02010609060101010101" pitchFamily="49" charset="-122"/>
              </a:rPr>
              <a:t>目标及</a:t>
            </a:r>
            <a:r>
              <a:rPr altLang="zh-CN" sz="4800" dirty="0">
                <a:ea typeface="黑体" panose="02010609060101010101" pitchFamily="49" charset="-122"/>
              </a:rPr>
              <a:t>任务</a:t>
            </a:r>
            <a:endParaRPr sz="4800" dirty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-180528" y="1628800"/>
            <a:ext cx="9217024" cy="3600400"/>
          </a:xfrm>
        </p:spPr>
        <p:txBody>
          <a:bodyPr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目标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熟悉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VGA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的工作原理，了解扫描时序，掌握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VGA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驱动的设计方法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endParaRPr lang="en-US" altLang="zh-CN" sz="32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  <a:defRPr/>
            </a:pP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任务</a:t>
            </a:r>
            <a:r>
              <a:rPr lang="zh-CN" altLang="en-US" sz="3200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完成</a:t>
            </a:r>
            <a:r>
              <a:rPr lang="en-US" altLang="zh-CN" dirty="0">
                <a:ea typeface="宋体" panose="02010600030101010101" pitchFamily="2" charset="-122"/>
              </a:rPr>
              <a:t>VGA</a:t>
            </a:r>
            <a:r>
              <a:rPr lang="zh-CN" altLang="en-US" dirty="0">
                <a:ea typeface="宋体" panose="02010600030101010101" pitchFamily="2" charset="-122"/>
              </a:rPr>
              <a:t>的驱动设计并运用其进行信息显示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None/>
              <a:tabLst/>
              <a:defRPr/>
            </a:pPr>
            <a:r>
              <a:rPr lang="en-US" altLang="zh-CN" sz="3200" dirty="0">
                <a:ea typeface="宋体" panose="02010600030101010101" pitchFamily="2" charset="-122"/>
              </a:rPr>
              <a:t>                                   </a:t>
            </a:r>
          </a:p>
          <a:p>
            <a:pPr marL="45720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  <a:defRPr/>
            </a:pPr>
            <a:endParaRPr lang="en-US" altLang="zh-CN" sz="3600" dirty="0">
              <a:ea typeface="宋体" panose="02010600030101010101" pitchFamily="2" charset="-122"/>
            </a:endParaRPr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C90A85-E14D-4F20-B164-3D054860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01DA2C-954C-47BF-9009-50A9DAB86D0E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9C8F0B-7812-4F1C-A657-EB98B732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6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B52678-30FD-4CFB-8A69-98E259B9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1311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691680" y="2768835"/>
            <a:ext cx="5473105" cy="677859"/>
          </a:xfrm>
        </p:spPr>
        <p:txBody>
          <a:bodyPr/>
          <a:lstStyle/>
          <a:p>
            <a:pPr marL="457200" lvl="1" indent="0" algn="ct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VGA</a:t>
            </a:r>
            <a:r>
              <a:rPr lang="zh-CN" altLang="en-US" sz="3600" b="1" dirty="0">
                <a:solidFill>
                  <a:srgbClr val="FF0000"/>
                </a:solidFill>
              </a:rPr>
              <a:t>的原理介绍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dirty="0"/>
          </a:p>
          <a:p>
            <a:pPr marL="45720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/>
              <a:t>	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  <a:tabLst/>
              <a:defRPr/>
            </a:pP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A41879-17C8-4D93-9F66-5EFE8AA5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B4F94E-92F1-4CE0-9346-BF8EF10BC371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F36D92EE-72A8-4B82-84EF-1693E700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68344" y="6356350"/>
            <a:ext cx="1152128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Chapter 6   </a:t>
            </a:r>
            <a:fld id="{5EFF9C44-2717-445B-8E50-0551D6089AA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43915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的基本概念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D96C39-AFBB-48C3-982F-A6F1762AF62A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9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EF05B-8639-4FE9-B5BA-9F536612359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419099" y="1218038"/>
            <a:ext cx="83851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VGA(Video Graphic Array)</a:t>
            </a:r>
            <a:r>
              <a:rPr lang="zh-CN" altLang="en-US" sz="2800" dirty="0">
                <a:solidFill>
                  <a:schemeClr val="tx1"/>
                </a:solidFill>
              </a:rPr>
              <a:t>，视频图像阵列，是在</a:t>
            </a:r>
            <a:r>
              <a:rPr lang="en-US" altLang="zh-CN" sz="2800" dirty="0">
                <a:solidFill>
                  <a:schemeClr val="tx1"/>
                </a:solidFill>
              </a:rPr>
              <a:t>20</a:t>
            </a:r>
            <a:r>
              <a:rPr lang="zh-CN" altLang="en-US" sz="2800" dirty="0">
                <a:solidFill>
                  <a:schemeClr val="tx1"/>
                </a:solidFill>
              </a:rPr>
              <a:t>世纪</a:t>
            </a:r>
            <a:r>
              <a:rPr lang="en-US" altLang="zh-CN" sz="2800" dirty="0">
                <a:solidFill>
                  <a:schemeClr val="tx1"/>
                </a:solidFill>
              </a:rPr>
              <a:t>80</a:t>
            </a:r>
            <a:r>
              <a:rPr lang="zh-CN" altLang="en-US" sz="2800" dirty="0">
                <a:solidFill>
                  <a:schemeClr val="tx1"/>
                </a:solidFill>
              </a:rPr>
              <a:t>年代末由</a:t>
            </a:r>
            <a:r>
              <a:rPr lang="en-US" altLang="zh-CN" sz="2800" dirty="0">
                <a:solidFill>
                  <a:schemeClr val="tx1"/>
                </a:solidFill>
              </a:rPr>
              <a:t>IBM PC</a:t>
            </a:r>
            <a:r>
              <a:rPr lang="zh-CN" altLang="en-US" sz="2800" dirty="0">
                <a:solidFill>
                  <a:schemeClr val="tx1"/>
                </a:solidFill>
              </a:rPr>
              <a:t>中引入的视频显示标准，现在已经在</a:t>
            </a:r>
            <a:r>
              <a:rPr lang="en-US" altLang="zh-CN" sz="2800" dirty="0">
                <a:solidFill>
                  <a:schemeClr val="tx1"/>
                </a:solidFill>
              </a:rPr>
              <a:t>PC</a:t>
            </a:r>
            <a:r>
              <a:rPr lang="zh-CN" altLang="en-US" sz="2800" dirty="0">
                <a:solidFill>
                  <a:schemeClr val="tx1"/>
                </a:solidFill>
              </a:rPr>
              <a:t>显示器中得到了推广。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/>
            <a:endParaRPr lang="en-US" altLang="zh-CN" sz="28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dirty="0">
                <a:solidFill>
                  <a:schemeClr val="tx1"/>
                </a:solidFill>
              </a:rPr>
              <a:t>VGA</a:t>
            </a:r>
            <a:r>
              <a:rPr lang="zh-CN" altLang="en-US" sz="2800" dirty="0">
                <a:solidFill>
                  <a:schemeClr val="tx1"/>
                </a:solidFill>
              </a:rPr>
              <a:t>接口通常被作为输出模拟信号的接口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5FDB71-AC4F-4F70-9DFA-D1D034F1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30" y="4323796"/>
            <a:ext cx="3267739" cy="20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4902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的基本概念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D96C39-AFBB-48C3-982F-A6F1762AF6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419099" y="1218038"/>
            <a:ext cx="83851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VGA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接口是一种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型接口，上面共有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针孔，分成三排，每排五个。 其中，除了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 Connect)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信号、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根显示数据总线和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GND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信号，比较重要的是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RGB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彩色分量信号和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根扫描同步信号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HSYNC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VSYNC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针。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7747F2-AD3F-4E46-9D12-FAD0ECB0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6" y="3926447"/>
            <a:ext cx="9144000" cy="26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8654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ea typeface="黑体" panose="02010609060101010101" pitchFamily="49" charset="-122"/>
              </a:rPr>
              <a:t>VGA</a:t>
            </a:r>
            <a:r>
              <a:rPr lang="zh-CN" altLang="en-US" sz="3200" dirty="0">
                <a:solidFill>
                  <a:srgbClr val="3333FF"/>
                </a:solidFill>
                <a:ea typeface="黑体" panose="02010609060101010101" pitchFamily="49" charset="-122"/>
              </a:rPr>
              <a:t>的显示原理</a:t>
            </a:r>
            <a:endParaRPr lang="en-US" altLang="zh-CN" sz="3200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88AE0-A0BB-413C-A33B-BA1570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D96C39-AFBB-48C3-982F-A6F1762AF6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2021/12/19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7A9DE-9BC6-49D8-9301-71BEE49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Chapter 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6184E-49A7-4947-A723-6F25F07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EF05B-8639-4FE9-B5BA-9F536612359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EC58A8-5F17-4454-8A1A-FBF1FECB889F}"/>
              </a:ext>
            </a:extLst>
          </p:cNvPr>
          <p:cNvSpPr txBox="1">
            <a:spLocks/>
          </p:cNvSpPr>
          <p:nvPr/>
        </p:nvSpPr>
        <p:spPr bwMode="auto">
          <a:xfrm>
            <a:off x="419099" y="1218038"/>
            <a:ext cx="83851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VGA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的扫描过程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要显示整个图像，一行扫描完成后要进行回扫，然后开始下一行的扫描。所有行扫描完成后，需要进行垂直回扫完成扫描过程。垂直扫描的周期长，完成整个屏幕的显示，也称为场或帧。回扫过程需要消隐。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2D9C30-E9E8-42A9-96E9-7958F410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93" y="3184970"/>
            <a:ext cx="5000278" cy="35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1983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18310</TotalTime>
  <Words>1115</Words>
  <Application>Microsoft Office PowerPoint</Application>
  <PresentationFormat>全屏显示(4:3)</PresentationFormat>
  <Paragraphs>184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黑体</vt:lpstr>
      <vt:lpstr>宋体</vt:lpstr>
      <vt:lpstr>微软雅黑</vt:lpstr>
      <vt:lpstr>Algerian</vt:lpstr>
      <vt:lpstr>Arial</vt:lpstr>
      <vt:lpstr>Calibri</vt:lpstr>
      <vt:lpstr>Cambria</vt:lpstr>
      <vt:lpstr>Times New Roman</vt:lpstr>
      <vt:lpstr>Wingdings</vt:lpstr>
      <vt:lpstr>Office 主题</vt:lpstr>
      <vt:lpstr>Computer Organization &amp; Design实验与课程设计  实验补充 VGA显示原理及设计</vt:lpstr>
      <vt:lpstr>Course Outline</vt:lpstr>
      <vt:lpstr>实验目的</vt:lpstr>
      <vt:lpstr>实验环境</vt:lpstr>
      <vt:lpstr>实验目标及任务</vt:lpstr>
      <vt:lpstr>PowerPoint 演示文稿</vt:lpstr>
      <vt:lpstr>VGA的基本概念</vt:lpstr>
      <vt:lpstr>VGA的基本概念</vt:lpstr>
      <vt:lpstr>VGA的显示原理</vt:lpstr>
      <vt:lpstr>VGA的显示原理</vt:lpstr>
      <vt:lpstr>VGA的显示原理</vt:lpstr>
      <vt:lpstr>VGA的显示原理</vt:lpstr>
      <vt:lpstr>VGA的显示原理</vt:lpstr>
      <vt:lpstr>VGA的显示原理</vt:lpstr>
      <vt:lpstr>VGA的显示原理</vt:lpstr>
      <vt:lpstr>VGA的显示原理</vt:lpstr>
      <vt:lpstr>PowerPoint 演示文稿</vt:lpstr>
      <vt:lpstr>VGA的显示系统</vt:lpstr>
      <vt:lpstr>VGA的显示接口</vt:lpstr>
      <vt:lpstr>VGA的时钟分频</vt:lpstr>
      <vt:lpstr>VGA的时序驱动</vt:lpstr>
      <vt:lpstr>VGA的时序驱动</vt:lpstr>
      <vt:lpstr>VGA的时序驱动</vt:lpstr>
      <vt:lpstr>VGA的显示信息生成</vt:lpstr>
      <vt:lpstr>VGA的显示信息生成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made</dc:creator>
  <cp:lastModifiedBy>cmzz</cp:lastModifiedBy>
  <cp:revision>802</cp:revision>
  <dcterms:created xsi:type="dcterms:W3CDTF">2013-04-10T02:56:54Z</dcterms:created>
  <dcterms:modified xsi:type="dcterms:W3CDTF">2021-12-19T05:32:55Z</dcterms:modified>
</cp:coreProperties>
</file>