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4" r:id="rId11"/>
    <p:sldId id="26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>
        <p:scale>
          <a:sx n="75" d="100"/>
          <a:sy n="75" d="100"/>
        </p:scale>
        <p:origin x="15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4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1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2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52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9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01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9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08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3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7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DFAF5-9408-7940-8A77-BBB141B984E0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822C-A48A-824D-8067-068B287E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5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cp.pascal-lab.net/2024/oj/web/" TargetMode="External"/><Relationship Id="rId2" Type="http://schemas.openxmlformats.org/officeDocument/2006/relationships/hyperlink" Target="https://sicp.pascal-lab.net/2024/labs/lab00/4_4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ity.mit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nju.edu.cn/nju-sicp/nju-sicp-questions-202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icp.pascal-lab.net/2024/labs/lab00/4_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2A2E4-6ABF-8447-B924-E95F8CE96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9545" y="1506905"/>
            <a:ext cx="9743090" cy="1790700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  <a:t>《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  <a:t>计算机程序的构造和解释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  <a:t>》</a:t>
            </a:r>
            <a:b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</a:b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  <a:t>课程实验介绍及 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  <a:t>Lab00</a:t>
            </a:r>
            <a:b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</a:b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  <a:t>2024-2025 Fall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Linux Libertine" panose="02000503000000000000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B51E22-5B14-0A4F-ABD5-48AA6DB1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24" y="4283076"/>
            <a:ext cx="7652784" cy="1229957"/>
          </a:xfrm>
        </p:spPr>
        <p:txBody>
          <a:bodyPr>
            <a:normAutofit lnSpcReduction="10000"/>
          </a:bodyPr>
          <a:lstStyle/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  <a:cs typeface="Linux Libertine" panose="02000503000000000000" pitchFamily="2" charset="0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Linux Libertine" panose="02000503000000000000" pitchFamily="2" charset="0"/>
              </a:rPr>
              <a:t>TAs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Linux Libertine" panose="02000503000000000000" pitchFamily="2" charset="0"/>
              </a:rPr>
              <a:t>：崔家才，黄伯恒，林吟风、刘舒然、王锦朋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  <a:cs typeface="Linux Libertine" panose="02000503000000000000" pitchFamily="2" charset="0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Linux Libertine" panose="02000503000000000000" pitchFamily="2" charset="0"/>
              </a:rPr>
              <a:t>（按姓氏首字母排序）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7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关注课程主页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10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5AA188F-6ABC-B545-B015-42FC7DEA8A24}"/>
              </a:ext>
            </a:extLst>
          </p:cNvPr>
          <p:cNvSpPr txBox="1"/>
          <p:nvPr/>
        </p:nvSpPr>
        <p:spPr>
          <a:xfrm>
            <a:off x="384284" y="2212901"/>
            <a:ext cx="8555039" cy="184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lab/</a:t>
            </a:r>
            <a:r>
              <a:rPr kumimoji="1"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一律发布在课程主页：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https://sicp.pascal-lab.net/2024/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Lab00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实验手册：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https://sicp.pascal-lab.net/2024/labs/lab00/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OJ 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https://sicp.pascal-lab.net/2024/oj/web/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75A6EB-01BC-41F1-98F7-EA02FEFA85C6}"/>
              </a:ext>
            </a:extLst>
          </p:cNvPr>
          <p:cNvSpPr txBox="1"/>
          <p:nvPr/>
        </p:nvSpPr>
        <p:spPr>
          <a:xfrm>
            <a:off x="1990764" y="4984909"/>
            <a:ext cx="62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Have fun with this class and your undergraduate life :D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94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en-US" altLang="zh-CN" sz="27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Lab00</a:t>
            </a:r>
            <a:r>
              <a:rPr kumimoji="1"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  <a:t>：环境配置与</a:t>
            </a:r>
            <a:r>
              <a:rPr kumimoji="1" lang="en-US" altLang="zh-CN" sz="27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</a:t>
            </a:r>
            <a:r>
              <a:rPr kumimoji="1" lang="zh-CN" altLang="en-US" sz="2700" dirty="0">
                <a:latin typeface="黑体" panose="02010609060101010101" pitchFamily="49" charset="-122"/>
                <a:ea typeface="黑体" panose="02010609060101010101" pitchFamily="49" charset="-122"/>
                <a:cs typeface="Linux Libertine" panose="02000503000000000000" pitchFamily="2" charset="0"/>
              </a:rPr>
              <a:t>入门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11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4" y="2212901"/>
            <a:ext cx="8555039" cy="3073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按照课程主页提供的实验手册，学习并完成任务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我们将会演示一些重要的操作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实验时间：一周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2024-9-20 18:00:00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2024-9-27 23:59:00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lvl="0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提交与评分：详见实验手册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Lab00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进行时</a:t>
            </a:r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kumimoji="1" lang="zh-CN" altLang="en-US" sz="2700" dirty="0">
              <a:latin typeface="SimHei" panose="02010609060101010101" pitchFamily="49" charset="-122"/>
              <a:ea typeface="SimHei" panose="02010609060101010101" pitchFamily="49" charset="-122"/>
              <a:cs typeface="Linux Libertine" panose="02000503000000000000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12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4" y="2212901"/>
            <a:ext cx="8555039" cy="368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实验课期间，请不要随意走动（可以自行前往卫生间），只允许小声交流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不涉及代码细节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的内容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遇到问题时，请举手示意，会有助教前来解答，共性问题会给大家一起讲解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如果助教长时间没有注意到你，可以来前面找助教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实验顺利！</a:t>
            </a:r>
          </a:p>
        </p:txBody>
      </p:sp>
    </p:spTree>
    <p:extLst>
      <p:ext uri="{BB962C8B-B14F-4D97-AF65-F5344CB8AC3E}">
        <p14:creationId xmlns:p14="http://schemas.microsoft.com/office/powerpoint/2010/main" val="30091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en-US" altLang="zh-CN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Table Of Contents</a:t>
            </a:r>
            <a:endParaRPr kumimoji="1" lang="zh-CN" altLang="en-US" sz="2700" dirty="0">
              <a:latin typeface="SimHei" panose="02010609060101010101" pitchFamily="49" charset="-122"/>
              <a:ea typeface="SimHei" panose="02010609060101010101" pitchFamily="49" charset="-122"/>
              <a:cs typeface="Linux Libertine" panose="02000503000000000000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2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5" y="1953816"/>
            <a:ext cx="8555039" cy="313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实验课注意事项总览</a:t>
            </a: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学术诚信</a:t>
            </a:r>
            <a:r>
              <a:rPr kumimoji="1" lang="en-US" altLang="zh-CN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1" lang="zh-CN" altLang="en-US" sz="14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鼓励与劝退</a:t>
            </a: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答疑与作业提交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lab00</a:t>
            </a:r>
            <a:r>
              <a:rPr kumimoji="1"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内容说明与演示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Let’s hack!</a:t>
            </a:r>
          </a:p>
        </p:txBody>
      </p:sp>
    </p:spTree>
    <p:extLst>
      <p:ext uri="{BB962C8B-B14F-4D97-AF65-F5344CB8AC3E}">
        <p14:creationId xmlns:p14="http://schemas.microsoft.com/office/powerpoint/2010/main" val="53910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学术诚信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3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4" y="1956177"/>
            <a:ext cx="8555039" cy="431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严禁抄袭他人（包括往届选课生、网络公开代码）作业、考试成果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严禁供他人抄袭作业、考试成果（包括在网络公开自己的代码）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鼓励完全独立完成作业</a:t>
            </a:r>
            <a:endParaRPr kumimoji="1"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鼓励向教师、助教、同学询问与课程有关的各类问题</a:t>
            </a:r>
            <a:endParaRPr kumimoji="1"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鼓励主动帮同学解答专业问题</a:t>
            </a:r>
            <a:endParaRPr kumimoji="1" lang="en-US" altLang="zh-CN" sz="2000" b="1" dirty="0">
              <a:solidFill>
                <a:srgbClr val="00B05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允许在思路层面上的作业讨论，但不能直接提供代码</a:t>
            </a:r>
            <a:endParaRPr kumimoji="1" lang="en-US" altLang="zh-CN" sz="2000" b="1" dirty="0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 </a:t>
            </a:r>
            <a:r>
              <a:rPr kumimoji="1" lang="en-US" altLang="zh-CN" sz="20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MIT </a:t>
            </a:r>
            <a:r>
              <a:rPr kumimoji="1" lang="zh-CN" altLang="en-US" sz="2000" b="1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 </a:t>
            </a:r>
            <a:r>
              <a:rPr lang="en-US" altLang="zh-CN" sz="2000" dirty="0">
                <a:hlinkClick r:id="rId2"/>
              </a:rPr>
              <a:t>What is Academic Integrity?(https://integrity.mit.edu)</a:t>
            </a:r>
            <a:endParaRPr kumimoji="1" lang="en-US" altLang="zh-CN" sz="2000" b="1" dirty="0">
              <a:solidFill>
                <a:schemeClr val="accent2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27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学术诚信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4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4" y="1953816"/>
            <a:ext cx="8044099" cy="456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牢记“两个严禁”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对违反学术诚信行为的惩罚措施：</a:t>
            </a:r>
            <a:endParaRPr kumimoji="1" lang="en-US" altLang="zh-CN" sz="20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与考试相关：直接交予学校、院系相关部门进行严肃处理</a:t>
            </a:r>
            <a:endParaRPr kumimoji="1"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与作业相关：</a:t>
            </a:r>
            <a:endParaRPr kumimoji="1"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第一次发现并确认，该生的违规行为波及到的所有作业成绩清零。</a:t>
            </a:r>
            <a:endParaRPr kumimoji="1"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kumimoji="1"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第二次发现并确认，该生本课程的成绩直接判定为不及格，视情况进一步严肃处理。</a:t>
            </a:r>
            <a:endParaRPr kumimoji="1"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提示：我们具有严格的代码相似度检验程序，去年不少同学经历惨痛 </a:t>
            </a:r>
            <a:r>
              <a:rPr kumimoji="1" lang="en-US" altLang="zh-C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kumimoji="1" lang="en-US" altLang="zh-CN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2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鼓励与劝退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5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4" y="1953816"/>
            <a:ext cx="8555039" cy="460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我们欢迎所有想</a:t>
            </a:r>
            <a:r>
              <a:rPr kumimoji="1"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认真、诚信</a:t>
            </a:r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地完成每次作业、学好这门课的同学，即使你：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没有任何编程基础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在学习过程中遇到了很大困难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我们不欢迎不坚守或不想坚守学术诚信原则、不愿意认真学习这门课的同学（</a:t>
            </a:r>
            <a:r>
              <a:rPr kumimoji="1" lang="zh-CN" altLang="en-US" sz="2000" u="sng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欢迎退课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），即使你：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有“较好”的编程基础</a:t>
            </a:r>
            <a:endParaRPr kumimoji="1" lang="en-US" altLang="zh-CN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572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0416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答疑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6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4" y="1953816"/>
            <a:ext cx="8555039" cy="244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鼓励在提问仓库或课程群</a:t>
            </a:r>
            <a:r>
              <a:rPr kumimoji="1" lang="zh-CN" altLang="en-US" sz="20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直接提问课程相关的专业问题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，尽量不私戳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有益于与其他同学共同学习进步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个人特定的问题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（如补交作业或学习时有些气馁、压力大、时间规划不来等问题），可私戳助教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4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关于提问仓库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7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4" y="1953816"/>
            <a:ext cx="8555039" cy="552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提问仓库链接</a:t>
            </a:r>
            <a:r>
              <a:rPr kumimoji="1" lang="en-US" altLang="zh-CN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(https://git.nju.edu.cn/nju-sicp/nju-sicp-questions-2024)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在这提问有什么好处？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助教们可以方便地收到有新提问信息的邮件通知，</a:t>
            </a:r>
            <a:r>
              <a:rPr kumimoji="1" lang="en-US" altLang="zh-CN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群消息容易被冲掉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Gitlab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提供了完善的管理系统，易于给问题打</a:t>
            </a:r>
            <a:r>
              <a:rPr kumimoji="1" lang="en-US" altLang="zh-CN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、标注解决情况，从而方便后续的同学查阅问题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8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实验设置与提交时间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8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5" y="1905144"/>
            <a:ext cx="8555039" cy="430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Labs</a:t>
            </a: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鼓励当堂完成，作业量与难度稍低，完成时间限定为</a:t>
            </a:r>
            <a:r>
              <a:rPr kumimoji="1"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三日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左右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Lab00</a:t>
            </a:r>
            <a:r>
              <a:rPr kumimoji="1" lang="zh-CN" altLang="en-US" sz="20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完成时间限定为</a:t>
            </a:r>
            <a:r>
              <a:rPr kumimoji="1"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七日</a:t>
            </a:r>
            <a:endParaRPr kumimoji="1" lang="en-US" altLang="zh-CN" sz="2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Homework</a:t>
            </a: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课后完成，作业量与难度稍高，完成时间限定为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一周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左右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Projects</a:t>
            </a:r>
          </a:p>
          <a:p>
            <a:pPr marL="671513" lvl="1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学期共有四次，规模较大，完成时间限定为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两至三周</a:t>
            </a: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左右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0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98E5-E7FA-7E4C-8C50-732553F6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84" y="959644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SimHei" panose="02010609060101010101" pitchFamily="49" charset="-122"/>
                <a:ea typeface="SimHei" panose="02010609060101010101" pitchFamily="49" charset="-122"/>
                <a:cs typeface="Linux Libertine" panose="02000503000000000000" pitchFamily="2" charset="0"/>
              </a:rPr>
              <a:t>实验设置与提交时间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64D76-D28E-AA43-B6A1-24F06C55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6A1C-1344-1245-8C90-BA2AC9645B57}" type="slidenum">
              <a:rPr kumimoji="1" lang="zh-CN" altLang="en-US" sz="1350" b="1">
                <a:latin typeface="Linux Libertine" panose="02000503000000000000" pitchFamily="2" charset="0"/>
                <a:cs typeface="Linux Libertine" panose="02000503000000000000" pitchFamily="2" charset="0"/>
              </a:rPr>
              <a:t>9</a:t>
            </a:fld>
            <a:endParaRPr kumimoji="1" lang="zh-CN" altLang="en-US" sz="1350" b="1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90A589-394A-4544-8744-21B16C9B3C07}"/>
              </a:ext>
            </a:extLst>
          </p:cNvPr>
          <p:cNvCxnSpPr>
            <a:cxnSpLocks/>
          </p:cNvCxnSpPr>
          <p:nvPr/>
        </p:nvCxnSpPr>
        <p:spPr>
          <a:xfrm>
            <a:off x="384285" y="1806928"/>
            <a:ext cx="3526919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D0E36C6-430E-5C43-84F3-4FACF6CB523F}"/>
              </a:ext>
            </a:extLst>
          </p:cNvPr>
          <p:cNvSpPr txBox="1"/>
          <p:nvPr/>
        </p:nvSpPr>
        <p:spPr>
          <a:xfrm>
            <a:off x="384284" y="2212901"/>
            <a:ext cx="8555039" cy="245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原则上不接受迟交。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若有导致无法在规定时间完成任务的合理原因，请联系助教，视情况给予补交机会。</a:t>
            </a:r>
            <a:endParaRPr kumimoji="1"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提交方式教程：</a:t>
            </a: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https://sicp.pascal-lab.net/2024/labs/lab00/4_4.html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0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750</Words>
  <Application>Microsoft Office PowerPoint</Application>
  <PresentationFormat>全屏显示(4:3)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Linux Libertine</vt:lpstr>
      <vt:lpstr>黑体</vt:lpstr>
      <vt:lpstr>黑体</vt:lpstr>
      <vt:lpstr>SimSun</vt:lpstr>
      <vt:lpstr>Arial</vt:lpstr>
      <vt:lpstr>Calibri</vt:lpstr>
      <vt:lpstr>Calibri Light</vt:lpstr>
      <vt:lpstr>Times New Roman</vt:lpstr>
      <vt:lpstr>Office 主题​​</vt:lpstr>
      <vt:lpstr>《计算机程序的构造和解释》 课程实验介绍及 Lab00 2024-2025 Fall</vt:lpstr>
      <vt:lpstr>Table Of Contents</vt:lpstr>
      <vt:lpstr>学术诚信</vt:lpstr>
      <vt:lpstr>学术诚信</vt:lpstr>
      <vt:lpstr>鼓励与劝退</vt:lpstr>
      <vt:lpstr>答疑</vt:lpstr>
      <vt:lpstr>关于提问仓库</vt:lpstr>
      <vt:lpstr>实验设置与提交时间</vt:lpstr>
      <vt:lpstr>实验设置与提交时间</vt:lpstr>
      <vt:lpstr>关注课程主页</vt:lpstr>
      <vt:lpstr>Lab00：环境配置与Python入门</vt:lpstr>
      <vt:lpstr>Lab00 进行时…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《计算机程序的构造和解释》 实验课介绍</dc:title>
  <dc:creator>黄 奕诚</dc:creator>
  <cp:lastModifiedBy>electronlsr</cp:lastModifiedBy>
  <cp:revision>177</cp:revision>
  <dcterms:created xsi:type="dcterms:W3CDTF">2020-09-24T02:40:16Z</dcterms:created>
  <dcterms:modified xsi:type="dcterms:W3CDTF">2024-09-18T16:24:14Z</dcterms:modified>
</cp:coreProperties>
</file>