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1" r:id="rId5"/>
    <p:sldId id="263" r:id="rId6"/>
    <p:sldId id="259" r:id="rId7"/>
    <p:sldId id="273" r:id="rId8"/>
    <p:sldId id="260" r:id="rId9"/>
    <p:sldId id="264" r:id="rId10"/>
    <p:sldId id="269" r:id="rId11"/>
    <p:sldId id="270" r:id="rId12"/>
    <p:sldId id="271" r:id="rId13"/>
    <p:sldId id="274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FF"/>
    <a:srgbClr val="FF2F9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/>
    <p:restoredTop sz="94077"/>
  </p:normalViewPr>
  <p:slideViewPr>
    <p:cSldViewPr snapToGrid="0" snapToObjects="1">
      <p:cViewPr varScale="1">
        <p:scale>
          <a:sx n="117" d="100"/>
          <a:sy n="11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914CF-5A7A-4144-A76B-8275B65EA3D1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64DD8-0CD1-1C40-8515-AB53682E2A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04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64DD8-0CD1-1C40-8515-AB53682E2AA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10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620C9-F3E4-2A43-8C12-51F859FAA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166D6B-1C13-C246-8921-CAAA71028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0ABA9-A4DC-1E42-81AA-D1B34D4C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411-E2A6-6D48-AE68-3351C6BAAC9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033D34-13D5-EB4B-B085-B407D836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222A9-1E02-CE40-9A46-7BE75364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8746-1347-BD4C-831E-CFD79AA0A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875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45D00-616B-2447-ACE6-33BCDC1C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5424FC-3650-4947-B7C9-ECACEE099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7ACAB-A77A-134D-8B71-3ACCA8D0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411-E2A6-6D48-AE68-3351C6BAAC9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A97EDD-DC57-D344-A745-7DF7A5F4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EC9319-25CE-FD49-ABC3-24384F98A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8746-1347-BD4C-831E-CFD79AA0A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8747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AC09ED-DBD5-E04F-ABED-856069485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7208D6-9C1D-CB44-9ED4-536DBBD89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D55C4-821C-244B-B5C6-973CA32D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411-E2A6-6D48-AE68-3351C6BAAC9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AC65A-C70D-0D45-AD41-74E0D974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B4993-888B-7341-8FF4-D32C11E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8746-1347-BD4C-831E-CFD79AA0A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568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7A25F-C6E5-FB4D-AA64-836241F7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CF0B38-8CEA-5446-A7ED-0CAC3041C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149D09-08A0-3D4E-B1C7-559BE03D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411-E2A6-6D48-AE68-3351C6BAAC9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31EDD-840D-064C-B64D-3E23455C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6EB98-6591-9C41-9D7E-9A4AFDA4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8746-1347-BD4C-831E-CFD79AA0A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402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5421F-C0C9-E442-8A06-322B80F4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8A16D7-E9E3-904F-8817-F1E92D0E6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70636-064E-2B44-BB54-0465D998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411-E2A6-6D48-AE68-3351C6BAAC9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43E3A8-ACB3-7C4B-9EA7-40D32F81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E0E05-DAB8-D34C-AD05-13E1CC26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8746-1347-BD4C-831E-CFD79AA0A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972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3F97D-83A1-014C-8BEC-AF2F31853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13026-DE33-6944-A3F9-BB1F4D96B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5ACFC-4B3D-6E46-B962-C3AABC881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146A6-CC6C-B343-8ADC-AF4789929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411-E2A6-6D48-AE68-3351C6BAAC9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3EB206-1BE3-2A48-922B-7D0487BE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DCFC8-C993-194D-BEE4-FEE6C4DC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8746-1347-BD4C-831E-CFD79AA0A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82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515A7-306D-9A48-8384-A5F313EF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E3E20E-852D-9D4B-950A-283CC3336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6A486E-10C9-3E44-978E-E1EC05D87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2CD984-2270-F644-B321-85EAFE959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C99894-8116-8C4E-8C99-CB182B535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4686E8-6C32-A943-B6DA-9458426F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411-E2A6-6D48-AE68-3351C6BAAC9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9DE88A-024F-8F42-8E76-0BC59259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BBF2C8-676E-6B41-A73D-9CD628E4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8746-1347-BD4C-831E-CFD79AA0A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141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2B3DE-125F-9743-960B-79BBC493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938D3F-E9D8-5749-96BF-DB629389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411-E2A6-6D48-AE68-3351C6BAAC9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767908-ECAF-C640-81C0-D75F8337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B4E635-B412-DA42-995E-8A51B032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8746-1347-BD4C-831E-CFD79AA0A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386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9B716D-A83D-4F4A-A15B-D6DBBD27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411-E2A6-6D48-AE68-3351C6BAAC9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767E3D-D2E4-1641-B6D2-47BE8891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5D9DD2-E5F6-1746-8773-F428C9A0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8746-1347-BD4C-831E-CFD79AA0A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4745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3433A-FC96-AD48-B3B1-DC7807C6A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90078-CCB4-1345-9460-402FB2BF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7785B9-9566-8248-BAF3-568590C92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045708-7D99-944A-A009-0F6A24B8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411-E2A6-6D48-AE68-3351C6BAAC9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3B268C-D90E-084A-8BFA-1CBC376F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1C0D31-6462-704C-851A-730B5EA8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8746-1347-BD4C-831E-CFD79AA0A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778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69302-0E2E-A04C-991B-84CDD64B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C871E1-ED8A-464F-9C1C-C38219040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31E485A-EF49-1F47-89B2-EC2DE0F4E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EA4793-DA89-E748-B6C6-C5B01CE2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8411-E2A6-6D48-AE68-3351C6BAAC9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086A6-C405-7843-AD4C-EAA52154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232987-926A-894E-BAB2-49682586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F8746-1347-BD4C-831E-CFD79AA0A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8119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52F821-D283-504B-8777-65BE3BA7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78AE0A-402B-2547-828A-B20B4B163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469CF-EFA3-834E-A439-E274B8D46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18411-E2A6-6D48-AE68-3351C6BAAC95}" type="datetimeFigureOut">
              <a:rPr kumimoji="1" lang="zh-CN" altLang="en-US" smtClean="0"/>
              <a:t>2024/9/26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3BE39-B89C-6843-A443-88146BF54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70E66-E4A6-1848-92A5-16F2F0DF6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F8746-1347-BD4C-831E-CFD79AA0AE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77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ijiacai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uijiacai.com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python.org/3/using/cmdlin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34A33-9996-FA42-AD7C-4321BA851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Terminal Surviving Tutorial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7298DD-D090-1C46-9434-4D8B722E7F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u="sng" dirty="0" err="1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Jiacai</a:t>
            </a:r>
            <a:r>
              <a:rPr kumimoji="1" lang="en-US" altLang="zh-CN" u="sng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Cui</a:t>
            </a:r>
            <a:endParaRPr kumimoji="1" lang="en-US" altLang="zh-CN" u="sng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accent6"/>
                </a:solidFill>
              </a:rPr>
              <a:t>PASCAL</a:t>
            </a:r>
            <a:r>
              <a:rPr kumimoji="1" lang="en-US" altLang="zh-CN" dirty="0"/>
              <a:t> Group @ </a:t>
            </a:r>
            <a:r>
              <a:rPr kumimoji="1" lang="en-US" altLang="zh-CN" dirty="0">
                <a:solidFill>
                  <a:srgbClr val="7030A0"/>
                </a:solidFill>
              </a:rPr>
              <a:t>Nanjing University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22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12986-BC9C-C54B-A234-22DB7151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Python CLI Usage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BCE26-F2AE-E442-A7C1-F993A77B7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040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Enter interactive mode after executing the file (e.g. </a:t>
            </a:r>
            <a:r>
              <a:rPr kumimoji="1" lang="en-US" altLang="zh-CN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lab00.py</a:t>
            </a:r>
            <a:r>
              <a:rPr kumimoji="1" lang="en-US" altLang="zh-CN" sz="2800" dirty="0"/>
              <a:t>):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2AA9FD1-AA70-B548-B9AF-7723B7CD9214}"/>
              </a:ext>
            </a:extLst>
          </p:cNvPr>
          <p:cNvSpPr/>
          <p:nvPr/>
        </p:nvSpPr>
        <p:spPr>
          <a:xfrm>
            <a:off x="1280014" y="2858484"/>
            <a:ext cx="9631965" cy="8104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1"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kumimoji="1"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kumimoji="1"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lab00.py</a:t>
            </a:r>
            <a:endParaRPr kumimoji="1" lang="zh-CN" altLang="en-US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E7B0E64-E732-C34D-BAF4-9A993B1E4AD9}"/>
              </a:ext>
            </a:extLst>
          </p:cNvPr>
          <p:cNvSpPr/>
          <p:nvPr/>
        </p:nvSpPr>
        <p:spPr>
          <a:xfrm>
            <a:off x="1280013" y="5038802"/>
            <a:ext cx="9631965" cy="8104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1"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kumimoji="1"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-m </a:t>
            </a:r>
            <a:r>
              <a:rPr kumimoji="1"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doctest</a:t>
            </a:r>
            <a:r>
              <a:rPr kumimoji="1"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lab00.py</a:t>
            </a:r>
            <a:endParaRPr kumimoji="1" lang="zh-CN" altLang="en-US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563B67-B6E1-7C4F-AE31-98653CDFFFEE}"/>
              </a:ext>
            </a:extLst>
          </p:cNvPr>
          <p:cNvSpPr txBox="1"/>
          <p:nvPr/>
        </p:nvSpPr>
        <p:spPr>
          <a:xfrm>
            <a:off x="838200" y="3952902"/>
            <a:ext cx="105156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Run the </a:t>
            </a:r>
            <a:r>
              <a:rPr kumimoji="1" lang="en-US" altLang="zh-CN" sz="2800" dirty="0" err="1"/>
              <a:t>doctest</a:t>
            </a:r>
            <a:r>
              <a:rPr kumimoji="1" lang="en-US" altLang="zh-CN" sz="2800" dirty="0"/>
              <a:t> of a python file (e.g. </a:t>
            </a:r>
            <a:r>
              <a:rPr kumimoji="1" lang="en-US" altLang="zh-CN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lab00.py</a:t>
            </a:r>
            <a:r>
              <a:rPr kumimoji="1" lang="en-US" altLang="zh-CN" sz="2800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889183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12986-BC9C-C54B-A234-22DB7151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Python OK CLI Usage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BCE26-F2AE-E442-A7C1-F993A77B7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040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Test a given question (e.g. </a:t>
            </a:r>
            <a:r>
              <a:rPr kumimoji="1" lang="en-US" altLang="zh-CN" sz="2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diff_square</a:t>
            </a:r>
            <a:r>
              <a:rPr kumimoji="1" lang="en-US" altLang="zh-CN" sz="2800" dirty="0"/>
              <a:t>):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2AA9FD1-AA70-B548-B9AF-7723B7CD9214}"/>
              </a:ext>
            </a:extLst>
          </p:cNvPr>
          <p:cNvSpPr/>
          <p:nvPr/>
        </p:nvSpPr>
        <p:spPr>
          <a:xfrm>
            <a:off x="1280014" y="2858484"/>
            <a:ext cx="9631965" cy="8104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1"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kumimoji="1"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 -q </a:t>
            </a:r>
            <a:r>
              <a:rPr kumimoji="1"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diff_square</a:t>
            </a:r>
            <a:endParaRPr kumimoji="1" lang="zh-CN" altLang="en-US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E7B0E64-E732-C34D-BAF4-9A993B1E4AD9}"/>
              </a:ext>
            </a:extLst>
          </p:cNvPr>
          <p:cNvSpPr/>
          <p:nvPr/>
        </p:nvSpPr>
        <p:spPr>
          <a:xfrm>
            <a:off x="1280013" y="5038802"/>
            <a:ext cx="9631965" cy="8104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1"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kumimoji="1"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 --submit</a:t>
            </a:r>
            <a:endParaRPr kumimoji="1" lang="zh-CN" altLang="en-US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563B67-B6E1-7C4F-AE31-98653CDFFFEE}"/>
              </a:ext>
            </a:extLst>
          </p:cNvPr>
          <p:cNvSpPr txBox="1"/>
          <p:nvPr/>
        </p:nvSpPr>
        <p:spPr>
          <a:xfrm>
            <a:off x="838200" y="3952902"/>
            <a:ext cx="105156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Submit the assignment:</a:t>
            </a:r>
          </a:p>
        </p:txBody>
      </p:sp>
    </p:spTree>
    <p:extLst>
      <p:ext uri="{BB962C8B-B14F-4D97-AF65-F5344CB8AC3E}">
        <p14:creationId xmlns:p14="http://schemas.microsoft.com/office/powerpoint/2010/main" val="372824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12986-BC9C-C54B-A234-22DB7151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Python OK CLI Usage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BCE26-F2AE-E442-A7C1-F993A77B7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555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Test all questions: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2AA9FD1-AA70-B548-B9AF-7723B7CD9214}"/>
              </a:ext>
            </a:extLst>
          </p:cNvPr>
          <p:cNvSpPr/>
          <p:nvPr/>
        </p:nvSpPr>
        <p:spPr>
          <a:xfrm>
            <a:off x="1280014" y="2858484"/>
            <a:ext cx="9631965" cy="8104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1"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kumimoji="1"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 --all</a:t>
            </a:r>
            <a:endParaRPr kumimoji="1" lang="zh-CN" altLang="en-US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E7B0E64-E732-C34D-BAF4-9A993B1E4AD9}"/>
              </a:ext>
            </a:extLst>
          </p:cNvPr>
          <p:cNvSpPr/>
          <p:nvPr/>
        </p:nvSpPr>
        <p:spPr>
          <a:xfrm>
            <a:off x="1280014" y="4855355"/>
            <a:ext cx="9631965" cy="145937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1"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kumimoji="1"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 –q </a:t>
            </a:r>
            <a:r>
              <a:rPr kumimoji="1"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diff_square</a:t>
            </a:r>
            <a:r>
              <a:rPr kumimoji="1"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kumimoji="1"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kumimoji="1" lang="en-US" altLang="zh-CN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1"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kumimoji="1"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 --all -</a:t>
            </a:r>
            <a:r>
              <a:rPr kumimoji="1" lang="en-US" altLang="zh-CN" sz="2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kumimoji="1" lang="en-US" altLang="zh-CN" sz="2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563B67-B6E1-7C4F-AE31-98653CDFFFEE}"/>
              </a:ext>
            </a:extLst>
          </p:cNvPr>
          <p:cNvSpPr txBox="1"/>
          <p:nvPr/>
        </p:nvSpPr>
        <p:spPr>
          <a:xfrm>
            <a:off x="838200" y="3926195"/>
            <a:ext cx="105156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Enter the interactive mode after failing a test:</a:t>
            </a:r>
          </a:p>
        </p:txBody>
      </p:sp>
    </p:spTree>
    <p:extLst>
      <p:ext uri="{BB962C8B-B14F-4D97-AF65-F5344CB8AC3E}">
        <p14:creationId xmlns:p14="http://schemas.microsoft.com/office/powerpoint/2010/main" val="285670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B3296-6BAF-304C-8F8A-08B984FD3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Ultimate CS Surviving Philosophy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A5BADE-4740-AE48-BFC2-6F3EA89BDD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63185" y="1690688"/>
            <a:ext cx="4769530" cy="4769530"/>
          </a:xfr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338B16-2B0B-6E43-B31C-3D4B76DDB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9286" y="1899784"/>
            <a:ext cx="5094514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STFW</a:t>
            </a:r>
            <a:r>
              <a:rPr lang="en-US" altLang="zh-CN" dirty="0"/>
              <a:t> = </a:t>
            </a:r>
            <a:r>
              <a:rPr lang="en-US" altLang="zh-CN" b="1" dirty="0"/>
              <a:t>S</a:t>
            </a:r>
            <a:r>
              <a:rPr lang="en-US" altLang="zh-CN" dirty="0"/>
              <a:t>earch </a:t>
            </a:r>
            <a:r>
              <a:rPr lang="en-US" altLang="zh-CN" b="1" dirty="0"/>
              <a:t>T</a:t>
            </a:r>
            <a:r>
              <a:rPr lang="en-US" altLang="zh-CN" dirty="0"/>
              <a:t>he </a:t>
            </a:r>
            <a:r>
              <a:rPr lang="en-US" altLang="zh-CN" b="1" dirty="0"/>
              <a:t>F</a:t>
            </a:r>
            <a:r>
              <a:rPr lang="en-US" altLang="zh-CN" dirty="0"/>
              <a:t>* </a:t>
            </a:r>
            <a:r>
              <a:rPr lang="en-US" altLang="zh-CN" b="1" dirty="0"/>
              <a:t>W</a:t>
            </a:r>
            <a:r>
              <a:rPr lang="en-US" altLang="zh-CN" dirty="0"/>
              <a:t>eb</a:t>
            </a:r>
          </a:p>
          <a:p>
            <a:pPr>
              <a:lnSpc>
                <a:spcPct val="200000"/>
              </a:lnSpc>
            </a:pPr>
            <a:r>
              <a:rPr lang="en-US" altLang="zh-CN" b="1" dirty="0"/>
              <a:t>RTFM</a:t>
            </a:r>
            <a:r>
              <a:rPr lang="en-US" altLang="zh-CN" dirty="0"/>
              <a:t> = </a:t>
            </a:r>
            <a:r>
              <a:rPr lang="en-US" altLang="zh-CN" b="1" dirty="0"/>
              <a:t>R</a:t>
            </a:r>
            <a:r>
              <a:rPr lang="en-US" altLang="zh-CN" dirty="0"/>
              <a:t>ead </a:t>
            </a:r>
            <a:r>
              <a:rPr lang="en-US" altLang="zh-CN" b="1" dirty="0"/>
              <a:t>T</a:t>
            </a:r>
            <a:r>
              <a:rPr lang="en-US" altLang="zh-CN" dirty="0"/>
              <a:t>he </a:t>
            </a:r>
            <a:r>
              <a:rPr lang="en-US" altLang="zh-CN" b="1" dirty="0"/>
              <a:t>F</a:t>
            </a:r>
            <a:r>
              <a:rPr lang="en-US" altLang="zh-CN" dirty="0"/>
              <a:t>* </a:t>
            </a:r>
            <a:r>
              <a:rPr lang="en-US" altLang="zh-CN" b="1" dirty="0"/>
              <a:t>M</a:t>
            </a:r>
            <a:r>
              <a:rPr lang="en-US" altLang="zh-CN" dirty="0"/>
              <a:t>anual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Machine is always right.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Code untested is always wrong.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28DADF-7969-7F47-8E73-B87F64D3FD82}"/>
              </a:ext>
            </a:extLst>
          </p:cNvPr>
          <p:cNvSpPr/>
          <p:nvPr/>
        </p:nvSpPr>
        <p:spPr>
          <a:xfrm>
            <a:off x="3537064" y="4042795"/>
            <a:ext cx="2384765" cy="2384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2020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32FE4D2-6CB6-C243-B637-80A31F3E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Have a nice day!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F9C22CB-970A-4743-99C3-331169996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hlinkClick r:id="rId2"/>
              </a:rPr>
              <a:t>Jiacai</a:t>
            </a:r>
            <a:r>
              <a:rPr lang="en-US" altLang="zh-CN" dirty="0">
                <a:hlinkClick r:id="rId2"/>
              </a:rPr>
              <a:t> Cui</a:t>
            </a:r>
            <a:endParaRPr lang="zh-CN" altLang="en-US" dirty="0"/>
          </a:p>
        </p:txBody>
      </p:sp>
      <p:pic>
        <p:nvPicPr>
          <p:cNvPr id="6" name="Picture 2" descr="Computer terminal - Wikipedia">
            <a:extLst>
              <a:ext uri="{FF2B5EF4-FFF2-40B4-BE49-F238E27FC236}">
                <a16:creationId xmlns:a16="http://schemas.microsoft.com/office/drawing/2014/main" id="{F3AA061D-A890-8349-A81C-3637C65AB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486" y="1354520"/>
            <a:ext cx="4490545" cy="398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64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287A5-34BC-2B42-B7B2-62CDFEF2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What is the Terminal ?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3E3316-EA3A-E44A-867F-140719D2B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076" y="2008775"/>
            <a:ext cx="5688724" cy="3985037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kumimoji="1" lang="en-US" altLang="zh-CN" dirty="0"/>
              <a:t>An </a:t>
            </a:r>
            <a:r>
              <a:rPr kumimoji="1" lang="en-US" altLang="zh-CN" dirty="0">
                <a:solidFill>
                  <a:srgbClr val="C00000"/>
                </a:solidFill>
              </a:rPr>
              <a:t>interactive</a:t>
            </a:r>
            <a:r>
              <a:rPr kumimoji="1" lang="en-US" altLang="zh-CN" dirty="0"/>
              <a:t> channel that allows </a:t>
            </a:r>
            <a:r>
              <a:rPr kumimoji="1" lang="en-US" altLang="zh-CN" dirty="0">
                <a:solidFill>
                  <a:schemeClr val="accent6"/>
                </a:solidFill>
              </a:rPr>
              <a:t>talking with the computer</a:t>
            </a:r>
            <a:r>
              <a:rPr kumimoji="1" lang="en-US" altLang="zh-CN" dirty="0"/>
              <a:t>.</a:t>
            </a:r>
          </a:p>
          <a:p>
            <a:pPr>
              <a:lnSpc>
                <a:spcPct val="200000"/>
              </a:lnSpc>
            </a:pPr>
            <a:r>
              <a:rPr kumimoji="1" lang="en-US" altLang="zh-CN" i="1" u="sng" dirty="0">
                <a:solidFill>
                  <a:schemeClr val="accent1"/>
                </a:solidFill>
              </a:rPr>
              <a:t>Terminal</a:t>
            </a:r>
            <a:r>
              <a:rPr kumimoji="1" lang="en-US" altLang="zh-CN" dirty="0"/>
              <a:t> is also known as </a:t>
            </a:r>
            <a:r>
              <a:rPr kumimoji="1" lang="en-US" altLang="zh-CN" i="1" u="sng" dirty="0">
                <a:solidFill>
                  <a:srgbClr val="0070C0"/>
                </a:solidFill>
              </a:rPr>
              <a:t>console</a:t>
            </a:r>
            <a:r>
              <a:rPr kumimoji="1" lang="en-US" altLang="zh-CN" dirty="0"/>
              <a:t>, </a:t>
            </a:r>
            <a:r>
              <a:rPr kumimoji="1" lang="en-US" altLang="zh-CN" i="1" u="sng" dirty="0">
                <a:solidFill>
                  <a:srgbClr val="0070C0"/>
                </a:solidFill>
              </a:rPr>
              <a:t>shell</a:t>
            </a:r>
            <a:r>
              <a:rPr kumimoji="1" lang="en-US" altLang="zh-CN" dirty="0"/>
              <a:t>, </a:t>
            </a:r>
            <a:r>
              <a:rPr kumimoji="1" lang="en-US" altLang="zh-CN" i="1" u="sng" dirty="0">
                <a:solidFill>
                  <a:srgbClr val="0070C0"/>
                </a:solidFill>
              </a:rPr>
              <a:t>command line</a:t>
            </a:r>
            <a:r>
              <a:rPr kumimoji="1" lang="en-US" altLang="zh-CN" dirty="0"/>
              <a:t>, etc.</a:t>
            </a:r>
            <a:endParaRPr kumimoji="1" lang="zh-CN" altLang="en-US" dirty="0"/>
          </a:p>
        </p:txBody>
      </p:sp>
      <p:pic>
        <p:nvPicPr>
          <p:cNvPr id="1026" name="Picture 2" descr="Computer terminal - Wikipedia">
            <a:extLst>
              <a:ext uri="{FF2B5EF4-FFF2-40B4-BE49-F238E27FC236}">
                <a16:creationId xmlns:a16="http://schemas.microsoft.com/office/drawing/2014/main" id="{D8C214EC-39A3-2D42-AA65-CF132063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8776"/>
            <a:ext cx="4490545" cy="398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648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3EA17-86FC-0148-8297-FF1E2CC8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GUI vs. CLI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pic>
        <p:nvPicPr>
          <p:cNvPr id="1026" name="Picture 2" descr="línea de comandos Vs Interfaces gráficas">
            <a:extLst>
              <a:ext uri="{FF2B5EF4-FFF2-40B4-BE49-F238E27FC236}">
                <a16:creationId xmlns:a16="http://schemas.microsoft.com/office/drawing/2014/main" id="{135BBC07-35AE-8E40-9EB9-6B3B2749FF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04" t="30793" r="58142" b="30635"/>
          <a:stretch/>
        </p:blipFill>
        <p:spPr bwMode="auto">
          <a:xfrm>
            <a:off x="2492977" y="1822013"/>
            <a:ext cx="1763338" cy="1183677"/>
          </a:xfrm>
          <a:prstGeom prst="roundRect">
            <a:avLst>
              <a:gd name="adj" fmla="val 1172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ínea de comandos Vs Interfaces gráficas">
            <a:extLst>
              <a:ext uri="{FF2B5EF4-FFF2-40B4-BE49-F238E27FC236}">
                <a16:creationId xmlns:a16="http://schemas.microsoft.com/office/drawing/2014/main" id="{29B265C8-99ED-2B43-9BFD-0BEF2AE4D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4" t="30549" r="17488" b="30880"/>
          <a:stretch/>
        </p:blipFill>
        <p:spPr bwMode="auto">
          <a:xfrm>
            <a:off x="7911599" y="1822013"/>
            <a:ext cx="1700014" cy="1183677"/>
          </a:xfrm>
          <a:prstGeom prst="roundRect">
            <a:avLst>
              <a:gd name="adj" fmla="val 8847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D670EBD-E51A-A74B-AA76-35460703D558}"/>
              </a:ext>
            </a:extLst>
          </p:cNvPr>
          <p:cNvSpPr txBox="1"/>
          <p:nvPr/>
        </p:nvSpPr>
        <p:spPr>
          <a:xfrm>
            <a:off x="1552202" y="3033040"/>
            <a:ext cx="3667286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800" dirty="0"/>
              <a:t>GUI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800" dirty="0"/>
              <a:t>(Graphic User Interface)</a:t>
            </a:r>
            <a:endParaRPr kumimoji="1"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431C04-E30F-EC42-8E40-7140373D512A}"/>
              </a:ext>
            </a:extLst>
          </p:cNvPr>
          <p:cNvSpPr txBox="1"/>
          <p:nvPr/>
        </p:nvSpPr>
        <p:spPr>
          <a:xfrm>
            <a:off x="6783286" y="3033040"/>
            <a:ext cx="3968009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800" dirty="0"/>
              <a:t>CLI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800" dirty="0"/>
              <a:t>(Command Line Interface)</a:t>
            </a:r>
            <a:endParaRPr kumimoji="1"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ECBB7BA-77C7-5A40-9B67-AB2EDDB599F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91078" y="4538397"/>
            <a:ext cx="3393813" cy="21995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214A15-F21A-8940-A8E8-EE42161B2C2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33549" y="4538397"/>
            <a:ext cx="2656114" cy="200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806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287A5-34BC-2B42-B7B2-62CDFEF2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Structure of CLI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861ACA72-FD0E-0A48-AB74-250960B828C7}"/>
              </a:ext>
            </a:extLst>
          </p:cNvPr>
          <p:cNvSpPr/>
          <p:nvPr/>
        </p:nvSpPr>
        <p:spPr>
          <a:xfrm>
            <a:off x="1186543" y="2842712"/>
            <a:ext cx="9818914" cy="102325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PS C:\Users\Jacy\lab00-Code&gt; </a:t>
            </a:r>
            <a:r>
              <a:rPr kumimoji="1" lang="en-US" altLang="zh-CN" sz="28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r>
              <a:rPr kumimoji="1"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kumimoji="1" lang="en-US" altLang="zh-CN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2800" dirty="0">
                <a:latin typeface="Consolas" panose="020B0609020204030204" pitchFamily="49" charset="0"/>
                <a:cs typeface="Consolas" panose="020B0609020204030204" pitchFamily="49" charset="0"/>
              </a:rPr>
              <a:t> lab00.py </a:t>
            </a:r>
            <a:endParaRPr kumimoji="1" lang="zh-CN" alt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69C53D9D-05FF-AD41-9A45-E537AB2FF7CA}"/>
              </a:ext>
            </a:extLst>
          </p:cNvPr>
          <p:cNvSpPr/>
          <p:nvPr/>
        </p:nvSpPr>
        <p:spPr>
          <a:xfrm rot="5400000">
            <a:off x="4071261" y="-172630"/>
            <a:ext cx="293910" cy="5431972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7030A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EBBDBA-6DF8-734B-A61C-C891B6134630}"/>
              </a:ext>
            </a:extLst>
          </p:cNvPr>
          <p:cNvSpPr txBox="1"/>
          <p:nvPr/>
        </p:nvSpPr>
        <p:spPr>
          <a:xfrm>
            <a:off x="3581342" y="1720781"/>
            <a:ext cx="1273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rgbClr val="7030A0"/>
                </a:solidFill>
              </a:rPr>
              <a:t>Prompt</a:t>
            </a:r>
            <a:endParaRPr kumimoji="1"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6F8E8AF0-5CEE-C747-AAB2-FD9BCBFAF8F7}"/>
              </a:ext>
            </a:extLst>
          </p:cNvPr>
          <p:cNvSpPr/>
          <p:nvPr/>
        </p:nvSpPr>
        <p:spPr>
          <a:xfrm rot="5400000">
            <a:off x="8782055" y="842459"/>
            <a:ext cx="293910" cy="3401793"/>
          </a:xfrm>
          <a:prstGeom prst="leftBrac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9FD157-2DEE-AC4D-A33F-FC4286DBBD15}"/>
              </a:ext>
            </a:extLst>
          </p:cNvPr>
          <p:cNvSpPr txBox="1"/>
          <p:nvPr/>
        </p:nvSpPr>
        <p:spPr>
          <a:xfrm>
            <a:off x="8045210" y="1720781"/>
            <a:ext cx="176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2"/>
                </a:solidFill>
              </a:rPr>
              <a:t>Instruction</a:t>
            </a:r>
            <a:endParaRPr kumimoji="1"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56C3B186-70E5-294D-AEE2-49D3A2FCC6E6}"/>
              </a:ext>
            </a:extLst>
          </p:cNvPr>
          <p:cNvSpPr/>
          <p:nvPr/>
        </p:nvSpPr>
        <p:spPr>
          <a:xfrm rot="16200000">
            <a:off x="1567545" y="3953053"/>
            <a:ext cx="239486" cy="370115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中括号 14">
            <a:extLst>
              <a:ext uri="{FF2B5EF4-FFF2-40B4-BE49-F238E27FC236}">
                <a16:creationId xmlns:a16="http://schemas.microsoft.com/office/drawing/2014/main" id="{26ED54B4-3CC3-DB4B-A7D0-CC98B897DA3F}"/>
              </a:ext>
            </a:extLst>
          </p:cNvPr>
          <p:cNvSpPr/>
          <p:nvPr/>
        </p:nvSpPr>
        <p:spPr>
          <a:xfrm rot="16200000">
            <a:off x="4305303" y="1879324"/>
            <a:ext cx="239486" cy="4517569"/>
          </a:xfrm>
          <a:prstGeom prst="leftBracket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左中括号 15">
            <a:extLst>
              <a:ext uri="{FF2B5EF4-FFF2-40B4-BE49-F238E27FC236}">
                <a16:creationId xmlns:a16="http://schemas.microsoft.com/office/drawing/2014/main" id="{632A93C5-373F-2244-B189-A95431D3F84B}"/>
              </a:ext>
            </a:extLst>
          </p:cNvPr>
          <p:cNvSpPr/>
          <p:nvPr/>
        </p:nvSpPr>
        <p:spPr>
          <a:xfrm rot="16200000">
            <a:off x="6749143" y="4040138"/>
            <a:ext cx="239486" cy="195943"/>
          </a:xfrm>
          <a:prstGeom prst="lef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左中括号 16">
            <a:extLst>
              <a:ext uri="{FF2B5EF4-FFF2-40B4-BE49-F238E27FC236}">
                <a16:creationId xmlns:a16="http://schemas.microsoft.com/office/drawing/2014/main" id="{351CCE34-C4DB-B44B-82B0-8162DEF64807}"/>
              </a:ext>
            </a:extLst>
          </p:cNvPr>
          <p:cNvSpPr/>
          <p:nvPr/>
        </p:nvSpPr>
        <p:spPr>
          <a:xfrm rot="16200000">
            <a:off x="7658102" y="3588380"/>
            <a:ext cx="239487" cy="1099459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C00000"/>
              </a:solidFill>
            </a:endParaRPr>
          </a:p>
        </p:txBody>
      </p:sp>
      <p:sp>
        <p:nvSpPr>
          <p:cNvPr id="18" name="左中括号 17">
            <a:extLst>
              <a:ext uri="{FF2B5EF4-FFF2-40B4-BE49-F238E27FC236}">
                <a16:creationId xmlns:a16="http://schemas.microsoft.com/office/drawing/2014/main" id="{8572E532-93C8-6E46-876B-B0969BBB171A}"/>
              </a:ext>
            </a:extLst>
          </p:cNvPr>
          <p:cNvSpPr/>
          <p:nvPr/>
        </p:nvSpPr>
        <p:spPr>
          <a:xfrm rot="16200000">
            <a:off x="8678638" y="3928560"/>
            <a:ext cx="239487" cy="419096"/>
          </a:xfrm>
          <a:prstGeom prst="leftBracket">
            <a:avLst/>
          </a:prstGeom>
          <a:ln w="28575">
            <a:solidFill>
              <a:srgbClr val="FF85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FF2F92"/>
              </a:solidFill>
            </a:endParaRPr>
          </a:p>
        </p:txBody>
      </p:sp>
      <p:sp>
        <p:nvSpPr>
          <p:cNvPr id="19" name="左中括号 18">
            <a:extLst>
              <a:ext uri="{FF2B5EF4-FFF2-40B4-BE49-F238E27FC236}">
                <a16:creationId xmlns:a16="http://schemas.microsoft.com/office/drawing/2014/main" id="{85C46E28-8FA7-9D4B-87D6-078AB9282C7D}"/>
              </a:ext>
            </a:extLst>
          </p:cNvPr>
          <p:cNvSpPr/>
          <p:nvPr/>
        </p:nvSpPr>
        <p:spPr>
          <a:xfrm rot="16200000">
            <a:off x="9783542" y="3411485"/>
            <a:ext cx="239486" cy="1453243"/>
          </a:xfrm>
          <a:prstGeom prst="leftBracket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F6D887-7966-F649-AE5C-3550BA61568C}"/>
              </a:ext>
            </a:extLst>
          </p:cNvPr>
          <p:cNvSpPr txBox="1"/>
          <p:nvPr/>
        </p:nvSpPr>
        <p:spPr>
          <a:xfrm>
            <a:off x="7041906" y="4715414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C00000"/>
                </a:solidFill>
              </a:rPr>
              <a:t>Command</a:t>
            </a:r>
            <a:endParaRPr kumimoji="1"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D1788D-3B93-2F48-B037-3E27D0D1C064}"/>
              </a:ext>
            </a:extLst>
          </p:cNvPr>
          <p:cNvSpPr txBox="1"/>
          <p:nvPr/>
        </p:nvSpPr>
        <p:spPr>
          <a:xfrm>
            <a:off x="8180936" y="5349805"/>
            <a:ext cx="1234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rgbClr val="FF85FF"/>
                </a:solidFill>
              </a:rPr>
              <a:t>[Option]</a:t>
            </a:r>
            <a:endParaRPr kumimoji="1" lang="zh-CN" altLang="en-US" sz="2400" dirty="0">
              <a:solidFill>
                <a:srgbClr val="FF85FF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ABF534-8067-A24C-AAE6-70CD569A2EDC}"/>
              </a:ext>
            </a:extLst>
          </p:cNvPr>
          <p:cNvSpPr txBox="1"/>
          <p:nvPr/>
        </p:nvSpPr>
        <p:spPr>
          <a:xfrm>
            <a:off x="9092358" y="4727088"/>
            <a:ext cx="1621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6"/>
                </a:solidFill>
              </a:rPr>
              <a:t>[Argument]</a:t>
            </a:r>
            <a:endParaRPr kumimoji="1" lang="zh-CN" altLang="en-US" sz="2400" dirty="0">
              <a:solidFill>
                <a:schemeClr val="accent6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AC7FE86-D7DD-4445-BD2E-88CE3EA5A589}"/>
              </a:ext>
            </a:extLst>
          </p:cNvPr>
          <p:cNvSpPr txBox="1"/>
          <p:nvPr/>
        </p:nvSpPr>
        <p:spPr>
          <a:xfrm>
            <a:off x="5853447" y="5353757"/>
            <a:ext cx="2030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Input Indicator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F69815-11F0-5145-AE96-B0D8E06CF478}"/>
              </a:ext>
            </a:extLst>
          </p:cNvPr>
          <p:cNvSpPr txBox="1"/>
          <p:nvPr/>
        </p:nvSpPr>
        <p:spPr>
          <a:xfrm>
            <a:off x="2591755" y="4715413"/>
            <a:ext cx="3666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solidFill>
                  <a:schemeClr val="accent1"/>
                </a:solidFill>
              </a:rPr>
              <a:t>[Current Working Directory]</a:t>
            </a:r>
            <a:endParaRPr kumimoji="1"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4B4BD2-85F6-5848-B0E8-6C3956933F55}"/>
              </a:ext>
            </a:extLst>
          </p:cNvPr>
          <p:cNvSpPr txBox="1"/>
          <p:nvPr/>
        </p:nvSpPr>
        <p:spPr>
          <a:xfrm>
            <a:off x="570059" y="5349805"/>
            <a:ext cx="2234458" cy="1143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2400" dirty="0"/>
              <a:t>[Shell Name]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2400" dirty="0"/>
              <a:t>PS = Power Shell</a:t>
            </a:r>
            <a:endParaRPr kumimoji="1" lang="zh-CN" altLang="en-US" sz="24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284616E-60CB-0F43-BB93-72903C7364BA}"/>
              </a:ext>
            </a:extLst>
          </p:cNvPr>
          <p:cNvCxnSpPr>
            <a:stCxn id="11" idx="1"/>
            <a:endCxn id="25" idx="0"/>
          </p:cNvCxnSpPr>
          <p:nvPr/>
        </p:nvCxnSpPr>
        <p:spPr>
          <a:xfrm flipH="1">
            <a:off x="1687288" y="4257854"/>
            <a:ext cx="1" cy="1091951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1567994-EFDE-6848-ABEB-93297E8CE827}"/>
              </a:ext>
            </a:extLst>
          </p:cNvPr>
          <p:cNvCxnSpPr>
            <a:cxnSpLocks/>
            <a:stCxn id="15" idx="1"/>
            <a:endCxn id="24" idx="0"/>
          </p:cNvCxnSpPr>
          <p:nvPr/>
        </p:nvCxnSpPr>
        <p:spPr>
          <a:xfrm flipH="1">
            <a:off x="4425046" y="4257852"/>
            <a:ext cx="1" cy="45756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8B4964C-8B14-114D-A8EC-63DFA16436EA}"/>
              </a:ext>
            </a:extLst>
          </p:cNvPr>
          <p:cNvCxnSpPr>
            <a:cxnSpLocks/>
            <a:stCxn id="16" idx="1"/>
            <a:endCxn id="23" idx="0"/>
          </p:cNvCxnSpPr>
          <p:nvPr/>
        </p:nvCxnSpPr>
        <p:spPr>
          <a:xfrm flipH="1">
            <a:off x="6868886" y="4257853"/>
            <a:ext cx="1" cy="109590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0E07D51-FB10-CC46-92F3-66844F917BF7}"/>
              </a:ext>
            </a:extLst>
          </p:cNvPr>
          <p:cNvCxnSpPr>
            <a:cxnSpLocks/>
            <a:stCxn id="17" idx="1"/>
            <a:endCxn id="14" idx="0"/>
          </p:cNvCxnSpPr>
          <p:nvPr/>
        </p:nvCxnSpPr>
        <p:spPr>
          <a:xfrm flipH="1">
            <a:off x="7777845" y="4257853"/>
            <a:ext cx="1" cy="457561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97A43FD0-5262-6241-A698-7858E8A4D750}"/>
              </a:ext>
            </a:extLst>
          </p:cNvPr>
          <p:cNvCxnSpPr>
            <a:cxnSpLocks/>
            <a:stCxn id="18" idx="1"/>
            <a:endCxn id="21" idx="0"/>
          </p:cNvCxnSpPr>
          <p:nvPr/>
        </p:nvCxnSpPr>
        <p:spPr>
          <a:xfrm flipH="1">
            <a:off x="8798381" y="4257852"/>
            <a:ext cx="1" cy="1091953"/>
          </a:xfrm>
          <a:prstGeom prst="straightConnector1">
            <a:avLst/>
          </a:prstGeom>
          <a:ln w="28575">
            <a:solidFill>
              <a:srgbClr val="FF85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92D4017-1EDB-B44B-96C5-ACE77F0C999F}"/>
              </a:ext>
            </a:extLst>
          </p:cNvPr>
          <p:cNvCxnSpPr>
            <a:cxnSpLocks/>
            <a:stCxn id="19" idx="1"/>
            <a:endCxn id="22" idx="0"/>
          </p:cNvCxnSpPr>
          <p:nvPr/>
        </p:nvCxnSpPr>
        <p:spPr>
          <a:xfrm flipH="1">
            <a:off x="9903285" y="4257850"/>
            <a:ext cx="1" cy="469238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798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2" grpId="0" animBg="1"/>
      <p:bldP spid="13" grpId="0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4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287A5-34BC-2B42-B7B2-62CDFEF2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Structure of CLI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40" name="内容占位符 39">
            <a:extLst>
              <a:ext uri="{FF2B5EF4-FFF2-40B4-BE49-F238E27FC236}">
                <a16:creationId xmlns:a16="http://schemas.microsoft.com/office/drawing/2014/main" id="{375EFD0C-65CD-B045-9330-1600A3470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7" y="3428999"/>
            <a:ext cx="10755086" cy="32439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CLI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7030A0"/>
                </a:solidFill>
              </a:rPr>
              <a:t>Prompt</a:t>
            </a:r>
            <a:r>
              <a:rPr lang="en-US" altLang="zh-CN" dirty="0"/>
              <a:t> + </a:t>
            </a:r>
            <a:r>
              <a:rPr lang="en-US" altLang="zh-CN" dirty="0">
                <a:solidFill>
                  <a:schemeClr val="accent2"/>
                </a:solidFill>
              </a:rPr>
              <a:t>Instruction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7030A0"/>
                </a:solidFill>
              </a:rPr>
              <a:t>Prompt</a:t>
            </a:r>
            <a:r>
              <a:rPr lang="en-US" altLang="zh-CN" dirty="0"/>
              <a:t> = [Shell Name] + </a:t>
            </a:r>
            <a:r>
              <a:rPr lang="en-US" altLang="zh-CN" dirty="0">
                <a:solidFill>
                  <a:schemeClr val="accent1"/>
                </a:solidFill>
              </a:rPr>
              <a:t>[Current Working Directory]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Input Indicator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Instruction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C00000"/>
                </a:solidFill>
              </a:rPr>
              <a:t>Command</a:t>
            </a:r>
            <a:r>
              <a:rPr lang="en-US" altLang="zh-CN" dirty="0"/>
              <a:t> + </a:t>
            </a:r>
            <a:r>
              <a:rPr lang="en-US" altLang="zh-CN" dirty="0">
                <a:solidFill>
                  <a:srgbClr val="FF85FF"/>
                </a:solidFill>
              </a:rPr>
              <a:t>[Option]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chemeClr val="accent6"/>
                </a:solidFill>
              </a:rPr>
              <a:t>[Argument]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[xxx] means xxx is optional.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861ACA72-FD0E-0A48-AB74-250960B828C7}"/>
              </a:ext>
            </a:extLst>
          </p:cNvPr>
          <p:cNvSpPr/>
          <p:nvPr/>
        </p:nvSpPr>
        <p:spPr>
          <a:xfrm>
            <a:off x="5773212" y="1802169"/>
            <a:ext cx="5704265" cy="59445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PS C:\Users\Jacy\lab00-Code&gt; python –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lab00.py 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69C53D9D-05FF-AD41-9A45-E537AB2FF7CA}"/>
              </a:ext>
            </a:extLst>
          </p:cNvPr>
          <p:cNvSpPr/>
          <p:nvPr/>
        </p:nvSpPr>
        <p:spPr>
          <a:xfrm rot="5400000">
            <a:off x="7502833" y="104170"/>
            <a:ext cx="170746" cy="3048177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rgbClr val="7030A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EBBDBA-6DF8-734B-A61C-C891B6134630}"/>
              </a:ext>
            </a:extLst>
          </p:cNvPr>
          <p:cNvSpPr txBox="1"/>
          <p:nvPr/>
        </p:nvSpPr>
        <p:spPr>
          <a:xfrm>
            <a:off x="7188188" y="1162997"/>
            <a:ext cx="800035" cy="337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7030A0"/>
                </a:solidFill>
              </a:rPr>
              <a:t>Prompt</a:t>
            </a:r>
            <a:endParaRPr kumimoji="1"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6F8E8AF0-5CEE-C747-AAB2-FD9BCBFAF8F7}"/>
              </a:ext>
            </a:extLst>
          </p:cNvPr>
          <p:cNvSpPr/>
          <p:nvPr/>
        </p:nvSpPr>
        <p:spPr>
          <a:xfrm rot="5400000">
            <a:off x="10158254" y="674498"/>
            <a:ext cx="163922" cy="1914345"/>
          </a:xfrm>
          <a:prstGeom prst="leftBrac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9FD157-2DEE-AC4D-A33F-FC4286DBBD15}"/>
              </a:ext>
            </a:extLst>
          </p:cNvPr>
          <p:cNvSpPr txBox="1"/>
          <p:nvPr/>
        </p:nvSpPr>
        <p:spPr>
          <a:xfrm>
            <a:off x="9696187" y="1155838"/>
            <a:ext cx="1088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chemeClr val="accent2"/>
                </a:solidFill>
              </a:rPr>
              <a:t>Instruction</a:t>
            </a:r>
            <a:endParaRPr kumimoji="1" lang="zh-CN" altLang="en-US" sz="1600" dirty="0">
              <a:solidFill>
                <a:schemeClr val="accent2"/>
              </a:solidFill>
            </a:endParaRPr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56C3B186-70E5-294D-AEE2-49D3A2FCC6E6}"/>
              </a:ext>
            </a:extLst>
          </p:cNvPr>
          <p:cNvSpPr/>
          <p:nvPr/>
        </p:nvSpPr>
        <p:spPr>
          <a:xfrm rot="16200000">
            <a:off x="6037242" y="2447217"/>
            <a:ext cx="139129" cy="215017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15" name="左中括号 14">
            <a:extLst>
              <a:ext uri="{FF2B5EF4-FFF2-40B4-BE49-F238E27FC236}">
                <a16:creationId xmlns:a16="http://schemas.microsoft.com/office/drawing/2014/main" id="{26ED54B4-3CC3-DB4B-A7D0-CC98B897DA3F}"/>
              </a:ext>
            </a:extLst>
          </p:cNvPr>
          <p:cNvSpPr/>
          <p:nvPr/>
        </p:nvSpPr>
        <p:spPr>
          <a:xfrm rot="16200000">
            <a:off x="7585045" y="1242493"/>
            <a:ext cx="139129" cy="2624467"/>
          </a:xfrm>
          <a:prstGeom prst="leftBracket">
            <a:avLst/>
          </a:prstGeom>
          <a:ln w="28575"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16" name="左中括号 15">
            <a:extLst>
              <a:ext uri="{FF2B5EF4-FFF2-40B4-BE49-F238E27FC236}">
                <a16:creationId xmlns:a16="http://schemas.microsoft.com/office/drawing/2014/main" id="{632A93C5-373F-2244-B189-A95431D3F84B}"/>
              </a:ext>
            </a:extLst>
          </p:cNvPr>
          <p:cNvSpPr/>
          <p:nvPr/>
        </p:nvSpPr>
        <p:spPr>
          <a:xfrm rot="16200000">
            <a:off x="9004786" y="2497811"/>
            <a:ext cx="139129" cy="113832"/>
          </a:xfrm>
          <a:prstGeom prst="leftBracket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左中括号 16">
            <a:extLst>
              <a:ext uri="{FF2B5EF4-FFF2-40B4-BE49-F238E27FC236}">
                <a16:creationId xmlns:a16="http://schemas.microsoft.com/office/drawing/2014/main" id="{351CCE34-C4DB-B44B-82B0-8162DEF64807}"/>
              </a:ext>
            </a:extLst>
          </p:cNvPr>
          <p:cNvSpPr/>
          <p:nvPr/>
        </p:nvSpPr>
        <p:spPr>
          <a:xfrm rot="16200000">
            <a:off x="9478740" y="2235362"/>
            <a:ext cx="139129" cy="638727"/>
          </a:xfrm>
          <a:prstGeom prst="leftBracket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rgbClr val="C00000"/>
              </a:solidFill>
            </a:endParaRPr>
          </a:p>
        </p:txBody>
      </p:sp>
      <p:sp>
        <p:nvSpPr>
          <p:cNvPr id="18" name="左中括号 17">
            <a:extLst>
              <a:ext uri="{FF2B5EF4-FFF2-40B4-BE49-F238E27FC236}">
                <a16:creationId xmlns:a16="http://schemas.microsoft.com/office/drawing/2014/main" id="{8572E532-93C8-6E46-876B-B0969BBB171A}"/>
              </a:ext>
            </a:extLst>
          </p:cNvPr>
          <p:cNvSpPr/>
          <p:nvPr/>
        </p:nvSpPr>
        <p:spPr>
          <a:xfrm rot="16200000">
            <a:off x="10040835" y="2432989"/>
            <a:ext cx="139129" cy="243472"/>
          </a:xfrm>
          <a:prstGeom prst="leftBracket">
            <a:avLst/>
          </a:prstGeom>
          <a:ln w="28575">
            <a:solidFill>
              <a:srgbClr val="FF85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100">
              <a:solidFill>
                <a:srgbClr val="FF2F92"/>
              </a:solidFill>
            </a:endParaRPr>
          </a:p>
        </p:txBody>
      </p:sp>
      <p:sp>
        <p:nvSpPr>
          <p:cNvPr id="19" name="左中括号 18">
            <a:extLst>
              <a:ext uri="{FF2B5EF4-FFF2-40B4-BE49-F238E27FC236}">
                <a16:creationId xmlns:a16="http://schemas.microsoft.com/office/drawing/2014/main" id="{85C46E28-8FA7-9D4B-87D6-078AB9282C7D}"/>
              </a:ext>
            </a:extLst>
          </p:cNvPr>
          <p:cNvSpPr/>
          <p:nvPr/>
        </p:nvSpPr>
        <p:spPr>
          <a:xfrm rot="16200000">
            <a:off x="10705694" y="2132597"/>
            <a:ext cx="139129" cy="844257"/>
          </a:xfrm>
          <a:prstGeom prst="leftBracket">
            <a:avLst/>
          </a:prstGeom>
          <a:ln w="28575"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1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3F6D887-7966-F649-AE5C-3550BA61568C}"/>
              </a:ext>
            </a:extLst>
          </p:cNvPr>
          <p:cNvSpPr txBox="1"/>
          <p:nvPr/>
        </p:nvSpPr>
        <p:spPr>
          <a:xfrm>
            <a:off x="9076975" y="289011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C00000"/>
                </a:solidFill>
              </a:rPr>
              <a:t>Command</a:t>
            </a:r>
            <a:endParaRPr kumimoji="1" lang="zh-CN" altLang="en-US" sz="1400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D1788D-3B93-2F48-B037-3E27D0D1C064}"/>
              </a:ext>
            </a:extLst>
          </p:cNvPr>
          <p:cNvSpPr txBox="1"/>
          <p:nvPr/>
        </p:nvSpPr>
        <p:spPr>
          <a:xfrm>
            <a:off x="9706863" y="3272361"/>
            <a:ext cx="797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rgbClr val="FF85FF"/>
                </a:solidFill>
              </a:rPr>
              <a:t>[Option]</a:t>
            </a:r>
            <a:endParaRPr kumimoji="1" lang="zh-CN" altLang="en-US" sz="1400" dirty="0">
              <a:solidFill>
                <a:srgbClr val="FF85FF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ABF534-8067-A24C-AAE6-70CD569A2EDC}"/>
              </a:ext>
            </a:extLst>
          </p:cNvPr>
          <p:cNvSpPr txBox="1"/>
          <p:nvPr/>
        </p:nvSpPr>
        <p:spPr>
          <a:xfrm>
            <a:off x="10272371" y="2871491"/>
            <a:ext cx="1023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accent6"/>
                </a:solidFill>
              </a:rPr>
              <a:t>[Argument]</a:t>
            </a:r>
            <a:endParaRPr kumimoji="1" lang="zh-CN" altLang="en-US" sz="1400" dirty="0">
              <a:solidFill>
                <a:schemeClr val="accent6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AC7FE86-D7DD-4445-BD2E-88CE3EA5A589}"/>
              </a:ext>
            </a:extLst>
          </p:cNvPr>
          <p:cNvSpPr txBox="1"/>
          <p:nvPr/>
        </p:nvSpPr>
        <p:spPr>
          <a:xfrm>
            <a:off x="8441837" y="3272363"/>
            <a:ext cx="1265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bg1">
                    <a:lumMod val="50000"/>
                  </a:schemeClr>
                </a:solidFill>
              </a:rPr>
              <a:t>Input Indicator</a:t>
            </a:r>
            <a:endParaRPr kumimoji="1" lang="zh-CN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9F69815-11F0-5145-AE96-B0D8E06CF478}"/>
              </a:ext>
            </a:extLst>
          </p:cNvPr>
          <p:cNvSpPr txBox="1"/>
          <p:nvPr/>
        </p:nvSpPr>
        <p:spPr>
          <a:xfrm>
            <a:off x="6546610" y="2890110"/>
            <a:ext cx="2220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accent1"/>
                </a:solidFill>
              </a:rPr>
              <a:t>[Current Working Directory]</a:t>
            </a:r>
            <a:endParaRPr kumimoji="1"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84B4BD2-85F6-5848-B0E8-6C3956933F55}"/>
              </a:ext>
            </a:extLst>
          </p:cNvPr>
          <p:cNvSpPr txBox="1"/>
          <p:nvPr/>
        </p:nvSpPr>
        <p:spPr>
          <a:xfrm>
            <a:off x="5416296" y="3258657"/>
            <a:ext cx="1381020" cy="7051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1400" dirty="0"/>
              <a:t>[Shell Name]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1400" dirty="0"/>
              <a:t>PS = Power Shell</a:t>
            </a:r>
            <a:endParaRPr kumimoji="1" lang="zh-CN" altLang="en-US" sz="1400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284616E-60CB-0F43-BB93-72903C7364BA}"/>
              </a:ext>
            </a:extLst>
          </p:cNvPr>
          <p:cNvCxnSpPr>
            <a:stCxn id="11" idx="1"/>
            <a:endCxn id="25" idx="0"/>
          </p:cNvCxnSpPr>
          <p:nvPr/>
        </p:nvCxnSpPr>
        <p:spPr>
          <a:xfrm flipH="1">
            <a:off x="6106806" y="2624290"/>
            <a:ext cx="1" cy="63436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1567994-EFDE-6848-ABEB-93297E8CE827}"/>
              </a:ext>
            </a:extLst>
          </p:cNvPr>
          <p:cNvCxnSpPr>
            <a:cxnSpLocks/>
            <a:stCxn id="15" idx="1"/>
            <a:endCxn id="24" idx="0"/>
          </p:cNvCxnSpPr>
          <p:nvPr/>
        </p:nvCxnSpPr>
        <p:spPr>
          <a:xfrm>
            <a:off x="7654610" y="2624291"/>
            <a:ext cx="2048" cy="26581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8B4964C-8B14-114D-A8EC-63DFA16436EA}"/>
              </a:ext>
            </a:extLst>
          </p:cNvPr>
          <p:cNvCxnSpPr>
            <a:cxnSpLocks/>
            <a:stCxn id="16" idx="1"/>
            <a:endCxn id="23" idx="0"/>
          </p:cNvCxnSpPr>
          <p:nvPr/>
        </p:nvCxnSpPr>
        <p:spPr>
          <a:xfrm flipH="1">
            <a:off x="9074350" y="2624292"/>
            <a:ext cx="1" cy="64807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0E07D51-FB10-CC46-92F3-66844F917BF7}"/>
              </a:ext>
            </a:extLst>
          </p:cNvPr>
          <p:cNvCxnSpPr>
            <a:cxnSpLocks/>
            <a:stCxn id="17" idx="1"/>
            <a:endCxn id="14" idx="0"/>
          </p:cNvCxnSpPr>
          <p:nvPr/>
        </p:nvCxnSpPr>
        <p:spPr>
          <a:xfrm flipH="1">
            <a:off x="9545213" y="2624290"/>
            <a:ext cx="3092" cy="265820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97A43FD0-5262-6241-A698-7858E8A4D750}"/>
              </a:ext>
            </a:extLst>
          </p:cNvPr>
          <p:cNvCxnSpPr>
            <a:cxnSpLocks/>
            <a:stCxn id="18" idx="1"/>
            <a:endCxn id="21" idx="0"/>
          </p:cNvCxnSpPr>
          <p:nvPr/>
        </p:nvCxnSpPr>
        <p:spPr>
          <a:xfrm flipH="1">
            <a:off x="10105787" y="2624290"/>
            <a:ext cx="4613" cy="648071"/>
          </a:xfrm>
          <a:prstGeom prst="straightConnector1">
            <a:avLst/>
          </a:prstGeom>
          <a:ln w="28575">
            <a:solidFill>
              <a:srgbClr val="FF85FF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392D4017-1EDB-B44B-96C5-ACE77F0C999F}"/>
              </a:ext>
            </a:extLst>
          </p:cNvPr>
          <p:cNvCxnSpPr>
            <a:cxnSpLocks/>
            <a:stCxn id="19" idx="1"/>
            <a:endCxn id="22" idx="0"/>
          </p:cNvCxnSpPr>
          <p:nvPr/>
        </p:nvCxnSpPr>
        <p:spPr>
          <a:xfrm>
            <a:off x="10775259" y="2624290"/>
            <a:ext cx="8983" cy="247201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3" name="Picture 2" descr="Computer terminal - Wikipedia">
            <a:extLst>
              <a:ext uri="{FF2B5EF4-FFF2-40B4-BE49-F238E27FC236}">
                <a16:creationId xmlns:a16="http://schemas.microsoft.com/office/drawing/2014/main" id="{1F5FE6A0-6B52-6A4E-BD46-B63778C81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748" y="1741154"/>
            <a:ext cx="1730829" cy="153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739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39C83-CA83-7D45-8B34-09F789C2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Navigating Around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3060C-5685-034F-AF4A-241D1D51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979537"/>
            <a:ext cx="10515600" cy="645432"/>
          </a:xfrm>
        </p:spPr>
        <p:txBody>
          <a:bodyPr/>
          <a:lstStyle/>
          <a:p>
            <a:r>
              <a:rPr kumimoji="1" lang="en-US" altLang="zh-CN" b="1" dirty="0"/>
              <a:t>L</a:t>
            </a:r>
            <a:r>
              <a:rPr kumimoji="1" lang="en-US" altLang="zh-CN" dirty="0"/>
              <a:t>i</a:t>
            </a:r>
            <a:r>
              <a:rPr kumimoji="1" lang="en-US" altLang="zh-CN" b="1" dirty="0"/>
              <a:t>s</a:t>
            </a:r>
            <a:r>
              <a:rPr kumimoji="1" lang="en-US" altLang="zh-CN" dirty="0"/>
              <a:t>t all items in the working directory: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3D7C600-FD2C-F842-9380-8381D2BA4F63}"/>
              </a:ext>
            </a:extLst>
          </p:cNvPr>
          <p:cNvSpPr txBox="1">
            <a:spLocks/>
          </p:cNvSpPr>
          <p:nvPr/>
        </p:nvSpPr>
        <p:spPr>
          <a:xfrm>
            <a:off x="838196" y="4129714"/>
            <a:ext cx="10515600" cy="64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P</a:t>
            </a:r>
            <a:r>
              <a:rPr kumimoji="1" lang="en-US" altLang="zh-CN" dirty="0"/>
              <a:t>rint </a:t>
            </a:r>
            <a:r>
              <a:rPr kumimoji="1" lang="en-US" altLang="zh-CN" b="1" dirty="0"/>
              <a:t>w</a:t>
            </a:r>
            <a:r>
              <a:rPr kumimoji="1" lang="en-US" altLang="zh-CN" dirty="0"/>
              <a:t>orking </a:t>
            </a:r>
            <a:r>
              <a:rPr kumimoji="1" lang="en-US" altLang="zh-CN" b="1" dirty="0"/>
              <a:t>d</a:t>
            </a:r>
            <a:r>
              <a:rPr kumimoji="1" lang="en-US" altLang="zh-CN" dirty="0"/>
              <a:t>irectory: 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F058C4A-5D35-DC42-8ADA-620C64D557FF}"/>
              </a:ext>
            </a:extLst>
          </p:cNvPr>
          <p:cNvSpPr/>
          <p:nvPr/>
        </p:nvSpPr>
        <p:spPr>
          <a:xfrm>
            <a:off x="1280013" y="2913818"/>
            <a:ext cx="9631965" cy="8104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1"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endParaRPr kumimoji="1" lang="zh-CN" altLang="en-US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81C85C4-945A-2048-B0AC-9E6F4D02A5D1}"/>
              </a:ext>
            </a:extLst>
          </p:cNvPr>
          <p:cNvSpPr/>
          <p:nvPr/>
        </p:nvSpPr>
        <p:spPr>
          <a:xfrm>
            <a:off x="1280013" y="5042224"/>
            <a:ext cx="9631965" cy="8104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1" lang="en-US" altLang="zh-CN" sz="2400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pwd</a:t>
            </a:r>
            <a:endParaRPr kumimoji="1" lang="zh-CN" altLang="en-US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14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39C83-CA83-7D45-8B34-09F789C2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Navigating Around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3060C-5685-034F-AF4A-241D1D51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979537"/>
            <a:ext cx="10515600" cy="645432"/>
          </a:xfrm>
        </p:spPr>
        <p:txBody>
          <a:bodyPr/>
          <a:lstStyle/>
          <a:p>
            <a:r>
              <a:rPr kumimoji="1" lang="en-US" altLang="zh-CN" b="1" dirty="0"/>
              <a:t>C</a:t>
            </a:r>
            <a:r>
              <a:rPr kumimoji="1" lang="en-US" altLang="zh-CN" dirty="0"/>
              <a:t>hange </a:t>
            </a:r>
            <a:r>
              <a:rPr kumimoji="1" lang="en-US" altLang="zh-CN" b="1" dirty="0"/>
              <a:t>d</a:t>
            </a:r>
            <a:r>
              <a:rPr kumimoji="1" lang="en-US" altLang="zh-CN" dirty="0"/>
              <a:t>irectory to a target (e.g. </a:t>
            </a:r>
            <a:r>
              <a:rPr kumimoji="1" lang="en-US" altLang="zh-CN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lab00-Code</a:t>
            </a:r>
            <a:r>
              <a:rPr kumimoji="1" lang="en-US" altLang="zh-CN" dirty="0"/>
              <a:t>):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3D7C600-FD2C-F842-9380-8381D2BA4F63}"/>
              </a:ext>
            </a:extLst>
          </p:cNvPr>
          <p:cNvSpPr txBox="1">
            <a:spLocks/>
          </p:cNvSpPr>
          <p:nvPr/>
        </p:nvSpPr>
        <p:spPr>
          <a:xfrm>
            <a:off x="838196" y="4129714"/>
            <a:ext cx="10515600" cy="64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C</a:t>
            </a:r>
            <a:r>
              <a:rPr kumimoji="1" lang="en-US" altLang="zh-CN" dirty="0"/>
              <a:t>hange </a:t>
            </a:r>
            <a:r>
              <a:rPr kumimoji="1" lang="en-US" altLang="zh-CN" b="1" dirty="0"/>
              <a:t>d</a:t>
            </a:r>
            <a:r>
              <a:rPr kumimoji="1" lang="en-US" altLang="zh-CN" dirty="0"/>
              <a:t>irectory to the parent directory: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F058C4A-5D35-DC42-8ADA-620C64D557FF}"/>
              </a:ext>
            </a:extLst>
          </p:cNvPr>
          <p:cNvSpPr/>
          <p:nvPr/>
        </p:nvSpPr>
        <p:spPr>
          <a:xfrm>
            <a:off x="1280013" y="2913818"/>
            <a:ext cx="9631965" cy="8104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1"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kumimoji="1"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lab00-Code</a:t>
            </a:r>
            <a:endParaRPr kumimoji="1" lang="zh-CN" altLang="en-US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81C85C4-945A-2048-B0AC-9E6F4D02A5D1}"/>
              </a:ext>
            </a:extLst>
          </p:cNvPr>
          <p:cNvSpPr/>
          <p:nvPr/>
        </p:nvSpPr>
        <p:spPr>
          <a:xfrm>
            <a:off x="1280013" y="5042224"/>
            <a:ext cx="9631965" cy="8104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1"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kumimoji="1"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kumimoji="1" lang="zh-CN" altLang="en-US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63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9003C-7BDE-8947-A88A-F63B1D01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How to Read CLI Documentation?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pic>
        <p:nvPicPr>
          <p:cNvPr id="7" name="内容占位符 6">
            <a:hlinkClick r:id="rId2"/>
            <a:extLst>
              <a:ext uri="{FF2B5EF4-FFF2-40B4-BE49-F238E27FC236}">
                <a16:creationId xmlns:a16="http://schemas.microsoft.com/office/drawing/2014/main" id="{DFDAE54E-7995-6A48-9134-397B6CAB1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2852" y="1869168"/>
            <a:ext cx="7966295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0756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12986-BC9C-C54B-A234-22DB71519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/>
                </a:solidFill>
              </a:rPr>
              <a:t>Python CLI Usage</a:t>
            </a:r>
            <a:endParaRPr kumimoji="1" lang="zh-CN" altLang="en-US" dirty="0">
              <a:solidFill>
                <a:schemeClr val="accent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BCE26-F2AE-E442-A7C1-F993A77B7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04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Open a fresh interactive python interpreter: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2AA9FD1-AA70-B548-B9AF-7723B7CD9214}"/>
              </a:ext>
            </a:extLst>
          </p:cNvPr>
          <p:cNvSpPr/>
          <p:nvPr/>
        </p:nvSpPr>
        <p:spPr>
          <a:xfrm>
            <a:off x="1280014" y="2858484"/>
            <a:ext cx="9631965" cy="8104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1"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</a:t>
            </a:r>
            <a:endParaRPr kumimoji="1" lang="zh-CN" altLang="en-US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1E7B0E64-E732-C34D-BAF4-9A993B1E4AD9}"/>
              </a:ext>
            </a:extLst>
          </p:cNvPr>
          <p:cNvSpPr/>
          <p:nvPr/>
        </p:nvSpPr>
        <p:spPr>
          <a:xfrm>
            <a:off x="1280013" y="5038802"/>
            <a:ext cx="9631965" cy="81040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kumimoji="1" lang="en-US" altLang="zh-CN" sz="2400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python </a:t>
            </a:r>
            <a:r>
              <a:rPr kumimoji="1" lang="en-US" altLang="zh-CN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lab00.py</a:t>
            </a:r>
            <a:endParaRPr kumimoji="1" lang="zh-CN" altLang="en-US" sz="2400" dirty="0">
              <a:solidFill>
                <a:srgbClr val="FF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563B67-B6E1-7C4F-AE31-98653CDFFFEE}"/>
              </a:ext>
            </a:extLst>
          </p:cNvPr>
          <p:cNvSpPr txBox="1"/>
          <p:nvPr/>
        </p:nvSpPr>
        <p:spPr>
          <a:xfrm>
            <a:off x="838200" y="3952902"/>
            <a:ext cx="10515600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/>
              <a:t>Run a python file (e.g. </a:t>
            </a:r>
            <a:r>
              <a:rPr kumimoji="1" lang="en-US" altLang="zh-CN" sz="2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lab00.py</a:t>
            </a:r>
            <a:r>
              <a:rPr kumimoji="1" lang="en-US" altLang="zh-CN" sz="2800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16380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434</Words>
  <Application>Microsoft Macintosh PowerPoint</Application>
  <PresentationFormat>宽屏</PresentationFormat>
  <Paragraphs>77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Consolas</vt:lpstr>
      <vt:lpstr>Office 主题​​</vt:lpstr>
      <vt:lpstr>Terminal Surviving Tutorial</vt:lpstr>
      <vt:lpstr>What is the Terminal ?</vt:lpstr>
      <vt:lpstr>GUI vs. CLI</vt:lpstr>
      <vt:lpstr>Structure of CLI</vt:lpstr>
      <vt:lpstr>Structure of CLI</vt:lpstr>
      <vt:lpstr>Navigating Around</vt:lpstr>
      <vt:lpstr>Navigating Around</vt:lpstr>
      <vt:lpstr>How to Read CLI Documentation?</vt:lpstr>
      <vt:lpstr>Python CLI Usage</vt:lpstr>
      <vt:lpstr>Python CLI Usage</vt:lpstr>
      <vt:lpstr>Python OK CLI Usage</vt:lpstr>
      <vt:lpstr>Python OK CLI Usage</vt:lpstr>
      <vt:lpstr>Ultimate CS Surviving Philosophy</vt:lpstr>
      <vt:lpstr>Have a nice day!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Terminal Surviving Tutorial</dc:title>
  <dc:creator>家才 崔</dc:creator>
  <cp:lastModifiedBy>家才 崔</cp:lastModifiedBy>
  <cp:revision>96</cp:revision>
  <dcterms:created xsi:type="dcterms:W3CDTF">2024-09-20T14:11:04Z</dcterms:created>
  <dcterms:modified xsi:type="dcterms:W3CDTF">2024-09-26T05:36:21Z</dcterms:modified>
</cp:coreProperties>
</file>