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7" d="100"/>
          <a:sy n="127" d="100"/>
        </p:scale>
        <p:origin x="63" y="1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cd99d923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cd99d923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d99d923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d99d923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cd99d9236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cd99d9236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d99d923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d99d923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cd99d923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cd99d923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cd99d923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cd99d923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d99d923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cd99d923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cd99d92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cd99d92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d99d923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d99d9236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d99d9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d99d9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d99d92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d99d92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d99d92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d99d92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cd99d923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cd99d923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d99d923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d99d923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d99d923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d99d923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d99d923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d99d923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Font typeface="Roboto Mono"/>
              <a:buNone/>
              <a:defRPr sz="28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Higher-Order Functions</a:t>
            </a:r>
            <a:endParaRPr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2024/ 10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/ </a:t>
            </a:r>
            <a:r>
              <a:rPr lang="en-US" altLang="zh-CN"/>
              <a:t>09</a:t>
            </a: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5F8604-E928-4071-A85C-3320AE2A9683}"/>
              </a:ext>
            </a:extLst>
          </p:cNvPr>
          <p:cNvSpPr txBox="1"/>
          <p:nvPr/>
        </p:nvSpPr>
        <p:spPr>
          <a:xfrm>
            <a:off x="4881776" y="4579464"/>
            <a:ext cx="321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 adapted from Berkeley CS61a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Summation Example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2350200" y="1159550"/>
            <a:ext cx="4443600" cy="32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cube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(k,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summation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(n, term): 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"""Sum the first n terms of a sequence.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    &gt;&gt;&gt; summation(5, cube)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    225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DD4422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total, k =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    while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k &lt;= n: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total, k = total + term(k), k + </a:t>
            </a:r>
            <a:r>
              <a:rPr lang="en" sz="1400" b="1" dirty="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00" b="1" dirty="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total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2350200" y="1055350"/>
            <a:ext cx="5573300" cy="754800"/>
            <a:chOff x="2350200" y="1055350"/>
            <a:chExt cx="5573300" cy="754800"/>
          </a:xfrm>
        </p:grpSpPr>
        <p:sp>
          <p:nvSpPr>
            <p:cNvPr id="138" name="Google Shape;138;p22"/>
            <p:cNvSpPr/>
            <p:nvPr/>
          </p:nvSpPr>
          <p:spPr>
            <a:xfrm>
              <a:off x="2350200" y="1203550"/>
              <a:ext cx="2172300" cy="606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5002400" y="10553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Function of a single argument</a:t>
              </a:r>
              <a:endParaRPr sz="12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i="1">
                  <a:latin typeface="Roboto Mono"/>
                  <a:ea typeface="Roboto Mono"/>
                  <a:cs typeface="Roboto Mono"/>
                  <a:sym typeface="Roboto Mono"/>
                </a:rPr>
                <a:t>(not called "term") 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0" name="Google Shape;140;p22"/>
            <p:cNvCxnSpPr>
              <a:stCxn id="139" idx="1"/>
              <a:endCxn id="138" idx="3"/>
            </p:cNvCxnSpPr>
            <p:nvPr/>
          </p:nvCxnSpPr>
          <p:spPr>
            <a:xfrm flipH="1">
              <a:off x="4522400" y="1311550"/>
              <a:ext cx="480000" cy="195300"/>
            </a:xfrm>
            <a:prstGeom prst="bentConnector3">
              <a:avLst>
                <a:gd name="adj1" fmla="val 4999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1" name="Google Shape;141;p22"/>
          <p:cNvGrpSpPr/>
          <p:nvPr/>
        </p:nvGrpSpPr>
        <p:grpSpPr>
          <a:xfrm>
            <a:off x="4071175" y="1680450"/>
            <a:ext cx="4040000" cy="546225"/>
            <a:chOff x="4071175" y="1680450"/>
            <a:chExt cx="4040000" cy="546225"/>
          </a:xfrm>
        </p:grpSpPr>
        <p:sp>
          <p:nvSpPr>
            <p:cNvPr id="142" name="Google Shape;142;p22"/>
            <p:cNvSpPr/>
            <p:nvPr/>
          </p:nvSpPr>
          <p:spPr>
            <a:xfrm>
              <a:off x="5190075" y="16804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formal parameter that will be bound to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4071175" y="19959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" name="Google Shape;144;p22"/>
            <p:cNvCxnSpPr>
              <a:stCxn id="142" idx="1"/>
              <a:endCxn id="143" idx="3"/>
            </p:cNvCxnSpPr>
            <p:nvPr/>
          </p:nvCxnSpPr>
          <p:spPr>
            <a:xfrm flipH="1">
              <a:off x="4551075" y="1936650"/>
              <a:ext cx="639000" cy="174600"/>
            </a:xfrm>
            <a:prstGeom prst="bentConnector3">
              <a:avLst>
                <a:gd name="adj1" fmla="val 4999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5" name="Google Shape;145;p22"/>
          <p:cNvGrpSpPr/>
          <p:nvPr/>
        </p:nvGrpSpPr>
        <p:grpSpPr>
          <a:xfrm>
            <a:off x="4456400" y="2755175"/>
            <a:ext cx="3467100" cy="977900"/>
            <a:chOff x="4456400" y="2755175"/>
            <a:chExt cx="3467100" cy="977900"/>
          </a:xfrm>
        </p:grpSpPr>
        <p:sp>
          <p:nvSpPr>
            <p:cNvPr id="146" name="Google Shape;146;p22"/>
            <p:cNvSpPr/>
            <p:nvPr/>
          </p:nvSpPr>
          <p:spPr>
            <a:xfrm>
              <a:off x="4456400" y="27551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02400" y="3220675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cube function is passed as an argument value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48" name="Google Shape;148;p22"/>
            <p:cNvCxnSpPr>
              <a:stCxn id="147" idx="1"/>
              <a:endCxn id="146" idx="2"/>
            </p:cNvCxnSpPr>
            <p:nvPr/>
          </p:nvCxnSpPr>
          <p:spPr>
            <a:xfrm rot="10800000">
              <a:off x="4696400" y="2985775"/>
              <a:ext cx="306000" cy="4911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49" name="Google Shape;149;p22"/>
          <p:cNvGrpSpPr/>
          <p:nvPr/>
        </p:nvGrpSpPr>
        <p:grpSpPr>
          <a:xfrm>
            <a:off x="159425" y="2985875"/>
            <a:ext cx="3066700" cy="747200"/>
            <a:chOff x="159425" y="2985875"/>
            <a:chExt cx="3066700" cy="747200"/>
          </a:xfrm>
        </p:grpSpPr>
        <p:sp>
          <p:nvSpPr>
            <p:cNvPr id="150" name="Google Shape;150;p22"/>
            <p:cNvSpPr/>
            <p:nvPr/>
          </p:nvSpPr>
          <p:spPr>
            <a:xfrm>
              <a:off x="2746125" y="2985875"/>
              <a:ext cx="4800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159425" y="3390775"/>
              <a:ext cx="2551500" cy="3423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0 + 1 + 8 + 27 + 64 + 125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2" name="Google Shape;152;p22"/>
            <p:cNvCxnSpPr>
              <a:stCxn id="151" idx="0"/>
              <a:endCxn id="150" idx="1"/>
            </p:cNvCxnSpPr>
            <p:nvPr/>
          </p:nvCxnSpPr>
          <p:spPr>
            <a:xfrm rot="-5400000">
              <a:off x="1945925" y="2590525"/>
              <a:ext cx="289500" cy="1311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3" name="Google Shape;153;p22"/>
          <p:cNvGrpSpPr/>
          <p:nvPr/>
        </p:nvGrpSpPr>
        <p:grpSpPr>
          <a:xfrm>
            <a:off x="5051775" y="3935575"/>
            <a:ext cx="3383975" cy="962575"/>
            <a:chOff x="5051775" y="3935575"/>
            <a:chExt cx="3383975" cy="962575"/>
          </a:xfrm>
        </p:grpSpPr>
        <p:sp>
          <p:nvSpPr>
            <p:cNvPr id="154" name="Google Shape;154;p22"/>
            <p:cNvSpPr/>
            <p:nvPr/>
          </p:nvSpPr>
          <p:spPr>
            <a:xfrm>
              <a:off x="5051775" y="3935575"/>
              <a:ext cx="726600" cy="2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5514650" y="4385750"/>
              <a:ext cx="2921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function bound to term gets called here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56" name="Google Shape;156;p22"/>
            <p:cNvCxnSpPr>
              <a:stCxn id="155" idx="1"/>
              <a:endCxn id="154" idx="2"/>
            </p:cNvCxnSpPr>
            <p:nvPr/>
          </p:nvCxnSpPr>
          <p:spPr>
            <a:xfrm rot="10800000">
              <a:off x="5415050" y="4224950"/>
              <a:ext cx="99600" cy="417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Return Values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Defined Functions</a:t>
            </a:r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Functions defined within other function bodies are bound to names in a local frame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765450" y="2134875"/>
            <a:ext cx="7613100" cy="20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 dirty="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make_adder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(n):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"""Return a function that takes one argument k and returns k + n.</a:t>
            </a:r>
            <a:endParaRPr dirty="0">
              <a:solidFill>
                <a:srgbClr val="DD44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D44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&gt;&gt;&gt; add_three = make_adder(3)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&gt;&gt;&gt; add_three(4)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7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latin typeface="Roboto Mono"/>
                <a:ea typeface="Roboto Mono"/>
                <a:cs typeface="Roboto Mono"/>
                <a:sym typeface="Roboto Mono"/>
              </a:rPr>
              <a:t>    """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 dirty="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adder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(k):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k + n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 dirty="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dirty="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adder</a:t>
            </a:r>
            <a:endParaRPr dirty="0"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70" name="Google Shape;170;p24"/>
          <p:cNvGrpSpPr/>
          <p:nvPr/>
        </p:nvGrpSpPr>
        <p:grpSpPr>
          <a:xfrm>
            <a:off x="1236250" y="1564625"/>
            <a:ext cx="2745075" cy="882875"/>
            <a:chOff x="1236250" y="1564625"/>
            <a:chExt cx="2745075" cy="882875"/>
          </a:xfrm>
        </p:grpSpPr>
        <p:sp>
          <p:nvSpPr>
            <p:cNvPr id="171" name="Google Shape;171;p24"/>
            <p:cNvSpPr/>
            <p:nvPr/>
          </p:nvSpPr>
          <p:spPr>
            <a:xfrm>
              <a:off x="2097625" y="1564625"/>
              <a:ext cx="18837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function that returns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1236250" y="2216800"/>
              <a:ext cx="11274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3" name="Google Shape;173;p24"/>
            <p:cNvCxnSpPr>
              <a:stCxn id="171" idx="1"/>
              <a:endCxn id="172" idx="0"/>
            </p:cNvCxnSpPr>
            <p:nvPr/>
          </p:nvCxnSpPr>
          <p:spPr>
            <a:xfrm flipH="1">
              <a:off x="1800025" y="1820825"/>
              <a:ext cx="297600" cy="396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4" name="Google Shape;174;p24"/>
          <p:cNvGrpSpPr/>
          <p:nvPr/>
        </p:nvGrpSpPr>
        <p:grpSpPr>
          <a:xfrm>
            <a:off x="1649700" y="2848975"/>
            <a:ext cx="6225025" cy="512400"/>
            <a:chOff x="1649700" y="2848975"/>
            <a:chExt cx="6225025" cy="512400"/>
          </a:xfrm>
        </p:grpSpPr>
        <p:sp>
          <p:nvSpPr>
            <p:cNvPr id="175" name="Google Shape;175;p24"/>
            <p:cNvSpPr/>
            <p:nvPr/>
          </p:nvSpPr>
          <p:spPr>
            <a:xfrm>
              <a:off x="1649700" y="2848975"/>
              <a:ext cx="2753100" cy="230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5121625" y="2848975"/>
              <a:ext cx="27531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The name add_three is bound to a function 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77" name="Google Shape;177;p24"/>
            <p:cNvCxnSpPr>
              <a:stCxn id="176" idx="1"/>
              <a:endCxn id="175" idx="3"/>
            </p:cNvCxnSpPr>
            <p:nvPr/>
          </p:nvCxnSpPr>
          <p:spPr>
            <a:xfrm rot="10800000">
              <a:off x="4402825" y="2964175"/>
              <a:ext cx="718800" cy="1410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78" name="Google Shape;178;p24"/>
          <p:cNvGrpSpPr/>
          <p:nvPr/>
        </p:nvGrpSpPr>
        <p:grpSpPr>
          <a:xfrm>
            <a:off x="1213825" y="3470625"/>
            <a:ext cx="4607125" cy="653850"/>
            <a:chOff x="1213825" y="3470625"/>
            <a:chExt cx="4607125" cy="653850"/>
          </a:xfrm>
        </p:grpSpPr>
        <p:sp>
          <p:nvSpPr>
            <p:cNvPr id="179" name="Google Shape;179;p24"/>
            <p:cNvSpPr/>
            <p:nvPr/>
          </p:nvSpPr>
          <p:spPr>
            <a:xfrm>
              <a:off x="1213825" y="3646575"/>
              <a:ext cx="1883700" cy="477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573650" y="3470625"/>
              <a:ext cx="22473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 def statement within another def statement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1" name="Google Shape;181;p24"/>
            <p:cNvCxnSpPr>
              <a:stCxn id="180" idx="1"/>
              <a:endCxn id="179" idx="0"/>
            </p:cNvCxnSpPr>
            <p:nvPr/>
          </p:nvCxnSpPr>
          <p:spPr>
            <a:xfrm rot="10800000">
              <a:off x="2155550" y="3646425"/>
              <a:ext cx="1418100" cy="80400"/>
            </a:xfrm>
            <a:prstGeom prst="bentConnector4">
              <a:avLst>
                <a:gd name="adj1" fmla="val 16787"/>
                <a:gd name="adj2" fmla="val 395989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2" name="Google Shape;182;p24"/>
          <p:cNvGrpSpPr/>
          <p:nvPr/>
        </p:nvGrpSpPr>
        <p:grpSpPr>
          <a:xfrm>
            <a:off x="2396350" y="3885525"/>
            <a:ext cx="3614900" cy="807300"/>
            <a:chOff x="2396350" y="3885525"/>
            <a:chExt cx="3614900" cy="807300"/>
          </a:xfrm>
        </p:grpSpPr>
        <p:sp>
          <p:nvSpPr>
            <p:cNvPr id="183" name="Google Shape;183;p24"/>
            <p:cNvSpPr/>
            <p:nvPr/>
          </p:nvSpPr>
          <p:spPr>
            <a:xfrm>
              <a:off x="2396350" y="3885525"/>
              <a:ext cx="672900" cy="222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448350" y="4180425"/>
              <a:ext cx="25629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Can refer to names in the enclosing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85" name="Google Shape;185;p24"/>
            <p:cNvCxnSpPr>
              <a:stCxn id="183" idx="2"/>
              <a:endCxn id="184" idx="1"/>
            </p:cNvCxnSpPr>
            <p:nvPr/>
          </p:nvCxnSpPr>
          <p:spPr>
            <a:xfrm rot="-5400000" flipH="1">
              <a:off x="2926150" y="3914475"/>
              <a:ext cx="328800" cy="7155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1694675" y="2571750"/>
            <a:ext cx="4081800" cy="386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 as Operator Expressions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3064275" y="1959050"/>
            <a:ext cx="3372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nsolas"/>
                <a:ea typeface="Consolas"/>
                <a:cs typeface="Consolas"/>
                <a:sym typeface="Consolas"/>
              </a:rPr>
              <a:t>make_adder(1) (     2     )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3" name="Google Shape;193;p25"/>
          <p:cNvGrpSpPr/>
          <p:nvPr/>
        </p:nvGrpSpPr>
        <p:grpSpPr>
          <a:xfrm>
            <a:off x="1694663" y="2316875"/>
            <a:ext cx="3047988" cy="982200"/>
            <a:chOff x="1694663" y="2316875"/>
            <a:chExt cx="3047988" cy="982200"/>
          </a:xfrm>
        </p:grpSpPr>
        <p:cxnSp>
          <p:nvCxnSpPr>
            <p:cNvPr id="194" name="Google Shape;194;p25"/>
            <p:cNvCxnSpPr/>
            <p:nvPr/>
          </p:nvCxnSpPr>
          <p:spPr>
            <a:xfrm>
              <a:off x="3260950" y="2316875"/>
              <a:ext cx="14817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25"/>
            <p:cNvSpPr txBox="1"/>
            <p:nvPr/>
          </p:nvSpPr>
          <p:spPr>
            <a:xfrm>
              <a:off x="1694663" y="2871275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make_adder(1)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196" name="Google Shape;196;p25"/>
            <p:cNvCxnSpPr>
              <a:stCxn id="195" idx="0"/>
            </p:cNvCxnSpPr>
            <p:nvPr/>
          </p:nvCxnSpPr>
          <p:spPr>
            <a:xfrm rot="10800000" flipH="1">
              <a:off x="2717663" y="2327975"/>
              <a:ext cx="1290900" cy="5433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97" name="Google Shape;197;p25"/>
          <p:cNvSpPr/>
          <p:nvPr/>
        </p:nvSpPr>
        <p:spPr>
          <a:xfrm>
            <a:off x="3318363" y="1709873"/>
            <a:ext cx="28641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98" name="Google Shape;198;p25"/>
          <p:cNvGrpSpPr/>
          <p:nvPr/>
        </p:nvGrpSpPr>
        <p:grpSpPr>
          <a:xfrm>
            <a:off x="5411797" y="2320000"/>
            <a:ext cx="279000" cy="637845"/>
            <a:chOff x="5411797" y="2320000"/>
            <a:chExt cx="279000" cy="637845"/>
          </a:xfrm>
        </p:grpSpPr>
        <p:cxnSp>
          <p:nvCxnSpPr>
            <p:cNvPr id="199" name="Google Shape;199;p25"/>
            <p:cNvCxnSpPr/>
            <p:nvPr/>
          </p:nvCxnSpPr>
          <p:spPr>
            <a:xfrm>
              <a:off x="5453950" y="2320000"/>
              <a:ext cx="183600" cy="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25"/>
            <p:cNvCxnSpPr>
              <a:stCxn id="201" idx="0"/>
            </p:cNvCxnSpPr>
            <p:nvPr/>
          </p:nvCxnSpPr>
          <p:spPr>
            <a:xfrm rot="10800000">
              <a:off x="5543497" y="2342545"/>
              <a:ext cx="7800" cy="187500"/>
            </a:xfrm>
            <a:prstGeom prst="straightConnector1">
              <a:avLst/>
            </a:prstGeom>
            <a:noFill/>
            <a:ln w="9525" cap="flat" cmpd="sng">
              <a:solidFill>
                <a:srgbClr val="FFAB40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25"/>
            <p:cNvSpPr txBox="1"/>
            <p:nvPr/>
          </p:nvSpPr>
          <p:spPr>
            <a:xfrm>
              <a:off x="5411797" y="2530045"/>
              <a:ext cx="279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02" name="Google Shape;202;p25"/>
          <p:cNvGrpSpPr/>
          <p:nvPr/>
        </p:nvGrpSpPr>
        <p:grpSpPr>
          <a:xfrm>
            <a:off x="620688" y="3214713"/>
            <a:ext cx="2514513" cy="660325"/>
            <a:chOff x="2095250" y="2212950"/>
            <a:chExt cx="2514513" cy="660325"/>
          </a:xfrm>
        </p:grpSpPr>
        <p:cxnSp>
          <p:nvCxnSpPr>
            <p:cNvPr id="203" name="Google Shape;203;p25"/>
            <p:cNvCxnSpPr/>
            <p:nvPr/>
          </p:nvCxnSpPr>
          <p:spPr>
            <a:xfrm>
              <a:off x="3421463" y="2212950"/>
              <a:ext cx="1188300" cy="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" name="Google Shape;204;p25"/>
            <p:cNvSpPr txBox="1"/>
            <p:nvPr/>
          </p:nvSpPr>
          <p:spPr>
            <a:xfrm>
              <a:off x="2095250" y="2445475"/>
              <a:ext cx="20460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Roboto Mono"/>
                  <a:ea typeface="Roboto Mono"/>
                  <a:cs typeface="Roboto Mono"/>
                  <a:sym typeface="Roboto Mono"/>
                </a:rPr>
                <a:t>make_adder(1)</a:t>
              </a:r>
              <a:endParaRPr sz="16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05" name="Google Shape;205;p25"/>
            <p:cNvCxnSpPr>
              <a:stCxn id="204" idx="0"/>
            </p:cNvCxnSpPr>
            <p:nvPr/>
          </p:nvCxnSpPr>
          <p:spPr>
            <a:xfrm rot="10800000" flipH="1">
              <a:off x="3118250" y="2222875"/>
              <a:ext cx="844500" cy="2226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06" name="Google Shape;206;p25"/>
          <p:cNvSpPr/>
          <p:nvPr/>
        </p:nvSpPr>
        <p:spPr>
          <a:xfrm>
            <a:off x="1811499" y="2661225"/>
            <a:ext cx="1760700" cy="2277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 adder(k)</a:t>
            </a:r>
            <a:endParaRPr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7" name="Google Shape;207;p25"/>
          <p:cNvGrpSpPr/>
          <p:nvPr/>
        </p:nvGrpSpPr>
        <p:grpSpPr>
          <a:xfrm>
            <a:off x="3135200" y="3387500"/>
            <a:ext cx="5353800" cy="1316400"/>
            <a:chOff x="3135200" y="3387500"/>
            <a:chExt cx="5353800" cy="1316400"/>
          </a:xfrm>
        </p:grpSpPr>
        <p:sp>
          <p:nvSpPr>
            <p:cNvPr id="208" name="Google Shape;208;p25"/>
            <p:cNvSpPr/>
            <p:nvPr/>
          </p:nvSpPr>
          <p:spPr>
            <a:xfrm>
              <a:off x="3135200" y="3387500"/>
              <a:ext cx="5353800" cy="1316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4A86E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25"/>
            <p:cNvGrpSpPr/>
            <p:nvPr/>
          </p:nvGrpSpPr>
          <p:grpSpPr>
            <a:xfrm>
              <a:off x="3862438" y="3461250"/>
              <a:ext cx="2802950" cy="1073725"/>
              <a:chOff x="4168650" y="3459400"/>
              <a:chExt cx="2802950" cy="1073725"/>
            </a:xfrm>
          </p:grpSpPr>
          <p:sp>
            <p:nvSpPr>
              <p:cNvPr id="210" name="Google Shape;210;p25"/>
              <p:cNvSpPr txBox="1"/>
              <p:nvPr/>
            </p:nvSpPr>
            <p:spPr>
              <a:xfrm>
                <a:off x="4168650" y="3459400"/>
                <a:ext cx="1966200" cy="36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 Mono"/>
                    <a:ea typeface="Roboto Mono"/>
                    <a:cs typeface="Roboto Mono"/>
                    <a:sym typeface="Roboto Mono"/>
                  </a:rPr>
                  <a:t>make_adder( n ):</a:t>
                </a:r>
                <a:endParaRPr>
                  <a:latin typeface="Roboto Mono"/>
                  <a:ea typeface="Roboto Mono"/>
                  <a:cs typeface="Roboto Mono"/>
                  <a:sym typeface="Roboto Mono"/>
                </a:endParaRPr>
              </a:p>
            </p:txBody>
          </p:sp>
          <p:cxnSp>
            <p:nvCxnSpPr>
              <p:cNvPr id="211" name="Google Shape;211;p25"/>
              <p:cNvCxnSpPr/>
              <p:nvPr/>
            </p:nvCxnSpPr>
            <p:spPr>
              <a:xfrm>
                <a:off x="4265300" y="3517525"/>
                <a:ext cx="2706300" cy="753600"/>
              </a:xfrm>
              <a:prstGeom prst="bentConnector3">
                <a:avLst>
                  <a:gd name="adj1" fmla="val 89517"/>
                </a:avLst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25"/>
              <p:cNvCxnSpPr/>
              <p:nvPr/>
            </p:nvCxnSpPr>
            <p:spPr>
              <a:xfrm>
                <a:off x="4270388" y="3797525"/>
                <a:ext cx="2701200" cy="735600"/>
              </a:xfrm>
              <a:prstGeom prst="bentConnector3">
                <a:avLst>
                  <a:gd name="adj1" fmla="val 10046"/>
                </a:avLst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3" name="Google Shape;213;p25"/>
            <p:cNvSpPr/>
            <p:nvPr/>
          </p:nvSpPr>
          <p:spPr>
            <a:xfrm rot="5400000">
              <a:off x="3593838" y="355857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3064263" y="3217350"/>
            <a:ext cx="422100" cy="628625"/>
            <a:chOff x="3064263" y="3217350"/>
            <a:chExt cx="422100" cy="628625"/>
          </a:xfrm>
        </p:grpSpPr>
        <p:grpSp>
          <p:nvGrpSpPr>
            <p:cNvPr id="215" name="Google Shape;215;p25"/>
            <p:cNvGrpSpPr/>
            <p:nvPr/>
          </p:nvGrpSpPr>
          <p:grpSpPr>
            <a:xfrm>
              <a:off x="3246850" y="3217350"/>
              <a:ext cx="183600" cy="243900"/>
              <a:chOff x="5756863" y="2215575"/>
              <a:chExt cx="183600" cy="243900"/>
            </a:xfrm>
          </p:grpSpPr>
          <p:cxnSp>
            <p:nvCxnSpPr>
              <p:cNvPr id="216" name="Google Shape;216;p25"/>
              <p:cNvCxnSpPr/>
              <p:nvPr/>
            </p:nvCxnSpPr>
            <p:spPr>
              <a:xfrm>
                <a:off x="5756863" y="2216075"/>
                <a:ext cx="183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25"/>
              <p:cNvCxnSpPr>
                <a:stCxn id="218" idx="0"/>
              </p:cNvCxnSpPr>
              <p:nvPr/>
            </p:nvCxnSpPr>
            <p:spPr>
              <a:xfrm rot="10800000">
                <a:off x="5842058" y="2215575"/>
                <a:ext cx="6600" cy="243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AB4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9" name="Google Shape;219;p25"/>
            <p:cNvSpPr txBox="1"/>
            <p:nvPr/>
          </p:nvSpPr>
          <p:spPr>
            <a:xfrm>
              <a:off x="3064263" y="3453275"/>
              <a:ext cx="4221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6825138" y="4203250"/>
            <a:ext cx="1663813" cy="392700"/>
            <a:chOff x="7405013" y="3794825"/>
            <a:chExt cx="1663813" cy="392700"/>
          </a:xfrm>
        </p:grpSpPr>
        <p:sp>
          <p:nvSpPr>
            <p:cNvPr id="221" name="Google Shape;221;p25"/>
            <p:cNvSpPr txBox="1"/>
            <p:nvPr/>
          </p:nvSpPr>
          <p:spPr>
            <a:xfrm>
              <a:off x="7587125" y="3794825"/>
              <a:ext cx="1481700" cy="3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Roboto Mono"/>
                  <a:ea typeface="Roboto Mono"/>
                  <a:cs typeface="Roboto Mono"/>
                  <a:sym typeface="Roboto Mono"/>
                </a:rPr>
                <a:t>func adder(k)</a:t>
              </a:r>
              <a:endParaRPr sz="13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 rot="5400000">
              <a:off x="7390763" y="3900125"/>
              <a:ext cx="210600" cy="182100"/>
            </a:xfrm>
            <a:prstGeom prst="triangle">
              <a:avLst>
                <a:gd name="adj" fmla="val 50000"/>
              </a:avLst>
            </a:prstGeom>
            <a:solidFill>
              <a:srgbClr val="4A86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25"/>
          <p:cNvSpPr txBox="1"/>
          <p:nvPr/>
        </p:nvSpPr>
        <p:spPr>
          <a:xfrm>
            <a:off x="4307563" y="3736900"/>
            <a:ext cx="19719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adder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(k):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k + n</a:t>
            </a:r>
            <a:endParaRPr>
              <a:solidFill>
                <a:srgbClr val="33333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 adder</a:t>
            </a:r>
            <a:endParaRPr b="1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24" name="Google Shape;224;p25"/>
          <p:cNvCxnSpPr>
            <a:stCxn id="221" idx="0"/>
          </p:cNvCxnSpPr>
          <p:nvPr/>
        </p:nvCxnSpPr>
        <p:spPr>
          <a:xfrm rot="5400000" flipH="1">
            <a:off x="4977150" y="1432300"/>
            <a:ext cx="1416900" cy="4125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25" name="Google Shape;225;p25"/>
          <p:cNvGrpSpPr/>
          <p:nvPr/>
        </p:nvGrpSpPr>
        <p:grpSpPr>
          <a:xfrm>
            <a:off x="1694675" y="924400"/>
            <a:ext cx="2750400" cy="1228800"/>
            <a:chOff x="1694675" y="924400"/>
            <a:chExt cx="2750400" cy="1228800"/>
          </a:xfrm>
        </p:grpSpPr>
        <p:sp>
          <p:nvSpPr>
            <p:cNvPr id="226" name="Google Shape;226;p25"/>
            <p:cNvSpPr/>
            <p:nvPr/>
          </p:nvSpPr>
          <p:spPr>
            <a:xfrm>
              <a:off x="1694675" y="924400"/>
              <a:ext cx="27504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An expression that evaluates to a function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27" name="Google Shape;227;p25"/>
            <p:cNvCxnSpPr>
              <a:stCxn id="226" idx="2"/>
              <a:endCxn id="192" idx="1"/>
            </p:cNvCxnSpPr>
            <p:nvPr/>
          </p:nvCxnSpPr>
          <p:spPr>
            <a:xfrm rot="5400000">
              <a:off x="2708825" y="1792150"/>
              <a:ext cx="716400" cy="5700"/>
            </a:xfrm>
            <a:prstGeom prst="bentConnector4">
              <a:avLst>
                <a:gd name="adj1" fmla="val 36450"/>
                <a:gd name="adj2" fmla="val 427587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28" name="Google Shape;228;p25"/>
          <p:cNvGrpSpPr/>
          <p:nvPr/>
        </p:nvGrpSpPr>
        <p:grpSpPr>
          <a:xfrm>
            <a:off x="4997700" y="924400"/>
            <a:ext cx="2750400" cy="1228800"/>
            <a:chOff x="4997700" y="924400"/>
            <a:chExt cx="2750400" cy="1228800"/>
          </a:xfrm>
        </p:grpSpPr>
        <p:sp>
          <p:nvSpPr>
            <p:cNvPr id="229" name="Google Shape;229;p25"/>
            <p:cNvSpPr/>
            <p:nvPr/>
          </p:nvSpPr>
          <p:spPr>
            <a:xfrm>
              <a:off x="4997700" y="924400"/>
              <a:ext cx="2750400" cy="512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 Mono"/>
                  <a:ea typeface="Roboto Mono"/>
                  <a:cs typeface="Roboto Mono"/>
                  <a:sym typeface="Roboto Mono"/>
                </a:rPr>
                <a:t>An expression that evaluates to its argument</a:t>
              </a:r>
              <a:endParaRPr sz="1200" i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230" name="Google Shape;230;p25"/>
            <p:cNvCxnSpPr>
              <a:stCxn id="229" idx="2"/>
              <a:endCxn id="192" idx="3"/>
            </p:cNvCxnSpPr>
            <p:nvPr/>
          </p:nvCxnSpPr>
          <p:spPr>
            <a:xfrm rot="-5400000" flipH="1">
              <a:off x="6046500" y="1763200"/>
              <a:ext cx="716400" cy="63600"/>
            </a:xfrm>
            <a:prstGeom prst="bentConnector4">
              <a:avLst>
                <a:gd name="adj1" fmla="val 36450"/>
                <a:gd name="adj2" fmla="val 474528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>
            <a:spLocks noGrp="1"/>
          </p:cNvSpPr>
          <p:nvPr>
            <p:ph type="title"/>
          </p:nvPr>
        </p:nvSpPr>
        <p:spPr>
          <a:xfrm>
            <a:off x="311700" y="19496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More Complex Example</a:t>
            </a:r>
            <a:endParaRPr dirty="0"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1"/>
          </p:nvPr>
        </p:nvSpPr>
        <p:spPr>
          <a:xfrm>
            <a:off x="311700" y="682996"/>
            <a:ext cx="5966700" cy="413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make_adder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"""Return a function that takes one argument k and returns k + n.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&gt;&gt;&gt; add_three = make_adder(3)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&gt;&gt;&gt; add_three(4)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D442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adder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k + n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adder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square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 * x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compose1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(f, g):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(x):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f(g(x))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</a:t>
            </a:r>
            <a:endParaRPr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8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4743375" y="2819675"/>
            <a:ext cx="36885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compose1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(square, </a:t>
            </a:r>
            <a:r>
              <a:rPr lang="en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make_adder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(2))(3)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Reference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Returning a Function Using Its Own Name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body" idx="1"/>
          </p:nvPr>
        </p:nvSpPr>
        <p:spPr>
          <a:xfrm>
            <a:off x="2441850" y="1436200"/>
            <a:ext cx="4260300" cy="24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print_sums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(n):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dirty="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(n)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next_sum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(k):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print_sums(n + k)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 b="1" dirty="0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next_sum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print_sums(</a:t>
            </a:r>
            <a:r>
              <a:rPr lang="en" sz="1800" b="1" dirty="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1800" b="1" dirty="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)(</a:t>
            </a:r>
            <a:r>
              <a:rPr lang="en" sz="1800" b="1" dirty="0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 dirty="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dirty="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solidFill>
                  <a:srgbClr val="4A86E8"/>
                </a:solidFill>
              </a:rPr>
              <a:t>Higher-order function</a:t>
            </a:r>
            <a:r>
              <a:rPr lang="en" dirty="0"/>
              <a:t>: any function that either accepts a function as an argument and/or returns a function</a:t>
            </a: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Why are these useful?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Generalize over different form of computation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Helps remove repetitive segments of code</a:t>
            </a: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One use case: summation</a:t>
            </a:r>
            <a:endParaRPr dirty="0"/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We generalized over the computation of each term</a:t>
            </a: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We saw nested functions can access variables in outer function (adder) as well as the outer function itself (print_sums)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Caution: avoid abusing higher-order functions, which affect readability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har char="●"/>
            </a:pPr>
            <a:r>
              <a:rPr lang="en-US" dirty="0"/>
              <a:t>A</a:t>
            </a:r>
            <a:r>
              <a:rPr lang="en" dirty="0"/>
              <a:t>bstraction is good, but avoid over-abstraction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are </a:t>
            </a:r>
            <a:r>
              <a:rPr lang="en" dirty="0">
                <a:solidFill>
                  <a:srgbClr val="4A86E8"/>
                </a:solidFill>
              </a:rPr>
              <a:t>first-class</a:t>
            </a:r>
            <a:r>
              <a:rPr lang="en" dirty="0"/>
              <a:t>, meaning they can be manipulated as values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</a:t>
            </a:r>
            <a:r>
              <a:rPr lang="en" dirty="0">
                <a:solidFill>
                  <a:srgbClr val="4A86E8"/>
                </a:solidFill>
              </a:rPr>
              <a:t>higher-order function</a:t>
            </a:r>
            <a:r>
              <a:rPr lang="en" dirty="0"/>
              <a:t> is:</a:t>
            </a:r>
            <a:endParaRPr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 function that </a:t>
            </a:r>
            <a:r>
              <a:rPr lang="en-US" altLang="zh-CN" dirty="0"/>
              <a:t>takes </a:t>
            </a:r>
            <a:r>
              <a:rPr lang="en" dirty="0"/>
              <a:t>a function as an argument </a:t>
            </a:r>
            <a:endParaRPr dirty="0"/>
          </a:p>
          <a:p>
            <a:pPr marL="13716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and/or</a:t>
            </a:r>
            <a:endParaRPr i="1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dirty="0"/>
              <a:t>A function that returns a function as a return value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Designing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240203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Describing Functions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40203" y="1152475"/>
            <a:ext cx="586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function's </a:t>
            </a:r>
            <a:r>
              <a:rPr lang="en" sz="1400" i="1">
                <a:solidFill>
                  <a:srgbClr val="4A86E8"/>
                </a:solidFill>
              </a:rPr>
              <a:t>domain </a:t>
            </a:r>
            <a:r>
              <a:rPr lang="en" sz="1400"/>
              <a:t>is the set of all inputs it might possibly take as arguments.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 function's </a:t>
            </a:r>
            <a:r>
              <a:rPr lang="en" sz="1400">
                <a:solidFill>
                  <a:srgbClr val="4A86E8"/>
                </a:solidFill>
              </a:rPr>
              <a:t>range </a:t>
            </a:r>
            <a:r>
              <a:rPr lang="en" sz="1400"/>
              <a:t>is the set of output values it might possibly return.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 pure function's </a:t>
            </a:r>
            <a:r>
              <a:rPr lang="en" sz="1400">
                <a:solidFill>
                  <a:srgbClr val="4A86E8"/>
                </a:solidFill>
              </a:rPr>
              <a:t>behavior </a:t>
            </a:r>
            <a:r>
              <a:rPr lang="en" sz="1400"/>
              <a:t>is the relationship it creates between input and output.</a:t>
            </a:r>
            <a:endParaRPr sz="1400"/>
          </a:p>
        </p:txBody>
      </p:sp>
      <p:sp>
        <p:nvSpPr>
          <p:cNvPr id="73" name="Google Shape;73;p16"/>
          <p:cNvSpPr/>
          <p:nvPr/>
        </p:nvSpPr>
        <p:spPr>
          <a:xfrm>
            <a:off x="6101978" y="381525"/>
            <a:ext cx="3022776" cy="454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def square(x):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  """Return X * X"""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x is a number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square returns a non-negative real number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square returns the square of x</a:t>
            </a:r>
            <a:endParaRPr i="1" dirty="0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 to Designing Function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2868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Give each function exactly one job, but make it apply to many related situations</a:t>
            </a:r>
            <a:endParaRPr sz="1400" dirty="0"/>
          </a:p>
        </p:txBody>
      </p:sp>
      <p:sp>
        <p:nvSpPr>
          <p:cNvPr id="80" name="Google Shape;80;p17"/>
          <p:cNvSpPr txBox="1"/>
          <p:nvPr/>
        </p:nvSpPr>
        <p:spPr>
          <a:xfrm>
            <a:off x="311700" y="2026575"/>
            <a:ext cx="17034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294925" y="2026563"/>
            <a:ext cx="1959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round(1.23, 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534050" y="2026563"/>
            <a:ext cx="19593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round(1.23, 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814200" y="2026563"/>
            <a:ext cx="2018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&gt;&gt;&gt; round(1.23, 5)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1.23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3061150"/>
            <a:ext cx="8520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Don’t repeat yourself (DRY). Implement a process just once, but execute it many times.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250" y="3313141"/>
            <a:ext cx="1022842" cy="6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6653400" y="3238500"/>
            <a:ext cx="642300" cy="79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Patterns with Arguments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27274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Regular geometric shapes relate length and area.</a:t>
            </a:r>
            <a:endParaRPr dirty="0"/>
          </a:p>
        </p:txBody>
      </p:sp>
      <p:sp>
        <p:nvSpPr>
          <p:cNvPr id="98" name="Google Shape;98;p19"/>
          <p:cNvSpPr txBox="1"/>
          <p:nvPr/>
        </p:nvSpPr>
        <p:spPr>
          <a:xfrm>
            <a:off x="1277150" y="2173125"/>
            <a:ext cx="917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Shape: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2850425" y="1792125"/>
            <a:ext cx="1157100" cy="115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734275" y="1792125"/>
            <a:ext cx="1157100" cy="115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6618125" y="1700266"/>
            <a:ext cx="1157112" cy="13408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81280" marR="8128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4B4B4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2124" y="2787425"/>
            <a:ext cx="93700" cy="1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974" y="2571750"/>
            <a:ext cx="93700" cy="1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099" y="2738050"/>
            <a:ext cx="93700" cy="104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>
            <a:stCxn id="100" idx="3"/>
          </p:cNvCxnSpPr>
          <p:nvPr/>
        </p:nvCxnSpPr>
        <p:spPr>
          <a:xfrm rot="10800000" flipH="1">
            <a:off x="4903728" y="2381372"/>
            <a:ext cx="398400" cy="39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6" name="Google Shape;106;p19"/>
          <p:cNvSpPr/>
          <p:nvPr/>
        </p:nvSpPr>
        <p:spPr>
          <a:xfrm>
            <a:off x="5283875" y="2341725"/>
            <a:ext cx="57900" cy="57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277150" y="3454400"/>
            <a:ext cx="9171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Area: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3762" y="3512948"/>
            <a:ext cx="550437" cy="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910100" y="3461000"/>
            <a:ext cx="5277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9800" y="3512950"/>
            <a:ext cx="606040" cy="2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3090325" y="3512950"/>
            <a:ext cx="2256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924275" y="3592250"/>
            <a:ext cx="308400" cy="278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1822500" y="4431175"/>
            <a:ext cx="54990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Finding common structure allows for shared implementation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 dirty="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Over Computational Processes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common structure among functions may be a computational process, rather than a number.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625" y="1651725"/>
            <a:ext cx="6520751" cy="262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/>
          <p:nvPr/>
        </p:nvSpPr>
        <p:spPr>
          <a:xfrm>
            <a:off x="3524925" y="1873250"/>
            <a:ext cx="2256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430375" y="2731225"/>
            <a:ext cx="320100" cy="357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77775" y="3545975"/>
            <a:ext cx="2072700" cy="670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8097600" y="4568875"/>
            <a:ext cx="734700" cy="407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Demo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35661</TotalTime>
  <Words>811</Words>
  <Application>Microsoft Office PowerPoint</Application>
  <PresentationFormat>全屏显示(16:9)</PresentationFormat>
  <Paragraphs>144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Consolas</vt:lpstr>
      <vt:lpstr>Roboto Mono</vt:lpstr>
      <vt:lpstr>Simple Light</vt:lpstr>
      <vt:lpstr>Higher-Order Functions</vt:lpstr>
      <vt:lpstr>Higher-Order Functions</vt:lpstr>
      <vt:lpstr>Designing Functions</vt:lpstr>
      <vt:lpstr>Describing Functions</vt:lpstr>
      <vt:lpstr>A Guide to Designing Function</vt:lpstr>
      <vt:lpstr>Generalization</vt:lpstr>
      <vt:lpstr>Generalizing Patterns with Arguments</vt:lpstr>
      <vt:lpstr>Higher-Order Functions</vt:lpstr>
      <vt:lpstr>Generalizing Over Computational Processes</vt:lpstr>
      <vt:lpstr>Summation Example</vt:lpstr>
      <vt:lpstr>Functions as Return Values</vt:lpstr>
      <vt:lpstr>Locally Defined Functions</vt:lpstr>
      <vt:lpstr>Call Expressions as Operator Expressions</vt:lpstr>
      <vt:lpstr>A More Complex Example</vt:lpstr>
      <vt:lpstr>Self Reference</vt:lpstr>
      <vt:lpstr>Returning a Function Using Its Own Name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Higher-Order Functions</dc:title>
  <dc:creator>xinyu</dc:creator>
  <cp:lastModifiedBy>新宇 冯</cp:lastModifiedBy>
  <cp:revision>12</cp:revision>
  <dcterms:modified xsi:type="dcterms:W3CDTF">2024-10-09T05:27:32Z</dcterms:modified>
</cp:coreProperties>
</file>