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31"/>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Consolas" panose="020B0609020204030204" pitchFamily="49"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Roboto Mono" panose="02010600030101010101"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57"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c6db5b6bc_0_28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c6db5b6bc_0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ce29b93c1_0_24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ce29b93c1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e29b93c1_0_23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e29b93c1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ce29b93c1_0_23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ce29b93c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ce29b93c1_0_427: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ce29b93c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ce2b1263e_0_5: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ce2b1263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ce2b1263e_0_1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ce2b126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ce2b1263e_0_885: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ce2b1263e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ce2b1263e_0_95: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ce2b1263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ce2b1263e_0_65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ce2b1263e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ce2b1263e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ce2b1263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c6db5b6bc_0_291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c6db5b6bc_0_2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ce2b1263e_0_88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ce2b1263e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ce2b1263e_0_19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ce2b1263e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ce2b1263e_0_273: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ce2b1263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ce2b1263e_0_2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ce2b1263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ce2b1263e_0_29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ce2b1263e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ce2b1263e_0_35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ce2b1263e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ce2b1263e_0_560: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ce2b1263e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ce2b1263e_0_80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ce2b1263e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ce2b1263e_0_549: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ce2b1263e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ce29b93c1_0_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ce29b93c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ce29b93c1_0_13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ce29b93c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ce29b93c1_0_14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ce29b93c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ce29b93c1_0_15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ce29b93c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ce29b93c1_0_15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ce29b93c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ce29b93c1_0_16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ce29b93c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ce29b93c1_0_22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ce29b93c1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
    <p:spTree>
      <p:nvGrpSpPr>
        <p:cNvPr id="1" name="Shape 50"/>
        <p:cNvGrpSpPr/>
        <p:nvPr/>
      </p:nvGrpSpPr>
      <p:grpSpPr>
        <a:xfrm>
          <a:off x="0" y="0"/>
          <a:ext cx="0" cy="0"/>
          <a:chOff x="0" y="0"/>
          <a:chExt cx="0" cy="0"/>
        </a:xfrm>
      </p:grpSpPr>
      <p:sp>
        <p:nvSpPr>
          <p:cNvPr id="51" name="Google Shape;51;p13"/>
          <p:cNvSpPr/>
          <p:nvPr/>
        </p:nvSpPr>
        <p:spPr>
          <a:xfrm>
            <a:off x="4572000" y="-167"/>
            <a:ext cx="4572000" cy="68580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title"/>
          </p:nvPr>
        </p:nvSpPr>
        <p:spPr>
          <a:xfrm>
            <a:off x="311700" y="740800"/>
            <a:ext cx="3837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body" idx="1"/>
          </p:nvPr>
        </p:nvSpPr>
        <p:spPr>
          <a:xfrm>
            <a:off x="311700" y="1852800"/>
            <a:ext cx="3837000" cy="4239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5" name="Google Shape;55;p13"/>
          <p:cNvSpPr txBox="1">
            <a:spLocks noGrp="1"/>
          </p:cNvSpPr>
          <p:nvPr>
            <p:ph type="body" idx="2"/>
          </p:nvPr>
        </p:nvSpPr>
        <p:spPr>
          <a:xfrm>
            <a:off x="4939500" y="740800"/>
            <a:ext cx="3837000" cy="5376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
    <p:spTree>
      <p:nvGrpSpPr>
        <p:cNvPr id="1" name="Shape 56"/>
        <p:cNvGrpSpPr/>
        <p:nvPr/>
      </p:nvGrpSpPr>
      <p:grpSpPr>
        <a:xfrm>
          <a:off x="0" y="0"/>
          <a:ext cx="0" cy="0"/>
          <a:chOff x="0" y="0"/>
          <a:chExt cx="0" cy="0"/>
        </a:xfrm>
      </p:grpSpPr>
      <p:sp>
        <p:nvSpPr>
          <p:cNvPr id="57" name="Google Shape;57;p14"/>
          <p:cNvSpPr/>
          <p:nvPr/>
        </p:nvSpPr>
        <p:spPr>
          <a:xfrm>
            <a:off x="0" y="8"/>
            <a:ext cx="4572000" cy="68580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4991925" y="753525"/>
            <a:ext cx="3837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4"/>
          <p:cNvSpPr txBox="1">
            <a:spLocks noGrp="1"/>
          </p:cNvSpPr>
          <p:nvPr>
            <p:ph type="body" idx="1"/>
          </p:nvPr>
        </p:nvSpPr>
        <p:spPr>
          <a:xfrm>
            <a:off x="4991925" y="1865525"/>
            <a:ext cx="3837000" cy="4239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4"/>
          <p:cNvSpPr txBox="1">
            <a:spLocks noGrp="1"/>
          </p:cNvSpPr>
          <p:nvPr>
            <p:ph type="body" idx="2"/>
          </p:nvPr>
        </p:nvSpPr>
        <p:spPr>
          <a:xfrm>
            <a:off x="367500" y="753525"/>
            <a:ext cx="3837000" cy="5350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371C1"/>
        </a:solidFill>
        <a:effectLst/>
      </p:bgPr>
    </p:bg>
    <p:spTree>
      <p:nvGrpSpPr>
        <p:cNvPr id="1" name="Shape 66"/>
        <p:cNvGrpSpPr/>
        <p:nvPr/>
      </p:nvGrpSpPr>
      <p:grpSpPr>
        <a:xfrm>
          <a:off x="0" y="0"/>
          <a:ext cx="0" cy="0"/>
          <a:chOff x="0" y="0"/>
          <a:chExt cx="0" cy="0"/>
        </a:xfrm>
      </p:grpSpPr>
      <p:sp>
        <p:nvSpPr>
          <p:cNvPr id="67" name="Google Shape;67;p16"/>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5200"/>
              <a:buFont typeface="Roboto"/>
              <a:buNone/>
              <a:defRPr sz="5200" b="1">
                <a:solidFill>
                  <a:srgbClr val="FFFFFF"/>
                </a:solidFill>
                <a:latin typeface="Roboto"/>
                <a:ea typeface="Roboto"/>
                <a:cs typeface="Roboto"/>
                <a:sym typeface="Robot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8" name="Google Shape;68;p16"/>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Font typeface="Roboto"/>
              <a:buNone/>
              <a:defRPr sz="2800">
                <a:solidFill>
                  <a:srgbClr val="FFFFFF"/>
                </a:solidFill>
                <a:latin typeface="Roboto"/>
                <a:ea typeface="Roboto"/>
                <a:cs typeface="Roboto"/>
                <a:sym typeface="Roboto"/>
              </a:defRPr>
            </a:lvl1pPr>
            <a:lvl2pPr lvl="1" algn="ctr" rtl="0">
              <a:lnSpc>
                <a:spcPct val="100000"/>
              </a:lnSpc>
              <a:spcBef>
                <a:spcPts val="0"/>
              </a:spcBef>
              <a:spcAft>
                <a:spcPts val="0"/>
              </a:spcAft>
              <a:buSzPts val="2800"/>
              <a:buFont typeface="Roboto"/>
              <a:buNone/>
              <a:defRPr sz="2800">
                <a:latin typeface="Roboto"/>
                <a:ea typeface="Roboto"/>
                <a:cs typeface="Roboto"/>
                <a:sym typeface="Roboto"/>
              </a:defRPr>
            </a:lvl2pPr>
            <a:lvl3pPr lvl="2" algn="ctr" rtl="0">
              <a:lnSpc>
                <a:spcPct val="100000"/>
              </a:lnSpc>
              <a:spcBef>
                <a:spcPts val="0"/>
              </a:spcBef>
              <a:spcAft>
                <a:spcPts val="0"/>
              </a:spcAft>
              <a:buSzPts val="2800"/>
              <a:buFont typeface="Roboto"/>
              <a:buNone/>
              <a:defRPr sz="2800">
                <a:latin typeface="Roboto"/>
                <a:ea typeface="Roboto"/>
                <a:cs typeface="Roboto"/>
                <a:sym typeface="Roboto"/>
              </a:defRPr>
            </a:lvl3pPr>
            <a:lvl4pPr lvl="3" algn="ctr" rtl="0">
              <a:lnSpc>
                <a:spcPct val="100000"/>
              </a:lnSpc>
              <a:spcBef>
                <a:spcPts val="0"/>
              </a:spcBef>
              <a:spcAft>
                <a:spcPts val="0"/>
              </a:spcAft>
              <a:buSzPts val="2800"/>
              <a:buFont typeface="Roboto"/>
              <a:buNone/>
              <a:defRPr sz="2800">
                <a:latin typeface="Roboto"/>
                <a:ea typeface="Roboto"/>
                <a:cs typeface="Roboto"/>
                <a:sym typeface="Roboto"/>
              </a:defRPr>
            </a:lvl4pPr>
            <a:lvl5pPr lvl="4" algn="ctr" rtl="0">
              <a:lnSpc>
                <a:spcPct val="100000"/>
              </a:lnSpc>
              <a:spcBef>
                <a:spcPts val="0"/>
              </a:spcBef>
              <a:spcAft>
                <a:spcPts val="0"/>
              </a:spcAft>
              <a:buSzPts val="2800"/>
              <a:buFont typeface="Roboto"/>
              <a:buNone/>
              <a:defRPr sz="2800">
                <a:latin typeface="Roboto"/>
                <a:ea typeface="Roboto"/>
                <a:cs typeface="Roboto"/>
                <a:sym typeface="Roboto"/>
              </a:defRPr>
            </a:lvl5pPr>
            <a:lvl6pPr lvl="5" algn="ctr" rtl="0">
              <a:lnSpc>
                <a:spcPct val="100000"/>
              </a:lnSpc>
              <a:spcBef>
                <a:spcPts val="0"/>
              </a:spcBef>
              <a:spcAft>
                <a:spcPts val="0"/>
              </a:spcAft>
              <a:buSzPts val="2800"/>
              <a:buFont typeface="Roboto"/>
              <a:buNone/>
              <a:defRPr sz="2800">
                <a:latin typeface="Roboto"/>
                <a:ea typeface="Roboto"/>
                <a:cs typeface="Roboto"/>
                <a:sym typeface="Roboto"/>
              </a:defRPr>
            </a:lvl6pPr>
            <a:lvl7pPr lvl="6" algn="ctr" rtl="0">
              <a:lnSpc>
                <a:spcPct val="100000"/>
              </a:lnSpc>
              <a:spcBef>
                <a:spcPts val="0"/>
              </a:spcBef>
              <a:spcAft>
                <a:spcPts val="0"/>
              </a:spcAft>
              <a:buSzPts val="2800"/>
              <a:buFont typeface="Roboto"/>
              <a:buNone/>
              <a:defRPr sz="2800">
                <a:latin typeface="Roboto"/>
                <a:ea typeface="Roboto"/>
                <a:cs typeface="Roboto"/>
                <a:sym typeface="Roboto"/>
              </a:defRPr>
            </a:lvl7pPr>
            <a:lvl8pPr lvl="7" algn="ctr" rtl="0">
              <a:lnSpc>
                <a:spcPct val="100000"/>
              </a:lnSpc>
              <a:spcBef>
                <a:spcPts val="0"/>
              </a:spcBef>
              <a:spcAft>
                <a:spcPts val="0"/>
              </a:spcAft>
              <a:buSzPts val="2800"/>
              <a:buFont typeface="Roboto"/>
              <a:buNone/>
              <a:defRPr sz="2800">
                <a:latin typeface="Roboto"/>
                <a:ea typeface="Roboto"/>
                <a:cs typeface="Roboto"/>
                <a:sym typeface="Roboto"/>
              </a:defRPr>
            </a:lvl8pPr>
            <a:lvl9pPr lvl="8" algn="ctr" rtl="0">
              <a:lnSpc>
                <a:spcPct val="100000"/>
              </a:lnSpc>
              <a:spcBef>
                <a:spcPts val="0"/>
              </a:spcBef>
              <a:spcAft>
                <a:spcPts val="0"/>
              </a:spcAft>
              <a:buSzPts val="2800"/>
              <a:buFont typeface="Roboto"/>
              <a:buNone/>
              <a:defRPr sz="2800">
                <a:latin typeface="Roboto"/>
                <a:ea typeface="Roboto"/>
                <a:cs typeface="Roboto"/>
                <a:sym typeface="Roboto"/>
              </a:defRPr>
            </a:lvl9pPr>
          </a:lstStyle>
          <a:p>
            <a:endParaRPr/>
          </a:p>
        </p:txBody>
      </p:sp>
      <p:sp>
        <p:nvSpPr>
          <p:cNvPr id="69" name="Google Shape;69;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371C1"/>
        </a:solidFill>
        <a:effectLst/>
      </p:bgPr>
    </p:bg>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600"/>
              <a:buFont typeface="Roboto"/>
              <a:buNone/>
              <a:defRPr sz="3600">
                <a:solidFill>
                  <a:srgbClr val="FFFFFF"/>
                </a:solidFill>
                <a:latin typeface="Roboto"/>
                <a:ea typeface="Roboto"/>
                <a:cs typeface="Roboto"/>
                <a:sym typeface="Roboto"/>
              </a:defRPr>
            </a:lvl1pPr>
            <a:lvl2pPr lvl="1" algn="ctr" rtl="0">
              <a:spcBef>
                <a:spcPts val="0"/>
              </a:spcBef>
              <a:spcAft>
                <a:spcPts val="0"/>
              </a:spcAft>
              <a:buSzPts val="3600"/>
              <a:buFont typeface="Roboto"/>
              <a:buNone/>
              <a:defRPr sz="3600">
                <a:latin typeface="Roboto"/>
                <a:ea typeface="Roboto"/>
                <a:cs typeface="Roboto"/>
                <a:sym typeface="Roboto"/>
              </a:defRPr>
            </a:lvl2pPr>
            <a:lvl3pPr lvl="2" algn="ctr" rtl="0">
              <a:spcBef>
                <a:spcPts val="0"/>
              </a:spcBef>
              <a:spcAft>
                <a:spcPts val="0"/>
              </a:spcAft>
              <a:buSzPts val="3600"/>
              <a:buFont typeface="Roboto"/>
              <a:buNone/>
              <a:defRPr sz="3600">
                <a:latin typeface="Roboto"/>
                <a:ea typeface="Roboto"/>
                <a:cs typeface="Roboto"/>
                <a:sym typeface="Roboto"/>
              </a:defRPr>
            </a:lvl3pPr>
            <a:lvl4pPr lvl="3" algn="ctr" rtl="0">
              <a:spcBef>
                <a:spcPts val="0"/>
              </a:spcBef>
              <a:spcAft>
                <a:spcPts val="0"/>
              </a:spcAft>
              <a:buSzPts val="3600"/>
              <a:buFont typeface="Roboto"/>
              <a:buNone/>
              <a:defRPr sz="3600">
                <a:latin typeface="Roboto"/>
                <a:ea typeface="Roboto"/>
                <a:cs typeface="Roboto"/>
                <a:sym typeface="Roboto"/>
              </a:defRPr>
            </a:lvl4pPr>
            <a:lvl5pPr lvl="4" algn="ctr" rtl="0">
              <a:spcBef>
                <a:spcPts val="0"/>
              </a:spcBef>
              <a:spcAft>
                <a:spcPts val="0"/>
              </a:spcAft>
              <a:buSzPts val="3600"/>
              <a:buFont typeface="Roboto"/>
              <a:buNone/>
              <a:defRPr sz="3600">
                <a:latin typeface="Roboto"/>
                <a:ea typeface="Roboto"/>
                <a:cs typeface="Roboto"/>
                <a:sym typeface="Roboto"/>
              </a:defRPr>
            </a:lvl5pPr>
            <a:lvl6pPr lvl="5" algn="ctr" rtl="0">
              <a:spcBef>
                <a:spcPts val="0"/>
              </a:spcBef>
              <a:spcAft>
                <a:spcPts val="0"/>
              </a:spcAft>
              <a:buSzPts val="3600"/>
              <a:buFont typeface="Roboto"/>
              <a:buNone/>
              <a:defRPr sz="3600">
                <a:latin typeface="Roboto"/>
                <a:ea typeface="Roboto"/>
                <a:cs typeface="Roboto"/>
                <a:sym typeface="Roboto"/>
              </a:defRPr>
            </a:lvl6pPr>
            <a:lvl7pPr lvl="6" algn="ctr" rtl="0">
              <a:spcBef>
                <a:spcPts val="0"/>
              </a:spcBef>
              <a:spcAft>
                <a:spcPts val="0"/>
              </a:spcAft>
              <a:buSzPts val="3600"/>
              <a:buFont typeface="Roboto"/>
              <a:buNone/>
              <a:defRPr sz="3600">
                <a:latin typeface="Roboto"/>
                <a:ea typeface="Roboto"/>
                <a:cs typeface="Roboto"/>
                <a:sym typeface="Roboto"/>
              </a:defRPr>
            </a:lvl7pPr>
            <a:lvl8pPr lvl="7" algn="ctr" rtl="0">
              <a:spcBef>
                <a:spcPts val="0"/>
              </a:spcBef>
              <a:spcAft>
                <a:spcPts val="0"/>
              </a:spcAft>
              <a:buSzPts val="3600"/>
              <a:buFont typeface="Roboto"/>
              <a:buNone/>
              <a:defRPr sz="3600">
                <a:latin typeface="Roboto"/>
                <a:ea typeface="Roboto"/>
                <a:cs typeface="Roboto"/>
                <a:sym typeface="Roboto"/>
              </a:defRPr>
            </a:lvl8pPr>
            <a:lvl9pPr lvl="8" algn="ctr" rtl="0">
              <a:spcBef>
                <a:spcPts val="0"/>
              </a:spcBef>
              <a:spcAft>
                <a:spcPts val="0"/>
              </a:spcAft>
              <a:buSzPts val="3600"/>
              <a:buFont typeface="Roboto"/>
              <a:buNone/>
              <a:defRPr sz="3600">
                <a:latin typeface="Roboto"/>
                <a:ea typeface="Roboto"/>
                <a:cs typeface="Roboto"/>
                <a:sym typeface="Roboto"/>
              </a:defRPr>
            </a:lvl9pPr>
          </a:lstStyle>
          <a:p>
            <a:endParaRPr/>
          </a:p>
        </p:txBody>
      </p:sp>
      <p:sp>
        <p:nvSpPr>
          <p:cNvPr id="72" name="Google Shape;72;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371C1"/>
              </a:buClr>
              <a:buSzPts val="2800"/>
              <a:buFont typeface="Roboto"/>
              <a:buNone/>
              <a:defRPr>
                <a:solidFill>
                  <a:srgbClr val="0371C1"/>
                </a:solidFill>
                <a:latin typeface="Roboto"/>
                <a:ea typeface="Roboto"/>
                <a:cs typeface="Roboto"/>
                <a:sym typeface="Roboto"/>
              </a:defRPr>
            </a:lvl1pPr>
            <a:lvl2pPr lvl="1" rtl="0">
              <a:spcBef>
                <a:spcPts val="0"/>
              </a:spcBef>
              <a:spcAft>
                <a:spcPts val="0"/>
              </a:spcAft>
              <a:buSzPts val="2800"/>
              <a:buFont typeface="Roboto"/>
              <a:buNone/>
              <a:defRPr>
                <a:latin typeface="Roboto"/>
                <a:ea typeface="Roboto"/>
                <a:cs typeface="Roboto"/>
                <a:sym typeface="Roboto"/>
              </a:defRPr>
            </a:lvl2pPr>
            <a:lvl3pPr lvl="2" rtl="0">
              <a:spcBef>
                <a:spcPts val="0"/>
              </a:spcBef>
              <a:spcAft>
                <a:spcPts val="0"/>
              </a:spcAft>
              <a:buSzPts val="2800"/>
              <a:buFont typeface="Roboto"/>
              <a:buNone/>
              <a:defRPr>
                <a:latin typeface="Roboto"/>
                <a:ea typeface="Roboto"/>
                <a:cs typeface="Roboto"/>
                <a:sym typeface="Roboto"/>
              </a:defRPr>
            </a:lvl3pPr>
            <a:lvl4pPr lvl="3" rtl="0">
              <a:spcBef>
                <a:spcPts val="0"/>
              </a:spcBef>
              <a:spcAft>
                <a:spcPts val="0"/>
              </a:spcAft>
              <a:buSzPts val="2800"/>
              <a:buFont typeface="Roboto"/>
              <a:buNone/>
              <a:defRPr>
                <a:latin typeface="Roboto"/>
                <a:ea typeface="Roboto"/>
                <a:cs typeface="Roboto"/>
                <a:sym typeface="Roboto"/>
              </a:defRPr>
            </a:lvl4pPr>
            <a:lvl5pPr lvl="4" rtl="0">
              <a:spcBef>
                <a:spcPts val="0"/>
              </a:spcBef>
              <a:spcAft>
                <a:spcPts val="0"/>
              </a:spcAft>
              <a:buSzPts val="2800"/>
              <a:buFont typeface="Roboto"/>
              <a:buNone/>
              <a:defRPr>
                <a:latin typeface="Roboto"/>
                <a:ea typeface="Roboto"/>
                <a:cs typeface="Roboto"/>
                <a:sym typeface="Roboto"/>
              </a:defRPr>
            </a:lvl5pPr>
            <a:lvl6pPr lvl="5" rtl="0">
              <a:spcBef>
                <a:spcPts val="0"/>
              </a:spcBef>
              <a:spcAft>
                <a:spcPts val="0"/>
              </a:spcAft>
              <a:buSzPts val="2800"/>
              <a:buFont typeface="Roboto"/>
              <a:buNone/>
              <a:defRPr>
                <a:latin typeface="Roboto"/>
                <a:ea typeface="Roboto"/>
                <a:cs typeface="Roboto"/>
                <a:sym typeface="Roboto"/>
              </a:defRPr>
            </a:lvl6pPr>
            <a:lvl7pPr lvl="6" rtl="0">
              <a:spcBef>
                <a:spcPts val="0"/>
              </a:spcBef>
              <a:spcAft>
                <a:spcPts val="0"/>
              </a:spcAft>
              <a:buSzPts val="2800"/>
              <a:buFont typeface="Roboto"/>
              <a:buNone/>
              <a:defRPr>
                <a:latin typeface="Roboto"/>
                <a:ea typeface="Roboto"/>
                <a:cs typeface="Roboto"/>
                <a:sym typeface="Roboto"/>
              </a:defRPr>
            </a:lvl7pPr>
            <a:lvl8pPr lvl="7" rtl="0">
              <a:spcBef>
                <a:spcPts val="0"/>
              </a:spcBef>
              <a:spcAft>
                <a:spcPts val="0"/>
              </a:spcAft>
              <a:buSzPts val="2800"/>
              <a:buFont typeface="Roboto"/>
              <a:buNone/>
              <a:defRPr>
                <a:latin typeface="Roboto"/>
                <a:ea typeface="Roboto"/>
                <a:cs typeface="Roboto"/>
                <a:sym typeface="Roboto"/>
              </a:defRPr>
            </a:lvl8pPr>
            <a:lvl9pPr lvl="8" rtl="0">
              <a:spcBef>
                <a:spcPts val="0"/>
              </a:spcBef>
              <a:spcAft>
                <a:spcPts val="0"/>
              </a:spcAft>
              <a:buSzPts val="2800"/>
              <a:buFont typeface="Roboto"/>
              <a:buNone/>
              <a:defRPr>
                <a:latin typeface="Roboto"/>
                <a:ea typeface="Roboto"/>
                <a:cs typeface="Roboto"/>
                <a:sym typeface="Roboto"/>
              </a:defRPr>
            </a:lvl9pPr>
          </a:lstStyle>
          <a:p>
            <a:endParaRPr/>
          </a:p>
        </p:txBody>
      </p:sp>
      <p:sp>
        <p:nvSpPr>
          <p:cNvPr id="75" name="Google Shape;75;p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000000"/>
              </a:buClr>
              <a:buSzPts val="2000"/>
              <a:buFont typeface="Roboto"/>
              <a:buChar char="●"/>
              <a:defRPr sz="2000">
                <a:solidFill>
                  <a:srgbClr val="000000"/>
                </a:solidFill>
                <a:latin typeface="Roboto"/>
                <a:ea typeface="Roboto"/>
                <a:cs typeface="Roboto"/>
                <a:sym typeface="Roboto"/>
              </a:defRPr>
            </a:lvl1pPr>
            <a:lvl2pPr marL="914400" lvl="1"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2pPr>
            <a:lvl3pPr marL="1371600" lvl="2"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3pPr>
            <a:lvl4pPr marL="1828800" lvl="3"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4pPr>
            <a:lvl5pPr marL="2286000" lvl="4"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5pPr>
            <a:lvl6pPr marL="2743200" lvl="5"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6pPr>
            <a:lvl7pPr marL="3200400" lvl="6"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7pPr>
            <a:lvl8pPr marL="3657600" lvl="7"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8pPr>
            <a:lvl9pPr marL="4114800" lvl="8" indent="-342900" rtl="0">
              <a:spcBef>
                <a:spcPts val="1600"/>
              </a:spcBef>
              <a:spcAft>
                <a:spcPts val="1600"/>
              </a:spcAft>
              <a:buClr>
                <a:srgbClr val="000000"/>
              </a:buClr>
              <a:buSzPts val="1800"/>
              <a:buFont typeface="Roboto"/>
              <a:buChar char="■"/>
              <a:defRPr sz="1800">
                <a:solidFill>
                  <a:srgbClr val="000000"/>
                </a:solidFill>
                <a:latin typeface="Roboto"/>
                <a:ea typeface="Roboto"/>
                <a:cs typeface="Roboto"/>
                <a:sym typeface="Roboto"/>
              </a:defRPr>
            </a:lvl9pPr>
          </a:lstStyle>
          <a:p>
            <a:endParaRPr/>
          </a:p>
        </p:txBody>
      </p:sp>
      <p:sp>
        <p:nvSpPr>
          <p:cNvPr id="76" name="Google Shape;76;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371C1"/>
              </a:buClr>
              <a:buSzPts val="2800"/>
              <a:buFont typeface="Roboto"/>
              <a:buNone/>
              <a:defRPr>
                <a:solidFill>
                  <a:srgbClr val="0371C1"/>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9"/>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00"/>
              </a:buClr>
              <a:buSzPts val="1400"/>
              <a:buFont typeface="Roboto"/>
              <a:buChar char="●"/>
              <a:defRPr sz="1400">
                <a:solidFill>
                  <a:srgbClr val="000000"/>
                </a:solidFill>
                <a:latin typeface="Roboto"/>
                <a:ea typeface="Roboto"/>
                <a:cs typeface="Roboto"/>
                <a:sym typeface="Roboto"/>
              </a:defRPr>
            </a:lvl1pPr>
            <a:lvl2pPr marL="914400" lvl="1"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2pPr>
            <a:lvl3pPr marL="1371600" lvl="2"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3pPr>
            <a:lvl4pPr marL="1828800" lvl="3"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4pPr>
            <a:lvl5pPr marL="2286000" lvl="4"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5pPr>
            <a:lvl6pPr marL="2743200" lvl="5"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6pPr>
            <a:lvl7pPr marL="3200400" lvl="6"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7pPr>
            <a:lvl8pPr marL="3657600" lvl="7"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8pPr>
            <a:lvl9pPr marL="4114800" lvl="8" indent="-304800" rtl="0">
              <a:spcBef>
                <a:spcPts val="1600"/>
              </a:spcBef>
              <a:spcAft>
                <a:spcPts val="1600"/>
              </a:spcAft>
              <a:buClr>
                <a:srgbClr val="000000"/>
              </a:buClr>
              <a:buSzPts val="1200"/>
              <a:buFont typeface="Roboto"/>
              <a:buChar char="■"/>
              <a:defRPr sz="1200">
                <a:solidFill>
                  <a:srgbClr val="000000"/>
                </a:solidFill>
                <a:latin typeface="Roboto"/>
                <a:ea typeface="Roboto"/>
                <a:cs typeface="Roboto"/>
                <a:sym typeface="Roboto"/>
              </a:defRPr>
            </a:lvl9pPr>
          </a:lstStyle>
          <a:p>
            <a:endParaRPr/>
          </a:p>
        </p:txBody>
      </p:sp>
      <p:sp>
        <p:nvSpPr>
          <p:cNvPr id="80" name="Google Shape;80;p19"/>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00"/>
              </a:buClr>
              <a:buSzPts val="1400"/>
              <a:buFont typeface="Roboto"/>
              <a:buChar char="●"/>
              <a:defRPr sz="1400">
                <a:solidFill>
                  <a:srgbClr val="000000"/>
                </a:solidFill>
                <a:latin typeface="Roboto"/>
                <a:ea typeface="Roboto"/>
                <a:cs typeface="Roboto"/>
                <a:sym typeface="Roboto"/>
              </a:defRPr>
            </a:lvl1pPr>
            <a:lvl2pPr marL="914400" lvl="1"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2pPr>
            <a:lvl3pPr marL="1371600" lvl="2"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3pPr>
            <a:lvl4pPr marL="1828800" lvl="3"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4pPr>
            <a:lvl5pPr marL="2286000" lvl="4"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5pPr>
            <a:lvl6pPr marL="2743200" lvl="5"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6pPr>
            <a:lvl7pPr marL="3200400" lvl="6"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7pPr>
            <a:lvl8pPr marL="3657600" lvl="7"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8pPr>
            <a:lvl9pPr marL="4114800" lvl="8" indent="-304800" rtl="0">
              <a:spcBef>
                <a:spcPts val="1600"/>
              </a:spcBef>
              <a:spcAft>
                <a:spcPts val="1600"/>
              </a:spcAft>
              <a:buClr>
                <a:srgbClr val="000000"/>
              </a:buClr>
              <a:buSzPts val="1200"/>
              <a:buFont typeface="Roboto"/>
              <a:buChar char="■"/>
              <a:defRPr sz="1200">
                <a:solidFill>
                  <a:srgbClr val="000000"/>
                </a:solidFill>
                <a:latin typeface="Roboto"/>
                <a:ea typeface="Roboto"/>
                <a:cs typeface="Roboto"/>
                <a:sym typeface="Roboto"/>
              </a:defRPr>
            </a:lvl9pPr>
          </a:lstStyle>
          <a:p>
            <a:endParaRPr/>
          </a:p>
        </p:txBody>
      </p:sp>
      <p:sp>
        <p:nvSpPr>
          <p:cNvPr id="81" name="Google Shape;81;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371C1"/>
              </a:buClr>
              <a:buSzPts val="2800"/>
              <a:buFont typeface="Roboto"/>
              <a:buNone/>
              <a:defRPr>
                <a:solidFill>
                  <a:srgbClr val="0371C1"/>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371C1"/>
              </a:buClr>
              <a:buSzPts val="2400"/>
              <a:buFont typeface="Roboto"/>
              <a:buNone/>
              <a:defRPr sz="2400">
                <a:solidFill>
                  <a:srgbClr val="0371C1"/>
                </a:solidFill>
                <a:latin typeface="Roboto"/>
                <a:ea typeface="Roboto"/>
                <a:cs typeface="Roboto"/>
                <a:sym typeface="Roboto"/>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21"/>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Font typeface="Roboto"/>
              <a:buChar char="●"/>
              <a:defRPr sz="1200">
                <a:solidFill>
                  <a:srgbClr val="000000"/>
                </a:solidFill>
                <a:latin typeface="Roboto"/>
                <a:ea typeface="Roboto"/>
                <a:cs typeface="Roboto"/>
                <a:sym typeface="Roboto"/>
              </a:defRPr>
            </a:lvl1pPr>
            <a:lvl2pPr marL="914400" lvl="1"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2pPr>
            <a:lvl3pPr marL="1371600" lvl="2"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3pPr>
            <a:lvl4pPr marL="1828800" lvl="3"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4pPr>
            <a:lvl5pPr marL="2286000" lvl="4"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5pPr>
            <a:lvl6pPr marL="2743200" lvl="5"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6pPr>
            <a:lvl7pPr marL="3200400" lvl="6"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7pPr>
            <a:lvl8pPr marL="3657600" lvl="7"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8pPr>
            <a:lvl9pPr marL="4114800" lvl="8" indent="-304800" rtl="0">
              <a:spcBef>
                <a:spcPts val="1600"/>
              </a:spcBef>
              <a:spcAft>
                <a:spcPts val="1600"/>
              </a:spcAft>
              <a:buClr>
                <a:srgbClr val="000000"/>
              </a:buClr>
              <a:buSzPts val="1200"/>
              <a:buFont typeface="Roboto"/>
              <a:buChar char="■"/>
              <a:defRPr sz="1200">
                <a:solidFill>
                  <a:srgbClr val="000000"/>
                </a:solidFill>
                <a:latin typeface="Roboto"/>
                <a:ea typeface="Roboto"/>
                <a:cs typeface="Roboto"/>
                <a:sym typeface="Roboto"/>
              </a:defRPr>
            </a:lvl9pPr>
          </a:lstStyle>
          <a:p>
            <a:endParaRPr/>
          </a:p>
        </p:txBody>
      </p:sp>
      <p:sp>
        <p:nvSpPr>
          <p:cNvPr id="88" name="Google Shape;88;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371C1"/>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Roboto"/>
              <a:buNone/>
              <a:defRPr sz="4800">
                <a:solidFill>
                  <a:srgbClr val="FFFFFF"/>
                </a:solidFill>
                <a:latin typeface="Roboto"/>
                <a:ea typeface="Roboto"/>
                <a:cs typeface="Roboto"/>
                <a:sym typeface="Roboto"/>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1" name="Google Shape;91;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sp>
        <p:nvSpPr>
          <p:cNvPr id="93" name="Google Shape;93;p23"/>
          <p:cNvSpPr/>
          <p:nvPr/>
        </p:nvSpPr>
        <p:spPr>
          <a:xfrm>
            <a:off x="4572000" y="-167"/>
            <a:ext cx="4572000" cy="6858000"/>
          </a:xfrm>
          <a:prstGeom prst="rect">
            <a:avLst/>
          </a:prstGeom>
          <a:solidFill>
            <a:srgbClr val="C1D7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3"/>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371C1"/>
              </a:buClr>
              <a:buSzPts val="4200"/>
              <a:buFont typeface="Roboto"/>
              <a:buNone/>
              <a:defRPr sz="4200">
                <a:solidFill>
                  <a:srgbClr val="0371C1"/>
                </a:solidFill>
                <a:latin typeface="Roboto"/>
                <a:ea typeface="Roboto"/>
                <a:cs typeface="Roboto"/>
                <a:sym typeface="Roboto"/>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 name="Google Shape;95;p23"/>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2100"/>
              <a:buFont typeface="Roboto"/>
              <a:buNone/>
              <a:defRPr sz="2100">
                <a:solidFill>
                  <a:srgbClr val="000000"/>
                </a:solidFill>
                <a:latin typeface="Roboto"/>
                <a:ea typeface="Roboto"/>
                <a:cs typeface="Roboto"/>
                <a:sym typeface="Roboto"/>
              </a:defRPr>
            </a:lvl1pPr>
            <a:lvl2pPr lvl="1" algn="ctr" rtl="0">
              <a:lnSpc>
                <a:spcPct val="100000"/>
              </a:lnSpc>
              <a:spcBef>
                <a:spcPts val="0"/>
              </a:spcBef>
              <a:spcAft>
                <a:spcPts val="0"/>
              </a:spcAft>
              <a:buSzPts val="2100"/>
              <a:buFont typeface="Roboto"/>
              <a:buNone/>
              <a:defRPr sz="2100">
                <a:latin typeface="Roboto"/>
                <a:ea typeface="Roboto"/>
                <a:cs typeface="Roboto"/>
                <a:sym typeface="Roboto"/>
              </a:defRPr>
            </a:lvl2pPr>
            <a:lvl3pPr lvl="2" algn="ctr" rtl="0">
              <a:lnSpc>
                <a:spcPct val="100000"/>
              </a:lnSpc>
              <a:spcBef>
                <a:spcPts val="0"/>
              </a:spcBef>
              <a:spcAft>
                <a:spcPts val="0"/>
              </a:spcAft>
              <a:buSzPts val="2100"/>
              <a:buFont typeface="Roboto"/>
              <a:buNone/>
              <a:defRPr sz="2100">
                <a:latin typeface="Roboto"/>
                <a:ea typeface="Roboto"/>
                <a:cs typeface="Roboto"/>
                <a:sym typeface="Roboto"/>
              </a:defRPr>
            </a:lvl3pPr>
            <a:lvl4pPr lvl="3" algn="ctr" rtl="0">
              <a:lnSpc>
                <a:spcPct val="100000"/>
              </a:lnSpc>
              <a:spcBef>
                <a:spcPts val="0"/>
              </a:spcBef>
              <a:spcAft>
                <a:spcPts val="0"/>
              </a:spcAft>
              <a:buSzPts val="2100"/>
              <a:buFont typeface="Roboto"/>
              <a:buNone/>
              <a:defRPr sz="2100">
                <a:latin typeface="Roboto"/>
                <a:ea typeface="Roboto"/>
                <a:cs typeface="Roboto"/>
                <a:sym typeface="Roboto"/>
              </a:defRPr>
            </a:lvl4pPr>
            <a:lvl5pPr lvl="4" algn="ctr" rtl="0">
              <a:lnSpc>
                <a:spcPct val="100000"/>
              </a:lnSpc>
              <a:spcBef>
                <a:spcPts val="0"/>
              </a:spcBef>
              <a:spcAft>
                <a:spcPts val="0"/>
              </a:spcAft>
              <a:buSzPts val="2100"/>
              <a:buFont typeface="Roboto"/>
              <a:buNone/>
              <a:defRPr sz="2100">
                <a:latin typeface="Roboto"/>
                <a:ea typeface="Roboto"/>
                <a:cs typeface="Roboto"/>
                <a:sym typeface="Roboto"/>
              </a:defRPr>
            </a:lvl5pPr>
            <a:lvl6pPr lvl="5" algn="ctr" rtl="0">
              <a:lnSpc>
                <a:spcPct val="100000"/>
              </a:lnSpc>
              <a:spcBef>
                <a:spcPts val="0"/>
              </a:spcBef>
              <a:spcAft>
                <a:spcPts val="0"/>
              </a:spcAft>
              <a:buSzPts val="2100"/>
              <a:buFont typeface="Roboto"/>
              <a:buNone/>
              <a:defRPr sz="2100">
                <a:latin typeface="Roboto"/>
                <a:ea typeface="Roboto"/>
                <a:cs typeface="Roboto"/>
                <a:sym typeface="Roboto"/>
              </a:defRPr>
            </a:lvl6pPr>
            <a:lvl7pPr lvl="6" algn="ctr" rtl="0">
              <a:lnSpc>
                <a:spcPct val="100000"/>
              </a:lnSpc>
              <a:spcBef>
                <a:spcPts val="0"/>
              </a:spcBef>
              <a:spcAft>
                <a:spcPts val="0"/>
              </a:spcAft>
              <a:buSzPts val="2100"/>
              <a:buFont typeface="Roboto"/>
              <a:buNone/>
              <a:defRPr sz="2100">
                <a:latin typeface="Roboto"/>
                <a:ea typeface="Roboto"/>
                <a:cs typeface="Roboto"/>
                <a:sym typeface="Roboto"/>
              </a:defRPr>
            </a:lvl7pPr>
            <a:lvl8pPr lvl="7" algn="ctr" rtl="0">
              <a:lnSpc>
                <a:spcPct val="100000"/>
              </a:lnSpc>
              <a:spcBef>
                <a:spcPts val="0"/>
              </a:spcBef>
              <a:spcAft>
                <a:spcPts val="0"/>
              </a:spcAft>
              <a:buSzPts val="2100"/>
              <a:buFont typeface="Roboto"/>
              <a:buNone/>
              <a:defRPr sz="2100">
                <a:latin typeface="Roboto"/>
                <a:ea typeface="Roboto"/>
                <a:cs typeface="Roboto"/>
                <a:sym typeface="Roboto"/>
              </a:defRPr>
            </a:lvl8pPr>
            <a:lvl9pPr lvl="8" algn="ctr" rtl="0">
              <a:lnSpc>
                <a:spcPct val="100000"/>
              </a:lnSpc>
              <a:spcBef>
                <a:spcPts val="0"/>
              </a:spcBef>
              <a:spcAft>
                <a:spcPts val="0"/>
              </a:spcAft>
              <a:buSzPts val="2100"/>
              <a:buFont typeface="Roboto"/>
              <a:buNone/>
              <a:defRPr sz="2100">
                <a:latin typeface="Roboto"/>
                <a:ea typeface="Roboto"/>
                <a:cs typeface="Roboto"/>
                <a:sym typeface="Roboto"/>
              </a:defRPr>
            </a:lvl9pPr>
          </a:lstStyle>
          <a:p>
            <a:endParaRPr/>
          </a:p>
        </p:txBody>
      </p:sp>
      <p:sp>
        <p:nvSpPr>
          <p:cNvPr id="96" name="Google Shape;96;p23"/>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rgbClr val="000000"/>
              </a:buClr>
              <a:buSzPts val="1800"/>
              <a:buFont typeface="Roboto"/>
              <a:buChar char="●"/>
              <a:defRPr>
                <a:solidFill>
                  <a:srgbClr val="000000"/>
                </a:solidFill>
                <a:latin typeface="Roboto"/>
                <a:ea typeface="Roboto"/>
                <a:cs typeface="Roboto"/>
                <a:sym typeface="Roboto"/>
              </a:defRPr>
            </a:lvl1pPr>
            <a:lvl2pPr marL="914400" lvl="1"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2pPr>
            <a:lvl3pPr marL="1371600" lvl="2"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3pPr>
            <a:lvl4pPr marL="1828800" lvl="3"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4pPr>
            <a:lvl5pPr marL="2286000" lvl="4"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5pPr>
            <a:lvl6pPr marL="2743200" lvl="5"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6pPr>
            <a:lvl7pPr marL="3200400" lvl="6"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7pPr>
            <a:lvl8pPr marL="3657600" lvl="7"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8pPr>
            <a:lvl9pPr marL="4114800" lvl="8" indent="-317500" rtl="0">
              <a:spcBef>
                <a:spcPts val="1600"/>
              </a:spcBef>
              <a:spcAft>
                <a:spcPts val="1600"/>
              </a:spcAft>
              <a:buClr>
                <a:srgbClr val="000000"/>
              </a:buClr>
              <a:buSzPts val="1400"/>
              <a:buFont typeface="Roboto"/>
              <a:buChar char="■"/>
              <a:defRPr>
                <a:solidFill>
                  <a:srgbClr val="000000"/>
                </a:solidFill>
                <a:latin typeface="Roboto"/>
                <a:ea typeface="Roboto"/>
                <a:cs typeface="Roboto"/>
                <a:sym typeface="Roboto"/>
              </a:defRPr>
            </a:lvl9pPr>
          </a:lstStyle>
          <a:p>
            <a:endParaRPr/>
          </a:p>
        </p:txBody>
      </p:sp>
      <p:sp>
        <p:nvSpPr>
          <p:cNvPr id="97" name="Google Shape;97;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2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rgbClr val="000000"/>
              </a:buClr>
              <a:buSzPts val="1800"/>
              <a:buFont typeface="Roboto"/>
              <a:buNone/>
              <a:defRPr>
                <a:solidFill>
                  <a:srgbClr val="000000"/>
                </a:solidFill>
                <a:latin typeface="Roboto"/>
                <a:ea typeface="Roboto"/>
                <a:cs typeface="Roboto"/>
                <a:sym typeface="Roboto"/>
              </a:defRPr>
            </a:lvl1pPr>
          </a:lstStyle>
          <a:p>
            <a:endParaRPr/>
          </a:p>
        </p:txBody>
      </p:sp>
      <p:sp>
        <p:nvSpPr>
          <p:cNvPr id="100" name="Google Shape;100;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1"/>
        <p:cNvGrpSpPr/>
        <p:nvPr/>
      </p:nvGrpSpPr>
      <p:grpSpPr>
        <a:xfrm>
          <a:off x="0" y="0"/>
          <a:ext cx="0" cy="0"/>
          <a:chOff x="0" y="0"/>
          <a:chExt cx="0" cy="0"/>
        </a:xfrm>
      </p:grpSpPr>
      <p:sp>
        <p:nvSpPr>
          <p:cNvPr id="102" name="Google Shape;102;p25"/>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0"/>
              <a:buFont typeface="Roboto"/>
              <a:buNone/>
              <a:defRPr sz="12000">
                <a:solidFill>
                  <a:srgbClr val="000000"/>
                </a:solidFill>
                <a:latin typeface="Roboto"/>
                <a:ea typeface="Roboto"/>
                <a:cs typeface="Roboto"/>
                <a:sym typeface="Roboto"/>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3" name="Google Shape;103;p25"/>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rgbClr val="000000"/>
              </a:buClr>
              <a:buSzPts val="1800"/>
              <a:buFont typeface="Roboto"/>
              <a:buChar char="●"/>
              <a:defRPr>
                <a:solidFill>
                  <a:srgbClr val="000000"/>
                </a:solidFill>
                <a:latin typeface="Roboto"/>
                <a:ea typeface="Roboto"/>
                <a:cs typeface="Roboto"/>
                <a:sym typeface="Roboto"/>
              </a:defRPr>
            </a:lvl1pPr>
            <a:lvl2pPr marL="914400" lvl="1"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2pPr>
            <a:lvl3pPr marL="1371600" lvl="2"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3pPr>
            <a:lvl4pPr marL="1828800" lvl="3"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4pPr>
            <a:lvl5pPr marL="2286000" lvl="4"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5pPr>
            <a:lvl6pPr marL="2743200" lvl="5"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6pPr>
            <a:lvl7pPr marL="3200400" lvl="6"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7pPr>
            <a:lvl8pPr marL="3657600" lvl="7"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8pPr>
            <a:lvl9pPr marL="4114800" lvl="8" indent="-317500" algn="ctr" rtl="0">
              <a:spcBef>
                <a:spcPts val="1600"/>
              </a:spcBef>
              <a:spcAft>
                <a:spcPts val="1600"/>
              </a:spcAft>
              <a:buClr>
                <a:srgbClr val="000000"/>
              </a:buClr>
              <a:buSzPts val="1400"/>
              <a:buFont typeface="Roboto"/>
              <a:buChar char="■"/>
              <a:defRPr>
                <a:solidFill>
                  <a:srgbClr val="000000"/>
                </a:solidFill>
                <a:latin typeface="Roboto"/>
                <a:ea typeface="Roboto"/>
                <a:cs typeface="Roboto"/>
                <a:sym typeface="Roboto"/>
              </a:defRPr>
            </a:lvl9pPr>
          </a:lstStyle>
          <a:p>
            <a:endParaRPr/>
          </a:p>
        </p:txBody>
      </p:sp>
      <p:sp>
        <p:nvSpPr>
          <p:cNvPr id="104" name="Google Shape;104;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nnouncements">
  <p:cSld name="TITLE_AND_BODY_1">
    <p:spTree>
      <p:nvGrpSpPr>
        <p:cNvPr id="1" name="Shape 107"/>
        <p:cNvGrpSpPr/>
        <p:nvPr/>
      </p:nvGrpSpPr>
      <p:grpSpPr>
        <a:xfrm>
          <a:off x="0" y="0"/>
          <a:ext cx="0" cy="0"/>
          <a:chOff x="0" y="0"/>
          <a:chExt cx="0" cy="0"/>
        </a:xfrm>
      </p:grpSpPr>
      <p:sp>
        <p:nvSpPr>
          <p:cNvPr id="108" name="Google Shape;108;p27"/>
          <p:cNvSpPr txBox="1">
            <a:spLocks noGrp="1"/>
          </p:cNvSpPr>
          <p:nvPr>
            <p:ph type="title"/>
          </p:nvPr>
        </p:nvSpPr>
        <p:spPr>
          <a:xfrm>
            <a:off x="491700" y="593375"/>
            <a:ext cx="8160600" cy="524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7"/>
          <p:cNvSpPr txBox="1">
            <a:spLocks noGrp="1"/>
          </p:cNvSpPr>
          <p:nvPr>
            <p:ph type="body" idx="1"/>
          </p:nvPr>
        </p:nvSpPr>
        <p:spPr>
          <a:xfrm>
            <a:off x="491700" y="1536625"/>
            <a:ext cx="8160600" cy="455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0" name="Google Shape;110;p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111" name="Google Shape;111;p27"/>
          <p:cNvCxnSpPr/>
          <p:nvPr/>
        </p:nvCxnSpPr>
        <p:spPr>
          <a:xfrm>
            <a:off x="481500" y="1298592"/>
            <a:ext cx="8181000" cy="0"/>
          </a:xfrm>
          <a:prstGeom prst="straightConnector1">
            <a:avLst/>
          </a:prstGeom>
          <a:noFill/>
          <a:ln w="19050" cap="flat" cmpd="sng">
            <a:solidFill>
              <a:srgbClr val="4A86E8"/>
            </a:solidFill>
            <a:prstDash val="dot"/>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
    <p:spTree>
      <p:nvGrpSpPr>
        <p:cNvPr id="1" name="Shape 112"/>
        <p:cNvGrpSpPr/>
        <p:nvPr/>
      </p:nvGrpSpPr>
      <p:grpSpPr>
        <a:xfrm>
          <a:off x="0" y="0"/>
          <a:ext cx="0" cy="0"/>
          <a:chOff x="0" y="0"/>
          <a:chExt cx="0" cy="0"/>
        </a:xfrm>
      </p:grpSpPr>
      <p:sp>
        <p:nvSpPr>
          <p:cNvPr id="113" name="Google Shape;113;p28"/>
          <p:cNvSpPr/>
          <p:nvPr/>
        </p:nvSpPr>
        <p:spPr>
          <a:xfrm>
            <a:off x="4572000" y="-167"/>
            <a:ext cx="4572000" cy="68580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5" name="Google Shape;115;p28"/>
          <p:cNvSpPr txBox="1">
            <a:spLocks noGrp="1"/>
          </p:cNvSpPr>
          <p:nvPr>
            <p:ph type="title"/>
          </p:nvPr>
        </p:nvSpPr>
        <p:spPr>
          <a:xfrm>
            <a:off x="311700" y="740800"/>
            <a:ext cx="3837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28"/>
          <p:cNvSpPr txBox="1">
            <a:spLocks noGrp="1"/>
          </p:cNvSpPr>
          <p:nvPr>
            <p:ph type="body" idx="1"/>
          </p:nvPr>
        </p:nvSpPr>
        <p:spPr>
          <a:xfrm>
            <a:off x="311700" y="1852800"/>
            <a:ext cx="3837000" cy="4239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7" name="Google Shape;117;p28"/>
          <p:cNvSpPr txBox="1">
            <a:spLocks noGrp="1"/>
          </p:cNvSpPr>
          <p:nvPr>
            <p:ph type="body" idx="2"/>
          </p:nvPr>
        </p:nvSpPr>
        <p:spPr>
          <a:xfrm>
            <a:off x="4939500" y="740800"/>
            <a:ext cx="3837000" cy="5376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
    <p:spTree>
      <p:nvGrpSpPr>
        <p:cNvPr id="1" name="Shape 118"/>
        <p:cNvGrpSpPr/>
        <p:nvPr/>
      </p:nvGrpSpPr>
      <p:grpSpPr>
        <a:xfrm>
          <a:off x="0" y="0"/>
          <a:ext cx="0" cy="0"/>
          <a:chOff x="0" y="0"/>
          <a:chExt cx="0" cy="0"/>
        </a:xfrm>
      </p:grpSpPr>
      <p:sp>
        <p:nvSpPr>
          <p:cNvPr id="119" name="Google Shape;119;p29"/>
          <p:cNvSpPr/>
          <p:nvPr/>
        </p:nvSpPr>
        <p:spPr>
          <a:xfrm>
            <a:off x="0" y="8"/>
            <a:ext cx="4572000" cy="68580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29"/>
          <p:cNvSpPr txBox="1">
            <a:spLocks noGrp="1"/>
          </p:cNvSpPr>
          <p:nvPr>
            <p:ph type="title"/>
          </p:nvPr>
        </p:nvSpPr>
        <p:spPr>
          <a:xfrm>
            <a:off x="4991925" y="753525"/>
            <a:ext cx="3837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29"/>
          <p:cNvSpPr txBox="1">
            <a:spLocks noGrp="1"/>
          </p:cNvSpPr>
          <p:nvPr>
            <p:ph type="body" idx="1"/>
          </p:nvPr>
        </p:nvSpPr>
        <p:spPr>
          <a:xfrm>
            <a:off x="4991925" y="1865525"/>
            <a:ext cx="3837000" cy="4239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3" name="Google Shape;123;p29"/>
          <p:cNvSpPr txBox="1">
            <a:spLocks noGrp="1"/>
          </p:cNvSpPr>
          <p:nvPr>
            <p:ph type="body" idx="2"/>
          </p:nvPr>
        </p:nvSpPr>
        <p:spPr>
          <a:xfrm>
            <a:off x="367500" y="753525"/>
            <a:ext cx="3837000" cy="5350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A86E8"/>
              </a:buClr>
              <a:buSzPts val="2800"/>
              <a:buFont typeface="Roboto"/>
              <a:buNone/>
              <a:defRPr sz="2800">
                <a:solidFill>
                  <a:srgbClr val="4A86E8"/>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4" name="Google Shape;64;p15"/>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65" name="Google Shape;65;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pythontutor.com/composingprograms.html#code=def%20fact%28n%29%3A%0A%20%20%20%20if%20n%20%3D%3D%200%3A%0A%20%20%20%20%20%20%20%20return%201%0A%20%20%20%20else%3A%0A%20%20%20%20%20%20%20%20return%20n%20*%20fact%28n%20-%201%29%0A%0Afact%283%29&amp;cumulative=true&amp;curInstr=0&amp;mode=display&amp;origin=composingprograms.js&amp;py=3&amp;rawInputLstJSON=%5B%5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Lecture 6 - Recursion</a:t>
            </a:r>
            <a:endParaRPr/>
          </a:p>
        </p:txBody>
      </p:sp>
      <p:sp>
        <p:nvSpPr>
          <p:cNvPr id="129" name="Google Shape;129;p30"/>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 in Evaluation</a:t>
            </a:r>
            <a:endParaRPr/>
          </a:p>
        </p:txBody>
      </p:sp>
      <p:sp>
        <p:nvSpPr>
          <p:cNvPr id="192" name="Google Shape;192;p40"/>
          <p:cNvSpPr txBox="1"/>
          <p:nvPr/>
        </p:nvSpPr>
        <p:spPr>
          <a:xfrm>
            <a:off x="979450" y="1877133"/>
            <a:ext cx="8386200" cy="5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193" name="Google Shape;193;p40"/>
          <p:cNvSpPr txBox="1"/>
          <p:nvPr/>
        </p:nvSpPr>
        <p:spPr>
          <a:xfrm>
            <a:off x="1077025" y="1579767"/>
            <a:ext cx="8288700" cy="13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Roboto Mono"/>
                <a:ea typeface="Roboto Mono"/>
                <a:cs typeface="Roboto Mono"/>
                <a:sym typeface="Roboto Mono"/>
              </a:rPr>
              <a:t>f(g(h(2), True), h(x))</a:t>
            </a:r>
            <a:endParaRPr sz="3000">
              <a:latin typeface="Roboto Mono"/>
              <a:ea typeface="Roboto Mono"/>
              <a:cs typeface="Roboto Mono"/>
              <a:sym typeface="Roboto Mono"/>
            </a:endParaRPr>
          </a:p>
        </p:txBody>
      </p:sp>
      <p:cxnSp>
        <p:nvCxnSpPr>
          <p:cNvPr id="194" name="Google Shape;194;p40"/>
          <p:cNvCxnSpPr>
            <a:stCxn id="193" idx="1"/>
            <a:endCxn id="193" idx="1"/>
          </p:cNvCxnSpPr>
          <p:nvPr/>
        </p:nvCxnSpPr>
        <p:spPr>
          <a:xfrm>
            <a:off x="1077025" y="2230167"/>
            <a:ext cx="0" cy="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40"/>
          <p:cNvCxnSpPr/>
          <p:nvPr/>
        </p:nvCxnSpPr>
        <p:spPr>
          <a:xfrm>
            <a:off x="1658750" y="2510267"/>
            <a:ext cx="2843700" cy="0"/>
          </a:xfrm>
          <a:prstGeom prst="straightConnector1">
            <a:avLst/>
          </a:prstGeom>
          <a:noFill/>
          <a:ln w="19050" cap="flat" cmpd="sng">
            <a:solidFill>
              <a:srgbClr val="FF9900"/>
            </a:solidFill>
            <a:prstDash val="solid"/>
            <a:round/>
            <a:headEnd type="none" w="med" len="med"/>
            <a:tailEnd type="none" w="med" len="med"/>
          </a:ln>
        </p:spPr>
      </p:cxnSp>
      <p:cxnSp>
        <p:nvCxnSpPr>
          <p:cNvPr id="196" name="Google Shape;196;p40"/>
          <p:cNvCxnSpPr/>
          <p:nvPr/>
        </p:nvCxnSpPr>
        <p:spPr>
          <a:xfrm flipH="1">
            <a:off x="2104650" y="2769233"/>
            <a:ext cx="557700" cy="706200"/>
          </a:xfrm>
          <a:prstGeom prst="straightConnector1">
            <a:avLst/>
          </a:prstGeom>
          <a:noFill/>
          <a:ln w="19050" cap="flat" cmpd="sng">
            <a:solidFill>
              <a:srgbClr val="FF9900"/>
            </a:solidFill>
            <a:prstDash val="dot"/>
            <a:round/>
            <a:headEnd type="none" w="med" len="med"/>
            <a:tailEnd type="none" w="med" len="med"/>
          </a:ln>
        </p:spPr>
      </p:cxnSp>
      <p:sp>
        <p:nvSpPr>
          <p:cNvPr id="197" name="Google Shape;197;p40"/>
          <p:cNvSpPr txBox="1"/>
          <p:nvPr/>
        </p:nvSpPr>
        <p:spPr>
          <a:xfrm>
            <a:off x="783375" y="3455625"/>
            <a:ext cx="3788700" cy="13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Roboto Mono"/>
                <a:ea typeface="Roboto Mono"/>
                <a:cs typeface="Roboto Mono"/>
                <a:sym typeface="Roboto Mono"/>
              </a:rPr>
              <a:t>g(h(2), True)</a:t>
            </a:r>
            <a:endParaRPr sz="3000">
              <a:latin typeface="Roboto Mono"/>
              <a:ea typeface="Roboto Mono"/>
              <a:cs typeface="Roboto Mono"/>
              <a:sym typeface="Roboto Mono"/>
            </a:endParaRPr>
          </a:p>
        </p:txBody>
      </p:sp>
      <p:cxnSp>
        <p:nvCxnSpPr>
          <p:cNvPr id="198" name="Google Shape;198;p40"/>
          <p:cNvCxnSpPr/>
          <p:nvPr/>
        </p:nvCxnSpPr>
        <p:spPr>
          <a:xfrm flipH="1">
            <a:off x="1077025" y="4384867"/>
            <a:ext cx="557700" cy="706200"/>
          </a:xfrm>
          <a:prstGeom prst="straightConnector1">
            <a:avLst/>
          </a:prstGeom>
          <a:noFill/>
          <a:ln w="19050" cap="flat" cmpd="sng">
            <a:solidFill>
              <a:srgbClr val="FF9900"/>
            </a:solidFill>
            <a:prstDash val="dot"/>
            <a:round/>
            <a:headEnd type="none" w="med" len="med"/>
            <a:tailEnd type="none" w="med" len="med"/>
          </a:ln>
        </p:spPr>
      </p:cxnSp>
      <p:sp>
        <p:nvSpPr>
          <p:cNvPr id="199" name="Google Shape;199;p40"/>
          <p:cNvSpPr txBox="1"/>
          <p:nvPr/>
        </p:nvSpPr>
        <p:spPr>
          <a:xfrm>
            <a:off x="543600" y="4988800"/>
            <a:ext cx="8288700" cy="13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Roboto Mono"/>
                <a:ea typeface="Roboto Mono"/>
                <a:cs typeface="Roboto Mono"/>
                <a:sym typeface="Roboto Mono"/>
              </a:rPr>
              <a:t>h(2)</a:t>
            </a:r>
            <a:endParaRPr sz="3000">
              <a:latin typeface="Roboto Mono"/>
              <a:ea typeface="Roboto Mono"/>
              <a:cs typeface="Roboto Mono"/>
              <a:sym typeface="Roboto Mono"/>
            </a:endParaRPr>
          </a:p>
        </p:txBody>
      </p:sp>
      <p:cxnSp>
        <p:nvCxnSpPr>
          <p:cNvPr id="200" name="Google Shape;200;p40"/>
          <p:cNvCxnSpPr/>
          <p:nvPr/>
        </p:nvCxnSpPr>
        <p:spPr>
          <a:xfrm>
            <a:off x="1351150" y="4254800"/>
            <a:ext cx="879000" cy="0"/>
          </a:xfrm>
          <a:prstGeom prst="straightConnector1">
            <a:avLst/>
          </a:prstGeom>
          <a:noFill/>
          <a:ln w="19050" cap="flat" cmpd="sng">
            <a:solidFill>
              <a:srgbClr val="FF9900"/>
            </a:solidFill>
            <a:prstDash val="solid"/>
            <a:round/>
            <a:headEnd type="none" w="med" len="med"/>
            <a:tailEnd type="none" w="med" len="med"/>
          </a:ln>
        </p:spPr>
      </p:cxnSp>
      <p:cxnSp>
        <p:nvCxnSpPr>
          <p:cNvPr id="201" name="Google Shape;201;p40"/>
          <p:cNvCxnSpPr/>
          <p:nvPr/>
        </p:nvCxnSpPr>
        <p:spPr>
          <a:xfrm>
            <a:off x="1000825" y="5796133"/>
            <a:ext cx="358800" cy="0"/>
          </a:xfrm>
          <a:prstGeom prst="straightConnector1">
            <a:avLst/>
          </a:prstGeom>
          <a:noFill/>
          <a:ln w="19050" cap="flat" cmpd="sng">
            <a:solidFill>
              <a:srgbClr val="FF9900"/>
            </a:solidFill>
            <a:prstDash val="solid"/>
            <a:round/>
            <a:headEnd type="none" w="med" len="med"/>
            <a:tailEnd type="none" w="med" len="med"/>
          </a:ln>
        </p:spPr>
      </p:cxnSp>
      <p:cxnSp>
        <p:nvCxnSpPr>
          <p:cNvPr id="202" name="Google Shape;202;p40"/>
          <p:cNvCxnSpPr/>
          <p:nvPr/>
        </p:nvCxnSpPr>
        <p:spPr>
          <a:xfrm>
            <a:off x="2798950" y="4254800"/>
            <a:ext cx="879000" cy="0"/>
          </a:xfrm>
          <a:prstGeom prst="straightConnector1">
            <a:avLst/>
          </a:prstGeom>
          <a:noFill/>
          <a:ln w="19050" cap="flat" cmpd="sng">
            <a:solidFill>
              <a:srgbClr val="FF9900"/>
            </a:solidFill>
            <a:prstDash val="solid"/>
            <a:round/>
            <a:headEnd type="none" w="med" len="med"/>
            <a:tailEnd type="none" w="med" len="med"/>
          </a:ln>
        </p:spPr>
      </p:cxnSp>
      <p:cxnSp>
        <p:nvCxnSpPr>
          <p:cNvPr id="203" name="Google Shape;203;p40"/>
          <p:cNvCxnSpPr/>
          <p:nvPr/>
        </p:nvCxnSpPr>
        <p:spPr>
          <a:xfrm>
            <a:off x="5084950" y="2527600"/>
            <a:ext cx="879000" cy="0"/>
          </a:xfrm>
          <a:prstGeom prst="straightConnector1">
            <a:avLst/>
          </a:prstGeom>
          <a:noFill/>
          <a:ln w="19050" cap="flat" cmpd="sng">
            <a:solidFill>
              <a:srgbClr val="FF9900"/>
            </a:solidFill>
            <a:prstDash val="solid"/>
            <a:round/>
            <a:headEnd type="none" w="med" len="med"/>
            <a:tailEnd type="none" w="med" len="med"/>
          </a:ln>
        </p:spPr>
      </p:cxnSp>
      <p:cxnSp>
        <p:nvCxnSpPr>
          <p:cNvPr id="204" name="Google Shape;204;p40"/>
          <p:cNvCxnSpPr/>
          <p:nvPr/>
        </p:nvCxnSpPr>
        <p:spPr>
          <a:xfrm>
            <a:off x="5560750" y="2769233"/>
            <a:ext cx="0" cy="714000"/>
          </a:xfrm>
          <a:prstGeom prst="straightConnector1">
            <a:avLst/>
          </a:prstGeom>
          <a:noFill/>
          <a:ln w="19050" cap="flat" cmpd="sng">
            <a:solidFill>
              <a:srgbClr val="FF9900"/>
            </a:solidFill>
            <a:prstDash val="dot"/>
            <a:round/>
            <a:headEnd type="none" w="med" len="med"/>
            <a:tailEnd type="none" w="med" len="med"/>
          </a:ln>
        </p:spPr>
      </p:cxnSp>
      <p:sp>
        <p:nvSpPr>
          <p:cNvPr id="205" name="Google Shape;205;p40"/>
          <p:cNvSpPr txBox="1"/>
          <p:nvPr/>
        </p:nvSpPr>
        <p:spPr>
          <a:xfrm>
            <a:off x="5084950" y="3585600"/>
            <a:ext cx="8288700" cy="13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Roboto Mono"/>
                <a:ea typeface="Roboto Mono"/>
                <a:cs typeface="Roboto Mono"/>
                <a:sym typeface="Roboto Mono"/>
              </a:rPr>
              <a:t>h(x)</a:t>
            </a:r>
            <a:endParaRPr sz="3000">
              <a:latin typeface="Roboto Mono"/>
              <a:ea typeface="Roboto Mono"/>
              <a:cs typeface="Roboto Mono"/>
              <a:sym typeface="Roboto Mono"/>
            </a:endParaRPr>
          </a:p>
        </p:txBody>
      </p:sp>
      <p:cxnSp>
        <p:nvCxnSpPr>
          <p:cNvPr id="206" name="Google Shape;206;p40"/>
          <p:cNvCxnSpPr/>
          <p:nvPr/>
        </p:nvCxnSpPr>
        <p:spPr>
          <a:xfrm>
            <a:off x="5572825" y="4373733"/>
            <a:ext cx="358800" cy="0"/>
          </a:xfrm>
          <a:prstGeom prst="straightConnector1">
            <a:avLst/>
          </a:prstGeom>
          <a:noFill/>
          <a:ln w="19050" cap="flat" cmpd="sng">
            <a:solidFill>
              <a:srgbClr val="FF9900"/>
            </a:solidFill>
            <a:prstDash val="solid"/>
            <a:round/>
            <a:headEnd type="none" w="med" len="med"/>
            <a:tailEnd type="none" w="med" len="med"/>
          </a:ln>
        </p:spPr>
      </p:cxnSp>
      <p:sp>
        <p:nvSpPr>
          <p:cNvPr id="207" name="Google Shape;207;p40"/>
          <p:cNvSpPr/>
          <p:nvPr/>
        </p:nvSpPr>
        <p:spPr>
          <a:xfrm>
            <a:off x="6588575" y="3585600"/>
            <a:ext cx="2067600" cy="2037000"/>
          </a:xfrm>
          <a:prstGeom prst="wedgeRoundRectCallout">
            <a:avLst>
              <a:gd name="adj1" fmla="val -67980"/>
              <a:gd name="adj2" fmla="val -24512"/>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A call expression is composed of smaller (call) expressions!</a:t>
            </a:r>
            <a:endParaRPr sz="1800">
              <a:solidFill>
                <a:srgbClr val="FFFFFF"/>
              </a:solidFill>
              <a:latin typeface="Roboto"/>
              <a:ea typeface="Roboto"/>
              <a:cs typeface="Roboto"/>
              <a:sym typeface="Roboto"/>
            </a:endParaRPr>
          </a:p>
        </p:txBody>
      </p:sp>
      <p:sp>
        <p:nvSpPr>
          <p:cNvPr id="208" name="Google Shape;208;p40"/>
          <p:cNvSpPr txBox="1"/>
          <p:nvPr/>
        </p:nvSpPr>
        <p:spPr>
          <a:xfrm>
            <a:off x="6286500" y="2632933"/>
            <a:ext cx="111600" cy="1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209" name="Google Shape;209;p40"/>
          <p:cNvSpPr/>
          <p:nvPr/>
        </p:nvSpPr>
        <p:spPr>
          <a:xfrm>
            <a:off x="1750775" y="4777733"/>
            <a:ext cx="2067600" cy="2037000"/>
          </a:xfrm>
          <a:prstGeom prst="wedgeRoundRectCallout">
            <a:avLst>
              <a:gd name="adj1" fmla="val 22404"/>
              <a:gd name="adj2" fmla="val -68313"/>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Stop once you reach a number, boolean, name, etc.</a:t>
            </a:r>
            <a:endParaRPr sz="180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
                                        <p:tgtEl>
                                          <p:spTgt spid="195"/>
                                        </p:tgtEl>
                                      </p:cBhvr>
                                    </p:animEffect>
                                  </p:childTnLst>
                                </p:cTn>
                              </p:par>
                              <p:par>
                                <p:cTn id="8" presetID="10" presetClass="entr" presetSubtype="0"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fade">
                                      <p:cBhvr>
                                        <p:cTn id="10" dur="1"/>
                                        <p:tgtEl>
                                          <p:spTgt spid="196"/>
                                        </p:tgtEl>
                                      </p:cBhvr>
                                    </p:animEffect>
                                  </p:childTnLst>
                                </p:cTn>
                              </p:par>
                              <p:par>
                                <p:cTn id="11" presetID="10"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animEffect transition="in" filter="fade">
                                      <p:cBhvr>
                                        <p:cTn id="13" dur="1"/>
                                        <p:tgtEl>
                                          <p:spTgt spid="19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8"/>
                                        </p:tgtEl>
                                        <p:attrNameLst>
                                          <p:attrName>style.visibility</p:attrName>
                                        </p:attrNameLst>
                                      </p:cBhvr>
                                      <p:to>
                                        <p:strVal val="visible"/>
                                      </p:to>
                                    </p:set>
                                    <p:animEffect transition="in" filter="fade">
                                      <p:cBhvr>
                                        <p:cTn id="18" dur="500"/>
                                        <p:tgtEl>
                                          <p:spTgt spid="198"/>
                                        </p:tgtEl>
                                      </p:cBhvr>
                                    </p:animEffect>
                                  </p:childTnLst>
                                </p:cTn>
                              </p:par>
                              <p:par>
                                <p:cTn id="19" presetID="10" presetClass="entr" presetSubtype="0" fill="hold" nodeType="withEffect">
                                  <p:stCondLst>
                                    <p:cond delay="0"/>
                                  </p:stCondLst>
                                  <p:childTnLst>
                                    <p:set>
                                      <p:cBhvr>
                                        <p:cTn id="20" dur="1" fill="hold">
                                          <p:stCondLst>
                                            <p:cond delay="0"/>
                                          </p:stCondLst>
                                        </p:cTn>
                                        <p:tgtEl>
                                          <p:spTgt spid="200"/>
                                        </p:tgtEl>
                                        <p:attrNameLst>
                                          <p:attrName>style.visibility</p:attrName>
                                        </p:attrNameLst>
                                      </p:cBhvr>
                                      <p:to>
                                        <p:strVal val="visible"/>
                                      </p:to>
                                    </p:set>
                                    <p:animEffect transition="in" filter="fade">
                                      <p:cBhvr>
                                        <p:cTn id="21" dur="1"/>
                                        <p:tgtEl>
                                          <p:spTgt spid="200"/>
                                        </p:tgtEl>
                                      </p:cBhvr>
                                    </p:animEffect>
                                  </p:childTnLst>
                                </p:cTn>
                              </p:par>
                              <p:par>
                                <p:cTn id="22" presetID="10" presetClass="entr" presetSubtype="0" fill="hold" nodeType="withEffect">
                                  <p:stCondLst>
                                    <p:cond delay="0"/>
                                  </p:stCondLst>
                                  <p:childTnLst>
                                    <p:set>
                                      <p:cBhvr>
                                        <p:cTn id="23" dur="1" fill="hold">
                                          <p:stCondLst>
                                            <p:cond delay="0"/>
                                          </p:stCondLst>
                                        </p:cTn>
                                        <p:tgtEl>
                                          <p:spTgt spid="199"/>
                                        </p:tgtEl>
                                        <p:attrNameLst>
                                          <p:attrName>style.visibility</p:attrName>
                                        </p:attrNameLst>
                                      </p:cBhvr>
                                      <p:to>
                                        <p:strVal val="visible"/>
                                      </p:to>
                                    </p:set>
                                    <p:animEffect transition="in" filter="fade">
                                      <p:cBhvr>
                                        <p:cTn id="24" dur="1"/>
                                        <p:tgtEl>
                                          <p:spTgt spid="19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1"/>
                                        </p:tgtEl>
                                        <p:attrNameLst>
                                          <p:attrName>style.visibility</p:attrName>
                                        </p:attrNameLst>
                                      </p:cBhvr>
                                      <p:to>
                                        <p:strVal val="visible"/>
                                      </p:to>
                                    </p:set>
                                    <p:animEffect transition="in" filter="fade">
                                      <p:cBhvr>
                                        <p:cTn id="29" dur="1"/>
                                        <p:tgtEl>
                                          <p:spTgt spid="20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2"/>
                                        </p:tgtEl>
                                        <p:attrNameLst>
                                          <p:attrName>style.visibility</p:attrName>
                                        </p:attrNameLst>
                                      </p:cBhvr>
                                      <p:to>
                                        <p:strVal val="visible"/>
                                      </p:to>
                                    </p:set>
                                    <p:animEffect transition="in" filter="fade">
                                      <p:cBhvr>
                                        <p:cTn id="34" dur="1"/>
                                        <p:tgtEl>
                                          <p:spTgt spid="20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fade">
                                      <p:cBhvr>
                                        <p:cTn id="39" dur="1"/>
                                        <p:tgtEl>
                                          <p:spTgt spid="203"/>
                                        </p:tgtEl>
                                      </p:cBhvr>
                                    </p:animEffect>
                                  </p:childTnLst>
                                </p:cTn>
                              </p:par>
                              <p:par>
                                <p:cTn id="40" presetID="10" presetClass="entr" presetSubtype="0" fill="hold" nodeType="withEffect">
                                  <p:stCondLst>
                                    <p:cond delay="0"/>
                                  </p:stCondLst>
                                  <p:childTnLst>
                                    <p:set>
                                      <p:cBhvr>
                                        <p:cTn id="41" dur="1" fill="hold">
                                          <p:stCondLst>
                                            <p:cond delay="0"/>
                                          </p:stCondLst>
                                        </p:cTn>
                                        <p:tgtEl>
                                          <p:spTgt spid="204"/>
                                        </p:tgtEl>
                                        <p:attrNameLst>
                                          <p:attrName>style.visibility</p:attrName>
                                        </p:attrNameLst>
                                      </p:cBhvr>
                                      <p:to>
                                        <p:strVal val="visible"/>
                                      </p:to>
                                    </p:set>
                                    <p:animEffect transition="in" filter="fade">
                                      <p:cBhvr>
                                        <p:cTn id="42" dur="1"/>
                                        <p:tgtEl>
                                          <p:spTgt spid="204"/>
                                        </p:tgtEl>
                                      </p:cBhvr>
                                    </p:animEffect>
                                  </p:childTnLst>
                                </p:cTn>
                              </p:par>
                              <p:par>
                                <p:cTn id="43" presetID="10" presetClass="entr" presetSubtype="0" fill="hold" nodeType="withEffect">
                                  <p:stCondLst>
                                    <p:cond delay="0"/>
                                  </p:stCondLst>
                                  <p:childTnLst>
                                    <p:set>
                                      <p:cBhvr>
                                        <p:cTn id="44" dur="1" fill="hold">
                                          <p:stCondLst>
                                            <p:cond delay="0"/>
                                          </p:stCondLst>
                                        </p:cTn>
                                        <p:tgtEl>
                                          <p:spTgt spid="205"/>
                                        </p:tgtEl>
                                        <p:attrNameLst>
                                          <p:attrName>style.visibility</p:attrName>
                                        </p:attrNameLst>
                                      </p:cBhvr>
                                      <p:to>
                                        <p:strVal val="visible"/>
                                      </p:to>
                                    </p:set>
                                    <p:animEffect transition="in" filter="fade">
                                      <p:cBhvr>
                                        <p:cTn id="45" dur="1"/>
                                        <p:tgtEl>
                                          <p:spTgt spid="20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6"/>
                                        </p:tgtEl>
                                        <p:attrNameLst>
                                          <p:attrName>style.visibility</p:attrName>
                                        </p:attrNameLst>
                                      </p:cBhvr>
                                      <p:to>
                                        <p:strVal val="visible"/>
                                      </p:to>
                                    </p:set>
                                    <p:animEffect transition="in" filter="fade">
                                      <p:cBhvr>
                                        <p:cTn id="50" dur="1"/>
                                        <p:tgtEl>
                                          <p:spTgt spid="20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7"/>
                                        </p:tgtEl>
                                        <p:attrNameLst>
                                          <p:attrName>style.visibility</p:attrName>
                                        </p:attrNameLst>
                                      </p:cBhvr>
                                      <p:to>
                                        <p:strVal val="visible"/>
                                      </p:to>
                                    </p:set>
                                    <p:animEffect transition="in" filter="fade">
                                      <p:cBhvr>
                                        <p:cTn id="55" dur="1"/>
                                        <p:tgtEl>
                                          <p:spTgt spid="20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9"/>
                                        </p:tgtEl>
                                        <p:attrNameLst>
                                          <p:attrName>style.visibility</p:attrName>
                                        </p:attrNameLst>
                                      </p:cBhvr>
                                      <p:to>
                                        <p:strVal val="visible"/>
                                      </p:to>
                                    </p:set>
                                    <p:animEffect transition="in" filter="fade">
                                      <p:cBhvr>
                                        <p:cTn id="60" dur="1"/>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1"/>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Recursive Functions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Recursive Functions</a:t>
            </a:r>
            <a:endParaRPr/>
          </a:p>
        </p:txBody>
      </p:sp>
      <p:sp>
        <p:nvSpPr>
          <p:cNvPr id="220" name="Google Shape;220;p4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A function is called </a:t>
            </a:r>
            <a:r>
              <a:rPr lang="en" sz="2400" b="1">
                <a:solidFill>
                  <a:srgbClr val="4A86E8"/>
                </a:solidFill>
                <a:latin typeface="Roboto"/>
                <a:ea typeface="Roboto"/>
                <a:cs typeface="Roboto"/>
                <a:sym typeface="Roboto"/>
              </a:rPr>
              <a:t>recursive</a:t>
            </a:r>
            <a:r>
              <a:rPr lang="en" sz="2400">
                <a:solidFill>
                  <a:schemeClr val="dk1"/>
                </a:solidFill>
                <a:latin typeface="Roboto"/>
                <a:ea typeface="Roboto"/>
                <a:cs typeface="Roboto"/>
                <a:sym typeface="Roboto"/>
              </a:rPr>
              <a:t> if the body of that function calls itself, either directly or indirectly</a:t>
            </a:r>
            <a:endParaRPr sz="2400">
              <a:solidFill>
                <a:schemeClr val="dk1"/>
              </a:solidFill>
              <a:latin typeface="Roboto"/>
              <a:ea typeface="Roboto"/>
              <a:cs typeface="Roboto"/>
              <a:sym typeface="Roboto"/>
            </a:endParaRPr>
          </a:p>
          <a:p>
            <a:pPr marL="457200" lvl="0" indent="-381000" algn="l" rtl="0">
              <a:spcBef>
                <a:spcPts val="1000"/>
              </a:spcBef>
              <a:spcAft>
                <a:spcPts val="0"/>
              </a:spcAft>
              <a:buClr>
                <a:schemeClr val="dk1"/>
              </a:buClr>
              <a:buSzPts val="2400"/>
              <a:buFont typeface="Roboto"/>
              <a:buChar char="●"/>
            </a:pPr>
            <a:r>
              <a:rPr lang="en" sz="2400">
                <a:solidFill>
                  <a:schemeClr val="dk1"/>
                </a:solidFill>
                <a:latin typeface="Roboto"/>
                <a:ea typeface="Roboto"/>
                <a:cs typeface="Roboto"/>
                <a:sym typeface="Roboto"/>
              </a:rPr>
              <a:t>This implies that executing the body of a recursive function may require </a:t>
            </a:r>
            <a:r>
              <a:rPr lang="en" sz="2400" b="1">
                <a:solidFill>
                  <a:schemeClr val="dk1"/>
                </a:solidFill>
                <a:latin typeface="Roboto"/>
                <a:ea typeface="Roboto"/>
                <a:cs typeface="Roboto"/>
                <a:sym typeface="Roboto"/>
              </a:rPr>
              <a:t>applying that function multiple times</a:t>
            </a:r>
            <a:endParaRPr sz="2400" b="1">
              <a:solidFill>
                <a:schemeClr val="dk1"/>
              </a:solidFill>
              <a:latin typeface="Roboto"/>
              <a:ea typeface="Roboto"/>
              <a:cs typeface="Roboto"/>
              <a:sym typeface="Roboto"/>
            </a:endParaRPr>
          </a:p>
          <a:p>
            <a:pPr marL="457200" lvl="0" indent="-381000" algn="l" rtl="0">
              <a:spcBef>
                <a:spcPts val="1000"/>
              </a:spcBef>
              <a:spcAft>
                <a:spcPts val="1000"/>
              </a:spcAft>
              <a:buClr>
                <a:schemeClr val="dk1"/>
              </a:buClr>
              <a:buSzPts val="2400"/>
              <a:buFont typeface="Roboto"/>
              <a:buChar char="●"/>
            </a:pPr>
            <a:r>
              <a:rPr lang="en" sz="2400">
                <a:solidFill>
                  <a:schemeClr val="dk1"/>
                </a:solidFill>
                <a:latin typeface="Roboto"/>
                <a:ea typeface="Roboto"/>
                <a:cs typeface="Roboto"/>
                <a:sym typeface="Roboto"/>
              </a:rPr>
              <a:t>Recursion is inherently tied to functional abstraction</a:t>
            </a:r>
            <a:endParaRPr sz="2400">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animEffect transition="in" filter="fade">
                                      <p:cBhvr>
                                        <p:cTn id="7" dur="1"/>
                                        <p:tgtEl>
                                          <p:spTgt spid="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
                                            <p:txEl>
                                              <p:pRg st="1" end="1"/>
                                            </p:txEl>
                                          </p:spTgt>
                                        </p:tgtEl>
                                        <p:attrNameLst>
                                          <p:attrName>style.visibility</p:attrName>
                                        </p:attrNameLst>
                                      </p:cBhvr>
                                      <p:to>
                                        <p:strVal val="visible"/>
                                      </p:to>
                                    </p:set>
                                    <p:animEffect transition="in" filter="fade">
                                      <p:cBhvr>
                                        <p:cTn id="12" dur="1"/>
                                        <p:tgtEl>
                                          <p:spTgt spid="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0">
                                            <p:txEl>
                                              <p:pRg st="2" end="2"/>
                                            </p:txEl>
                                          </p:spTgt>
                                        </p:tgtEl>
                                        <p:attrNameLst>
                                          <p:attrName>style.visibility</p:attrName>
                                        </p:attrNameLst>
                                      </p:cBhvr>
                                      <p:to>
                                        <p:strVal val="visible"/>
                                      </p:to>
                                    </p:set>
                                    <p:animEffect transition="in" filter="fade">
                                      <p:cBhvr>
                                        <p:cTn id="17" dur="1"/>
                                        <p:tgtEl>
                                          <p:spTgt spid="2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 of a Recursive Function</a:t>
            </a:r>
            <a:endParaRPr/>
          </a:p>
        </p:txBody>
      </p:sp>
      <p:sp>
        <p:nvSpPr>
          <p:cNvPr id="226" name="Google Shape;226;p4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accent2"/>
              </a:buClr>
              <a:buSzPts val="1600"/>
              <a:buFont typeface="Roboto Mono"/>
              <a:buAutoNum type="arabicPeriod"/>
            </a:pPr>
            <a:r>
              <a:rPr lang="en" sz="1600" dirty="0">
                <a:solidFill>
                  <a:schemeClr val="accent2"/>
                </a:solidFill>
                <a:latin typeface="Roboto Mono"/>
                <a:ea typeface="Roboto Mono"/>
                <a:cs typeface="Roboto Mono"/>
                <a:sym typeface="Roboto Mono"/>
              </a:rPr>
              <a:t>One or more </a:t>
            </a:r>
            <a:r>
              <a:rPr lang="en" sz="1600" b="1" dirty="0">
                <a:solidFill>
                  <a:srgbClr val="4A86E8"/>
                </a:solidFill>
                <a:latin typeface="Roboto Mono"/>
                <a:ea typeface="Roboto Mono"/>
                <a:cs typeface="Roboto Mono"/>
                <a:sym typeface="Roboto Mono"/>
              </a:rPr>
              <a:t>base cases</a:t>
            </a:r>
            <a:r>
              <a:rPr lang="en" sz="1600" dirty="0">
                <a:solidFill>
                  <a:schemeClr val="accent2"/>
                </a:solidFill>
                <a:latin typeface="Roboto Mono"/>
                <a:ea typeface="Roboto Mono"/>
                <a:cs typeface="Roboto Mono"/>
                <a:sym typeface="Roboto Mono"/>
              </a:rPr>
              <a:t>, usually the smallest input.</a:t>
            </a:r>
            <a:endParaRPr sz="1600" dirty="0">
              <a:solidFill>
                <a:schemeClr val="accent2"/>
              </a:solidFill>
              <a:latin typeface="Roboto Mono"/>
              <a:ea typeface="Roboto Mono"/>
              <a:cs typeface="Roboto Mono"/>
              <a:sym typeface="Roboto Mono"/>
            </a:endParaRPr>
          </a:p>
          <a:p>
            <a:pPr marL="914400" lvl="1" indent="-330200" algn="l" rtl="0">
              <a:spcBef>
                <a:spcPts val="1000"/>
              </a:spcBef>
              <a:spcAft>
                <a:spcPts val="0"/>
              </a:spcAft>
              <a:buClr>
                <a:schemeClr val="accent2"/>
              </a:buClr>
              <a:buSzPts val="1600"/>
              <a:buFont typeface="Roboto Mono"/>
              <a:buChar char="•"/>
            </a:pPr>
            <a:r>
              <a:rPr lang="en" sz="1600" dirty="0">
                <a:solidFill>
                  <a:schemeClr val="accent2"/>
                </a:solidFill>
                <a:latin typeface="Roboto Mono"/>
                <a:ea typeface="Roboto Mono"/>
                <a:cs typeface="Roboto Mono"/>
                <a:sym typeface="Roboto Mono"/>
              </a:rPr>
              <a:t>"If you're at the front, you know you're first."</a:t>
            </a:r>
            <a:endParaRPr sz="1600" dirty="0">
              <a:solidFill>
                <a:schemeClr val="accent2"/>
              </a:solidFill>
              <a:latin typeface="Roboto Mono"/>
              <a:ea typeface="Roboto Mono"/>
              <a:cs typeface="Roboto Mono"/>
              <a:sym typeface="Roboto Mono"/>
            </a:endParaRPr>
          </a:p>
          <a:p>
            <a:pPr marL="0" lvl="0" indent="0" algn="l" rtl="0">
              <a:spcBef>
                <a:spcPts val="1000"/>
              </a:spcBef>
              <a:spcAft>
                <a:spcPts val="0"/>
              </a:spcAft>
              <a:buClr>
                <a:schemeClr val="dk1"/>
              </a:buClr>
              <a:buSzPts val="1100"/>
              <a:buFont typeface="Arial"/>
              <a:buNone/>
            </a:pPr>
            <a:endParaRPr sz="1600" dirty="0">
              <a:solidFill>
                <a:schemeClr val="accent2"/>
              </a:solidFill>
              <a:latin typeface="Roboto Mono"/>
              <a:ea typeface="Roboto Mono"/>
              <a:cs typeface="Roboto Mono"/>
              <a:sym typeface="Roboto Mono"/>
            </a:endParaRPr>
          </a:p>
          <a:p>
            <a:pPr marL="457200" lvl="0" indent="-330200" algn="l" rtl="0">
              <a:spcBef>
                <a:spcPts val="1000"/>
              </a:spcBef>
              <a:spcAft>
                <a:spcPts val="0"/>
              </a:spcAft>
              <a:buClr>
                <a:schemeClr val="accent2"/>
              </a:buClr>
              <a:buSzPts val="1600"/>
              <a:buFont typeface="Roboto Mono"/>
              <a:buAutoNum type="arabicPeriod"/>
            </a:pPr>
            <a:r>
              <a:rPr lang="en" sz="1600" dirty="0">
                <a:solidFill>
                  <a:schemeClr val="accent2"/>
                </a:solidFill>
                <a:latin typeface="Roboto Mono"/>
                <a:ea typeface="Roboto Mono"/>
                <a:cs typeface="Roboto Mono"/>
                <a:sym typeface="Roboto Mono"/>
              </a:rPr>
              <a:t>One or more ways of </a:t>
            </a:r>
            <a:r>
              <a:rPr lang="en" sz="1600" b="1" dirty="0">
                <a:solidFill>
                  <a:srgbClr val="4A86E8"/>
                </a:solidFill>
                <a:latin typeface="Roboto Mono"/>
                <a:ea typeface="Roboto Mono"/>
                <a:cs typeface="Roboto Mono"/>
                <a:sym typeface="Roboto Mono"/>
              </a:rPr>
              <a:t>reducing the problem</a:t>
            </a:r>
            <a:r>
              <a:rPr lang="en" sz="1600" dirty="0">
                <a:solidFill>
                  <a:schemeClr val="accent2"/>
                </a:solidFill>
                <a:latin typeface="Roboto Mono"/>
                <a:ea typeface="Roboto Mono"/>
                <a:cs typeface="Roboto Mono"/>
                <a:sym typeface="Roboto Mono"/>
              </a:rPr>
              <a:t>, and then </a:t>
            </a:r>
            <a:r>
              <a:rPr lang="en" sz="1600" b="1" dirty="0">
                <a:solidFill>
                  <a:schemeClr val="accent2"/>
                </a:solidFill>
                <a:latin typeface="Roboto Mono"/>
                <a:ea typeface="Roboto Mono"/>
                <a:cs typeface="Roboto Mono"/>
                <a:sym typeface="Roboto Mono"/>
              </a:rPr>
              <a:t>solving the smaller problem using recursion</a:t>
            </a:r>
            <a:r>
              <a:rPr lang="en" sz="1600" dirty="0">
                <a:solidFill>
                  <a:schemeClr val="accent2"/>
                </a:solidFill>
                <a:latin typeface="Roboto Mono"/>
                <a:ea typeface="Roboto Mono"/>
                <a:cs typeface="Roboto Mono"/>
                <a:sym typeface="Roboto Mono"/>
              </a:rPr>
              <a:t>.</a:t>
            </a:r>
            <a:endParaRPr sz="1600" dirty="0">
              <a:solidFill>
                <a:schemeClr val="accent2"/>
              </a:solidFill>
              <a:latin typeface="Roboto Mono"/>
              <a:ea typeface="Roboto Mono"/>
              <a:cs typeface="Roboto Mono"/>
              <a:sym typeface="Roboto Mono"/>
            </a:endParaRPr>
          </a:p>
          <a:p>
            <a:pPr marL="914400" lvl="1" indent="-330200" algn="l" rtl="0">
              <a:spcBef>
                <a:spcPts val="1000"/>
              </a:spcBef>
              <a:spcAft>
                <a:spcPts val="0"/>
              </a:spcAft>
              <a:buClr>
                <a:schemeClr val="accent2"/>
              </a:buClr>
              <a:buSzPts val="1600"/>
              <a:buFont typeface="Roboto Mono"/>
              <a:buChar char="•"/>
            </a:pPr>
            <a:r>
              <a:rPr lang="en" sz="1600" dirty="0">
                <a:solidFill>
                  <a:schemeClr val="accent2"/>
                </a:solidFill>
                <a:latin typeface="Roboto Mono"/>
                <a:ea typeface="Roboto Mono"/>
                <a:cs typeface="Roboto Mono"/>
                <a:sym typeface="Roboto Mono"/>
              </a:rPr>
              <a:t>"Ask the person in front, 'What number in line are you?'"</a:t>
            </a:r>
            <a:endParaRPr sz="1600" dirty="0">
              <a:solidFill>
                <a:schemeClr val="accent2"/>
              </a:solidFill>
              <a:latin typeface="Roboto Mono"/>
              <a:ea typeface="Roboto Mono"/>
              <a:cs typeface="Roboto Mono"/>
              <a:sym typeface="Roboto Mono"/>
            </a:endParaRPr>
          </a:p>
          <a:p>
            <a:pPr marL="0" lvl="0" indent="0" algn="l" rtl="0">
              <a:spcBef>
                <a:spcPts val="1000"/>
              </a:spcBef>
              <a:spcAft>
                <a:spcPts val="0"/>
              </a:spcAft>
              <a:buClr>
                <a:schemeClr val="dk1"/>
              </a:buClr>
              <a:buSzPts val="1100"/>
              <a:buFont typeface="Arial"/>
              <a:buNone/>
            </a:pPr>
            <a:endParaRPr sz="1600" dirty="0">
              <a:solidFill>
                <a:schemeClr val="accent2"/>
              </a:solidFill>
              <a:latin typeface="Roboto Mono"/>
              <a:ea typeface="Roboto Mono"/>
              <a:cs typeface="Roboto Mono"/>
              <a:sym typeface="Roboto Mono"/>
            </a:endParaRPr>
          </a:p>
          <a:p>
            <a:pPr marL="457200" lvl="0" indent="-330200" algn="l" rtl="0">
              <a:spcBef>
                <a:spcPts val="1000"/>
              </a:spcBef>
              <a:spcAft>
                <a:spcPts val="0"/>
              </a:spcAft>
              <a:buClr>
                <a:schemeClr val="accent2"/>
              </a:buClr>
              <a:buSzPts val="1600"/>
              <a:buFont typeface="Roboto Mono"/>
              <a:buAutoNum type="arabicPeriod"/>
            </a:pPr>
            <a:r>
              <a:rPr lang="en" sz="1600" dirty="0">
                <a:solidFill>
                  <a:schemeClr val="accent2"/>
                </a:solidFill>
                <a:latin typeface="Roboto Mono"/>
                <a:ea typeface="Roboto Mono"/>
                <a:cs typeface="Roboto Mono"/>
                <a:sym typeface="Roboto Mono"/>
              </a:rPr>
              <a:t>One or more ways of </a:t>
            </a:r>
            <a:r>
              <a:rPr lang="en" sz="1600" b="1" dirty="0">
                <a:solidFill>
                  <a:srgbClr val="4A86E8"/>
                </a:solidFill>
                <a:latin typeface="Roboto Mono"/>
                <a:ea typeface="Roboto Mono"/>
                <a:cs typeface="Roboto Mono"/>
                <a:sym typeface="Roboto Mono"/>
              </a:rPr>
              <a:t>using the solution to each smaller problem</a:t>
            </a:r>
            <a:r>
              <a:rPr lang="en" sz="1600" dirty="0">
                <a:solidFill>
                  <a:schemeClr val="accent2"/>
                </a:solidFill>
                <a:latin typeface="Roboto Mono"/>
                <a:ea typeface="Roboto Mono"/>
                <a:cs typeface="Roboto Mono"/>
                <a:sym typeface="Roboto Mono"/>
              </a:rPr>
              <a:t> to solve our larger problem.</a:t>
            </a:r>
            <a:endParaRPr sz="1600" dirty="0">
              <a:solidFill>
                <a:schemeClr val="accent2"/>
              </a:solidFill>
              <a:latin typeface="Roboto Mono"/>
              <a:ea typeface="Roboto Mono"/>
              <a:cs typeface="Roboto Mono"/>
              <a:sym typeface="Roboto Mono"/>
            </a:endParaRPr>
          </a:p>
          <a:p>
            <a:pPr marL="914400" lvl="1" indent="-330200" algn="l" rtl="0">
              <a:spcBef>
                <a:spcPts val="1000"/>
              </a:spcBef>
              <a:spcAft>
                <a:spcPts val="0"/>
              </a:spcAft>
              <a:buClr>
                <a:schemeClr val="accent2"/>
              </a:buClr>
              <a:buSzPts val="1600"/>
              <a:buFont typeface="Roboto Mono"/>
              <a:buChar char="•"/>
            </a:pPr>
            <a:r>
              <a:rPr lang="en" sz="1600" dirty="0">
                <a:solidFill>
                  <a:schemeClr val="accent2"/>
                </a:solidFill>
                <a:latin typeface="Roboto Mono"/>
                <a:ea typeface="Roboto Mono"/>
                <a:cs typeface="Roboto Mono"/>
                <a:sym typeface="Roboto Mono"/>
              </a:rPr>
              <a:t>"When the person in front of you figures it out and tells you, </a:t>
            </a:r>
            <a:r>
              <a:rPr lang="en" sz="1600" b="1" dirty="0">
                <a:solidFill>
                  <a:schemeClr val="accent2"/>
                </a:solidFill>
                <a:latin typeface="Roboto Mono"/>
                <a:ea typeface="Roboto Mono"/>
                <a:cs typeface="Roboto Mono"/>
                <a:sym typeface="Roboto Mono"/>
              </a:rPr>
              <a:t>add one to that answer</a:t>
            </a:r>
            <a:r>
              <a:rPr lang="en" sz="1600" dirty="0">
                <a:solidFill>
                  <a:schemeClr val="accent2"/>
                </a:solidFill>
                <a:latin typeface="Roboto Mono"/>
                <a:ea typeface="Roboto Mono"/>
                <a:cs typeface="Roboto Mono"/>
                <a:sym typeface="Roboto Mono"/>
              </a:rPr>
              <a:t>."</a:t>
            </a:r>
            <a:endParaRPr sz="1600" dirty="0">
              <a:solidFill>
                <a:schemeClr val="accent2"/>
              </a:solidFill>
              <a:latin typeface="Roboto Mono"/>
              <a:ea typeface="Roboto Mono"/>
              <a:cs typeface="Roboto Mono"/>
              <a:sym typeface="Roboto Mono"/>
            </a:endParaRPr>
          </a:p>
          <a:p>
            <a:pPr marL="0" lvl="0" indent="0" algn="l" rtl="0">
              <a:spcBef>
                <a:spcPts val="1000"/>
              </a:spcBef>
              <a:spcAft>
                <a:spcPts val="0"/>
              </a:spcAft>
              <a:buClr>
                <a:schemeClr val="dk1"/>
              </a:buClr>
              <a:buSzPts val="1100"/>
              <a:buFont typeface="Arial"/>
              <a:buNone/>
            </a:pPr>
            <a:endParaRPr sz="1600" dirty="0">
              <a:solidFill>
                <a:schemeClr val="accent2"/>
              </a:solidFill>
              <a:latin typeface="Roboto Mono"/>
              <a:ea typeface="Roboto Mono"/>
              <a:cs typeface="Roboto Mono"/>
              <a:sym typeface="Roboto Mono"/>
            </a:endParaRPr>
          </a:p>
          <a:p>
            <a:pPr marL="0" lvl="0" indent="0" algn="l" rtl="0">
              <a:spcBef>
                <a:spcPts val="1000"/>
              </a:spcBef>
              <a:spcAft>
                <a:spcPts val="1600"/>
              </a:spcAft>
              <a:buNone/>
            </a:pPr>
            <a:endParaRPr dirty="0"/>
          </a:p>
        </p:txBody>
      </p:sp>
      <p:sp>
        <p:nvSpPr>
          <p:cNvPr id="227" name="Google Shape;227;p43"/>
          <p:cNvSpPr/>
          <p:nvPr/>
        </p:nvSpPr>
        <p:spPr>
          <a:xfrm>
            <a:off x="4078200" y="5845467"/>
            <a:ext cx="987600" cy="5703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Roboto"/>
                <a:ea typeface="Roboto"/>
                <a:cs typeface="Roboto"/>
                <a:sym typeface="Roboto"/>
              </a:rPr>
              <a:t>Demo</a:t>
            </a:r>
            <a:endParaRPr sz="1600" dirty="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animEffect transition="in" filter="fade">
                                      <p:cBhvr>
                                        <p:cTn id="7" dur="1"/>
                                        <p:tgtEl>
                                          <p:spTgt spid="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
                                            <p:txEl>
                                              <p:pRg st="1" end="1"/>
                                            </p:txEl>
                                          </p:spTgt>
                                        </p:tgtEl>
                                        <p:attrNameLst>
                                          <p:attrName>style.visibility</p:attrName>
                                        </p:attrNameLst>
                                      </p:cBhvr>
                                      <p:to>
                                        <p:strVal val="visible"/>
                                      </p:to>
                                    </p:set>
                                    <p:animEffect transition="in" filter="fade">
                                      <p:cBhvr>
                                        <p:cTn id="12" dur="1"/>
                                        <p:tgtEl>
                                          <p:spTgt spid="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
                                            <p:txEl>
                                              <p:pRg st="2" end="2"/>
                                            </p:txEl>
                                          </p:spTgt>
                                        </p:tgtEl>
                                        <p:attrNameLst>
                                          <p:attrName>style.visibility</p:attrName>
                                        </p:attrNameLst>
                                      </p:cBhvr>
                                      <p:to>
                                        <p:strVal val="visible"/>
                                      </p:to>
                                    </p:set>
                                    <p:animEffect transition="in" filter="fade">
                                      <p:cBhvr>
                                        <p:cTn id="17" dur="1"/>
                                        <p:tgtEl>
                                          <p:spTgt spid="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6">
                                            <p:txEl>
                                              <p:pRg st="3" end="3"/>
                                            </p:txEl>
                                          </p:spTgt>
                                        </p:tgtEl>
                                        <p:attrNameLst>
                                          <p:attrName>style.visibility</p:attrName>
                                        </p:attrNameLst>
                                      </p:cBhvr>
                                      <p:to>
                                        <p:strVal val="visible"/>
                                      </p:to>
                                    </p:set>
                                    <p:animEffect transition="in" filter="fade">
                                      <p:cBhvr>
                                        <p:cTn id="22" dur="1"/>
                                        <p:tgtEl>
                                          <p:spTgt spid="2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6">
                                            <p:txEl>
                                              <p:pRg st="4" end="4"/>
                                            </p:txEl>
                                          </p:spTgt>
                                        </p:tgtEl>
                                        <p:attrNameLst>
                                          <p:attrName>style.visibility</p:attrName>
                                        </p:attrNameLst>
                                      </p:cBhvr>
                                      <p:to>
                                        <p:strVal val="visible"/>
                                      </p:to>
                                    </p:set>
                                    <p:animEffect transition="in" filter="fade">
                                      <p:cBhvr>
                                        <p:cTn id="27" dur="1"/>
                                        <p:tgtEl>
                                          <p:spTgt spid="2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6">
                                            <p:txEl>
                                              <p:pRg st="5" end="5"/>
                                            </p:txEl>
                                          </p:spTgt>
                                        </p:tgtEl>
                                        <p:attrNameLst>
                                          <p:attrName>style.visibility</p:attrName>
                                        </p:attrNameLst>
                                      </p:cBhvr>
                                      <p:to>
                                        <p:strVal val="visible"/>
                                      </p:to>
                                    </p:set>
                                    <p:animEffect transition="in" filter="fade">
                                      <p:cBhvr>
                                        <p:cTn id="32" dur="1"/>
                                        <p:tgtEl>
                                          <p:spTgt spid="2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6">
                                            <p:txEl>
                                              <p:pRg st="6" end="6"/>
                                            </p:txEl>
                                          </p:spTgt>
                                        </p:tgtEl>
                                        <p:attrNameLst>
                                          <p:attrName>style.visibility</p:attrName>
                                        </p:attrNameLst>
                                      </p:cBhvr>
                                      <p:to>
                                        <p:strVal val="visible"/>
                                      </p:to>
                                    </p:set>
                                    <p:animEffect transition="in" filter="fade">
                                      <p:cBhvr>
                                        <p:cTn id="37" dur="1"/>
                                        <p:tgtEl>
                                          <p:spTgt spid="2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6">
                                            <p:txEl>
                                              <p:pRg st="7" end="7"/>
                                            </p:txEl>
                                          </p:spTgt>
                                        </p:tgtEl>
                                        <p:attrNameLst>
                                          <p:attrName>style.visibility</p:attrName>
                                        </p:attrNameLst>
                                      </p:cBhvr>
                                      <p:to>
                                        <p:strVal val="visible"/>
                                      </p:to>
                                    </p:set>
                                    <p:animEffect transition="in" filter="fade">
                                      <p:cBhvr>
                                        <p:cTn id="42" dur="1"/>
                                        <p:tgtEl>
                                          <p:spTgt spid="2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6">
                                            <p:txEl>
                                              <p:pRg st="8" end="8"/>
                                            </p:txEl>
                                          </p:spTgt>
                                        </p:tgtEl>
                                        <p:attrNameLst>
                                          <p:attrName>style.visibility</p:attrName>
                                        </p:attrNameLst>
                                      </p:cBhvr>
                                      <p:to>
                                        <p:strVal val="visible"/>
                                      </p:to>
                                    </p:set>
                                    <p:animEffect transition="in" filter="fade">
                                      <p:cBhvr>
                                        <p:cTn id="47" dur="1"/>
                                        <p:tgtEl>
                                          <p:spTgt spid="2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6">
                                            <p:txEl>
                                              <p:pRg st="9" end="9"/>
                                            </p:txEl>
                                          </p:spTgt>
                                        </p:tgtEl>
                                        <p:attrNameLst>
                                          <p:attrName>style.visibility</p:attrName>
                                        </p:attrNameLst>
                                      </p:cBhvr>
                                      <p:to>
                                        <p:strVal val="visible"/>
                                      </p:to>
                                    </p:set>
                                    <p:animEffect transition="in" filter="fade">
                                      <p:cBhvr>
                                        <p:cTn id="52" dur="1"/>
                                        <p:tgtEl>
                                          <p:spTgt spid="2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Abstraction &amp; Recursion</a:t>
            </a:r>
            <a:endParaRPr/>
          </a:p>
        </p:txBody>
      </p:sp>
      <p:sp>
        <p:nvSpPr>
          <p:cNvPr id="233" name="Google Shape;233;p44"/>
          <p:cNvSpPr txBox="1">
            <a:spLocks noGrp="1"/>
          </p:cNvSpPr>
          <p:nvPr>
            <p:ph type="body" idx="1"/>
          </p:nvPr>
        </p:nvSpPr>
        <p:spPr>
          <a:xfrm>
            <a:off x="311700" y="1536632"/>
            <a:ext cx="3999900" cy="76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solidFill>
                  <a:srgbClr val="000000"/>
                </a:solidFill>
                <a:latin typeface="Roboto"/>
                <a:ea typeface="Roboto"/>
                <a:cs typeface="Roboto"/>
                <a:sym typeface="Roboto"/>
              </a:rPr>
              <a:t>Expression</a:t>
            </a:r>
            <a:endParaRPr sz="2600">
              <a:solidFill>
                <a:srgbClr val="000000"/>
              </a:solidFill>
              <a:latin typeface="Roboto"/>
              <a:ea typeface="Roboto"/>
              <a:cs typeface="Roboto"/>
              <a:sym typeface="Roboto"/>
            </a:endParaRPr>
          </a:p>
          <a:p>
            <a:pPr marL="0" lvl="0" indent="0" algn="ctr" rtl="0">
              <a:spcBef>
                <a:spcPts val="1600"/>
              </a:spcBef>
              <a:spcAft>
                <a:spcPts val="0"/>
              </a:spcAft>
              <a:buNone/>
            </a:pPr>
            <a:endParaRPr sz="2400">
              <a:solidFill>
                <a:srgbClr val="000000"/>
              </a:solidFill>
              <a:latin typeface="Roboto"/>
              <a:ea typeface="Roboto"/>
              <a:cs typeface="Roboto"/>
              <a:sym typeface="Roboto"/>
            </a:endParaRPr>
          </a:p>
          <a:p>
            <a:pPr marL="0" lvl="0" indent="0" algn="ctr" rtl="0">
              <a:spcBef>
                <a:spcPts val="1600"/>
              </a:spcBef>
              <a:spcAft>
                <a:spcPts val="0"/>
              </a:spcAft>
              <a:buNone/>
            </a:pPr>
            <a:r>
              <a:rPr lang="en" sz="2400">
                <a:solidFill>
                  <a:srgbClr val="000000"/>
                </a:solidFill>
                <a:latin typeface="Roboto"/>
                <a:ea typeface="Roboto"/>
                <a:cs typeface="Roboto"/>
                <a:sym typeface="Roboto"/>
              </a:rPr>
              <a:t>fact(1)</a:t>
            </a:r>
            <a:endParaRPr sz="2400">
              <a:solidFill>
                <a:srgbClr val="000000"/>
              </a:solidFill>
              <a:latin typeface="Roboto"/>
              <a:ea typeface="Roboto"/>
              <a:cs typeface="Roboto"/>
              <a:sym typeface="Roboto"/>
            </a:endParaRPr>
          </a:p>
          <a:p>
            <a:pPr marL="0" lvl="0" indent="0" algn="ctr" rtl="0">
              <a:spcBef>
                <a:spcPts val="1600"/>
              </a:spcBef>
              <a:spcAft>
                <a:spcPts val="0"/>
              </a:spcAft>
              <a:buNone/>
            </a:pPr>
            <a:r>
              <a:rPr lang="en" sz="2400">
                <a:solidFill>
                  <a:srgbClr val="000000"/>
                </a:solidFill>
                <a:latin typeface="Roboto"/>
                <a:ea typeface="Roboto"/>
                <a:cs typeface="Roboto"/>
                <a:sym typeface="Roboto"/>
              </a:rPr>
              <a:t>fact(3)</a:t>
            </a:r>
            <a:endParaRPr sz="2400">
              <a:solidFill>
                <a:srgbClr val="000000"/>
              </a:solidFill>
              <a:latin typeface="Roboto"/>
              <a:ea typeface="Roboto"/>
              <a:cs typeface="Roboto"/>
              <a:sym typeface="Roboto"/>
            </a:endParaRPr>
          </a:p>
          <a:p>
            <a:pPr marL="0" lvl="0" indent="0" algn="ctr" rtl="0">
              <a:spcBef>
                <a:spcPts val="1600"/>
              </a:spcBef>
              <a:spcAft>
                <a:spcPts val="0"/>
              </a:spcAft>
              <a:buNone/>
            </a:pPr>
            <a:r>
              <a:rPr lang="en" sz="2400">
                <a:solidFill>
                  <a:srgbClr val="000000"/>
                </a:solidFill>
                <a:latin typeface="Roboto"/>
                <a:ea typeface="Roboto"/>
                <a:cs typeface="Roboto"/>
                <a:sym typeface="Roboto"/>
              </a:rPr>
              <a:t>fact(4)</a:t>
            </a:r>
            <a:endParaRPr sz="2400">
              <a:solidFill>
                <a:srgbClr val="000000"/>
              </a:solidFill>
              <a:latin typeface="Roboto"/>
              <a:ea typeface="Roboto"/>
              <a:cs typeface="Roboto"/>
              <a:sym typeface="Roboto"/>
            </a:endParaRPr>
          </a:p>
          <a:p>
            <a:pPr marL="0" lvl="0" indent="0" algn="ctr" rtl="0">
              <a:spcBef>
                <a:spcPts val="1600"/>
              </a:spcBef>
              <a:spcAft>
                <a:spcPts val="0"/>
              </a:spcAft>
              <a:buNone/>
            </a:pPr>
            <a:r>
              <a:rPr lang="en" sz="2400">
                <a:solidFill>
                  <a:srgbClr val="000000"/>
                </a:solidFill>
                <a:latin typeface="Roboto"/>
                <a:ea typeface="Roboto"/>
                <a:cs typeface="Roboto"/>
                <a:sym typeface="Roboto"/>
              </a:rPr>
              <a:t>fact(n - 1)</a:t>
            </a:r>
            <a:endParaRPr sz="2400">
              <a:solidFill>
                <a:srgbClr val="000000"/>
              </a:solidFill>
              <a:latin typeface="Roboto"/>
              <a:ea typeface="Roboto"/>
              <a:cs typeface="Roboto"/>
              <a:sym typeface="Roboto"/>
            </a:endParaRPr>
          </a:p>
          <a:p>
            <a:pPr marL="0" lvl="0" indent="0" algn="ctr" rtl="0">
              <a:spcBef>
                <a:spcPts val="1600"/>
              </a:spcBef>
              <a:spcAft>
                <a:spcPts val="1600"/>
              </a:spcAft>
              <a:buNone/>
            </a:pPr>
            <a:r>
              <a:rPr lang="en" sz="2400">
                <a:solidFill>
                  <a:srgbClr val="000000"/>
                </a:solidFill>
                <a:latin typeface="Roboto"/>
                <a:ea typeface="Roboto"/>
                <a:cs typeface="Roboto"/>
                <a:sym typeface="Roboto"/>
              </a:rPr>
              <a:t>fact(n)</a:t>
            </a:r>
            <a:endParaRPr sz="2400">
              <a:solidFill>
                <a:srgbClr val="000000"/>
              </a:solidFill>
              <a:latin typeface="Roboto"/>
              <a:ea typeface="Roboto"/>
              <a:cs typeface="Roboto"/>
              <a:sym typeface="Roboto"/>
            </a:endParaRPr>
          </a:p>
        </p:txBody>
      </p:sp>
      <p:sp>
        <p:nvSpPr>
          <p:cNvPr id="234" name="Google Shape;234;p44"/>
          <p:cNvSpPr txBox="1">
            <a:spLocks noGrp="1"/>
          </p:cNvSpPr>
          <p:nvPr>
            <p:ph type="body" idx="2"/>
          </p:nvPr>
        </p:nvSpPr>
        <p:spPr>
          <a:xfrm>
            <a:off x="4832400" y="1536632"/>
            <a:ext cx="3999900" cy="51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solidFill>
                  <a:srgbClr val="000000"/>
                </a:solidFill>
                <a:latin typeface="Roboto"/>
                <a:ea typeface="Roboto"/>
                <a:cs typeface="Roboto"/>
                <a:sym typeface="Roboto"/>
              </a:rPr>
              <a:t>Value</a:t>
            </a:r>
            <a:endParaRPr sz="2600">
              <a:solidFill>
                <a:srgbClr val="000000"/>
              </a:solidFill>
              <a:latin typeface="Roboto"/>
              <a:ea typeface="Roboto"/>
              <a:cs typeface="Roboto"/>
              <a:sym typeface="Roboto"/>
            </a:endParaRPr>
          </a:p>
          <a:p>
            <a:pPr marL="0" lvl="0" indent="0" algn="ctr" rtl="0">
              <a:spcBef>
                <a:spcPts val="1600"/>
              </a:spcBef>
              <a:spcAft>
                <a:spcPts val="0"/>
              </a:spcAft>
              <a:buNone/>
            </a:pPr>
            <a:endParaRPr sz="2400">
              <a:latin typeface="Roboto"/>
              <a:ea typeface="Roboto"/>
              <a:cs typeface="Roboto"/>
              <a:sym typeface="Roboto"/>
            </a:endParaRPr>
          </a:p>
          <a:p>
            <a:pPr marL="0" lvl="0" indent="0" algn="ctr" rtl="0">
              <a:spcBef>
                <a:spcPts val="1600"/>
              </a:spcBef>
              <a:spcAft>
                <a:spcPts val="1600"/>
              </a:spcAft>
              <a:buClr>
                <a:schemeClr val="dk1"/>
              </a:buClr>
              <a:buSzPts val="1100"/>
              <a:buFont typeface="Arial"/>
              <a:buNone/>
            </a:pPr>
            <a:endParaRPr sz="2400">
              <a:latin typeface="Roboto"/>
              <a:ea typeface="Roboto"/>
              <a:cs typeface="Roboto"/>
              <a:sym typeface="Roboto"/>
            </a:endParaRPr>
          </a:p>
        </p:txBody>
      </p:sp>
      <p:cxnSp>
        <p:nvCxnSpPr>
          <p:cNvPr id="235" name="Google Shape;235;p44"/>
          <p:cNvCxnSpPr/>
          <p:nvPr/>
        </p:nvCxnSpPr>
        <p:spPr>
          <a:xfrm>
            <a:off x="5342925" y="5588750"/>
            <a:ext cx="3008700" cy="0"/>
          </a:xfrm>
          <a:prstGeom prst="straightConnector1">
            <a:avLst/>
          </a:prstGeom>
          <a:noFill/>
          <a:ln w="38100" cap="flat" cmpd="sng">
            <a:solidFill>
              <a:schemeClr val="dk2"/>
            </a:solidFill>
            <a:prstDash val="solid"/>
            <a:round/>
            <a:headEnd type="none" w="med" len="med"/>
            <a:tailEnd type="none" w="med" len="med"/>
          </a:ln>
        </p:spPr>
      </p:cxnSp>
      <p:sp>
        <p:nvSpPr>
          <p:cNvPr id="236" name="Google Shape;236;p44"/>
          <p:cNvSpPr txBox="1"/>
          <p:nvPr/>
        </p:nvSpPr>
        <p:spPr>
          <a:xfrm>
            <a:off x="5723925" y="5902800"/>
            <a:ext cx="7452300" cy="7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Roboto"/>
                <a:ea typeface="Roboto"/>
                <a:cs typeface="Roboto"/>
                <a:sym typeface="Roboto"/>
              </a:rPr>
              <a:t>n * fact(n - 1)</a:t>
            </a:r>
            <a:endParaRPr sz="2400">
              <a:latin typeface="Roboto"/>
              <a:ea typeface="Roboto"/>
              <a:cs typeface="Roboto"/>
              <a:sym typeface="Roboto"/>
            </a:endParaRPr>
          </a:p>
        </p:txBody>
      </p:sp>
      <p:sp>
        <p:nvSpPr>
          <p:cNvPr id="237" name="Google Shape;237;p44"/>
          <p:cNvSpPr txBox="1"/>
          <p:nvPr/>
        </p:nvSpPr>
        <p:spPr>
          <a:xfrm>
            <a:off x="4751325" y="2829350"/>
            <a:ext cx="3999900" cy="244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400">
                <a:latin typeface="Roboto"/>
                <a:ea typeface="Roboto"/>
                <a:cs typeface="Roboto"/>
                <a:sym typeface="Roboto"/>
              </a:rPr>
              <a:t>1</a:t>
            </a:r>
            <a:endParaRPr sz="2400">
              <a:latin typeface="Roboto"/>
              <a:ea typeface="Roboto"/>
              <a:cs typeface="Roboto"/>
              <a:sym typeface="Roboto"/>
            </a:endParaRPr>
          </a:p>
          <a:p>
            <a:pPr marL="0" lvl="0" indent="0" algn="ctr" rtl="0">
              <a:lnSpc>
                <a:spcPct val="115000"/>
              </a:lnSpc>
              <a:spcBef>
                <a:spcPts val="1600"/>
              </a:spcBef>
              <a:spcAft>
                <a:spcPts val="0"/>
              </a:spcAft>
              <a:buClr>
                <a:schemeClr val="dk1"/>
              </a:buClr>
              <a:buSzPts val="1100"/>
              <a:buFont typeface="Arial"/>
              <a:buNone/>
            </a:pPr>
            <a:r>
              <a:rPr lang="en" sz="2400">
                <a:latin typeface="Roboto"/>
                <a:ea typeface="Roboto"/>
                <a:cs typeface="Roboto"/>
                <a:sym typeface="Roboto"/>
              </a:rPr>
              <a:t>6 (3 * 2 * 1)</a:t>
            </a:r>
            <a:endParaRPr sz="2400">
              <a:latin typeface="Roboto"/>
              <a:ea typeface="Roboto"/>
              <a:cs typeface="Roboto"/>
              <a:sym typeface="Roboto"/>
            </a:endParaRPr>
          </a:p>
          <a:p>
            <a:pPr marL="0" lvl="0" indent="0" algn="ctr" rtl="0">
              <a:lnSpc>
                <a:spcPct val="115000"/>
              </a:lnSpc>
              <a:spcBef>
                <a:spcPts val="1600"/>
              </a:spcBef>
              <a:spcAft>
                <a:spcPts val="0"/>
              </a:spcAft>
              <a:buClr>
                <a:schemeClr val="dk1"/>
              </a:buClr>
              <a:buSzPts val="1100"/>
              <a:buFont typeface="Arial"/>
              <a:buNone/>
            </a:pPr>
            <a:r>
              <a:rPr lang="en" sz="2400">
                <a:latin typeface="Roboto"/>
                <a:ea typeface="Roboto"/>
                <a:cs typeface="Roboto"/>
                <a:sym typeface="Roboto"/>
              </a:rPr>
              <a:t>24 (4 * 3 * 2 * 1)</a:t>
            </a:r>
            <a:endParaRPr sz="2400">
              <a:latin typeface="Roboto"/>
              <a:ea typeface="Roboto"/>
              <a:cs typeface="Roboto"/>
              <a:sym typeface="Roboto"/>
            </a:endParaRPr>
          </a:p>
          <a:p>
            <a:pPr marL="0" lvl="0" indent="0" algn="ctr" rtl="0">
              <a:lnSpc>
                <a:spcPct val="115000"/>
              </a:lnSpc>
              <a:spcBef>
                <a:spcPts val="1600"/>
              </a:spcBef>
              <a:spcAft>
                <a:spcPts val="0"/>
              </a:spcAft>
              <a:buClr>
                <a:schemeClr val="dk1"/>
              </a:buClr>
              <a:buSzPts val="1100"/>
              <a:buFont typeface="Arial"/>
              <a:buNone/>
            </a:pPr>
            <a:r>
              <a:rPr lang="en" sz="2400">
                <a:latin typeface="Roboto"/>
                <a:ea typeface="Roboto"/>
                <a:cs typeface="Roboto"/>
                <a:sym typeface="Roboto"/>
              </a:rPr>
              <a:t>n-1 * n-2 * ... * 1</a:t>
            </a:r>
            <a:endParaRPr sz="2400">
              <a:latin typeface="Roboto"/>
              <a:ea typeface="Roboto"/>
              <a:cs typeface="Roboto"/>
              <a:sym typeface="Roboto"/>
            </a:endParaRPr>
          </a:p>
          <a:p>
            <a:pPr marL="0" lvl="0" indent="0" algn="ctr" rtl="0">
              <a:lnSpc>
                <a:spcPct val="115000"/>
              </a:lnSpc>
              <a:spcBef>
                <a:spcPts val="1600"/>
              </a:spcBef>
              <a:spcAft>
                <a:spcPts val="0"/>
              </a:spcAft>
              <a:buClr>
                <a:schemeClr val="dk1"/>
              </a:buClr>
              <a:buSzPts val="1100"/>
              <a:buFont typeface="Arial"/>
              <a:buNone/>
            </a:pPr>
            <a:r>
              <a:rPr lang="en" sz="2400">
                <a:latin typeface="Roboto"/>
                <a:ea typeface="Roboto"/>
                <a:cs typeface="Roboto"/>
                <a:sym typeface="Roboto"/>
              </a:rPr>
              <a:t>n * n-1 * n-2 * .. * 1</a:t>
            </a:r>
            <a:endParaRPr sz="2400">
              <a:latin typeface="Roboto"/>
              <a:ea typeface="Roboto"/>
              <a:cs typeface="Roboto"/>
              <a:sym typeface="Roboto"/>
            </a:endParaRPr>
          </a:p>
          <a:p>
            <a:pPr marL="0" lvl="0" indent="0" algn="l" rtl="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
                                        <p:tgtEl>
                                          <p:spTgt spid="2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Effect transition="in" filter="fade">
                                      <p:cBhvr>
                                        <p:cTn id="12" dur="1"/>
                                        <p:tgtEl>
                                          <p:spTgt spid="2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Effect transition="in" filter="fade">
                                      <p:cBhvr>
                                        <p:cTn id="17" dur="1"/>
                                        <p:tgtEl>
                                          <p:spTgt spid="2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7">
                                            <p:txEl>
                                              <p:pRg st="3" end="3"/>
                                            </p:txEl>
                                          </p:spTgt>
                                        </p:tgtEl>
                                        <p:attrNameLst>
                                          <p:attrName>style.visibility</p:attrName>
                                        </p:attrNameLst>
                                      </p:cBhvr>
                                      <p:to>
                                        <p:strVal val="visible"/>
                                      </p:to>
                                    </p:set>
                                    <p:animEffect transition="in" filter="fade">
                                      <p:cBhvr>
                                        <p:cTn id="22" dur="1"/>
                                        <p:tgtEl>
                                          <p:spTgt spid="2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7">
                                            <p:txEl>
                                              <p:pRg st="4" end="4"/>
                                            </p:txEl>
                                          </p:spTgt>
                                        </p:tgtEl>
                                        <p:attrNameLst>
                                          <p:attrName>style.visibility</p:attrName>
                                        </p:attrNameLst>
                                      </p:cBhvr>
                                      <p:to>
                                        <p:strVal val="visible"/>
                                      </p:to>
                                    </p:set>
                                    <p:animEffect transition="in" filter="fade">
                                      <p:cBhvr>
                                        <p:cTn id="27" dur="1"/>
                                        <p:tgtEl>
                                          <p:spTgt spid="2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7">
                                            <p:txEl>
                                              <p:pRg st="5" end="5"/>
                                            </p:txEl>
                                          </p:spTgt>
                                        </p:tgtEl>
                                        <p:attrNameLst>
                                          <p:attrName>style.visibility</p:attrName>
                                        </p:attrNameLst>
                                      </p:cBhvr>
                                      <p:to>
                                        <p:strVal val="visible"/>
                                      </p:to>
                                    </p:set>
                                    <p:animEffect transition="in" filter="fade">
                                      <p:cBhvr>
                                        <p:cTn id="32" dur="1"/>
                                        <p:tgtEl>
                                          <p:spTgt spid="2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5"/>
                                        </p:tgtEl>
                                        <p:attrNameLst>
                                          <p:attrName>style.visibility</p:attrName>
                                        </p:attrNameLst>
                                      </p:cBhvr>
                                      <p:to>
                                        <p:strVal val="visible"/>
                                      </p:to>
                                    </p:set>
                                    <p:animEffect transition="in" filter="fade">
                                      <p:cBhvr>
                                        <p:cTn id="37" dur="1"/>
                                        <p:tgtEl>
                                          <p:spTgt spid="2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6"/>
                                        </p:tgtEl>
                                        <p:attrNameLst>
                                          <p:attrName>style.visibility</p:attrName>
                                        </p:attrNameLst>
                                      </p:cBhvr>
                                      <p:to>
                                        <p:strVal val="visible"/>
                                      </p:to>
                                    </p:set>
                                    <p:animEffect transition="in" filter="fade">
                                      <p:cBhvr>
                                        <p:cTn id="42" dur="1"/>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5"/>
          <p:cNvSpPr txBox="1">
            <a:spLocks noGrp="1"/>
          </p:cNvSpPr>
          <p:nvPr>
            <p:ph type="title"/>
          </p:nvPr>
        </p:nvSpPr>
        <p:spPr>
          <a:xfrm>
            <a:off x="311700" y="359800"/>
            <a:ext cx="3837000" cy="100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4A86E8"/>
                </a:solidFill>
              </a:rPr>
              <a:t>Verifying factorial</a:t>
            </a:r>
            <a:endParaRPr sz="3000">
              <a:solidFill>
                <a:srgbClr val="4A86E8"/>
              </a:solidFill>
            </a:endParaRPr>
          </a:p>
        </p:txBody>
      </p:sp>
      <p:sp>
        <p:nvSpPr>
          <p:cNvPr id="243" name="Google Shape;243;p45"/>
          <p:cNvSpPr txBox="1">
            <a:spLocks noGrp="1"/>
          </p:cNvSpPr>
          <p:nvPr>
            <p:ph type="body" idx="1"/>
          </p:nvPr>
        </p:nvSpPr>
        <p:spPr>
          <a:xfrm>
            <a:off x="311700" y="1852800"/>
            <a:ext cx="3990600" cy="42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factorial correct?</a:t>
            </a:r>
            <a:endParaRPr/>
          </a:p>
          <a:p>
            <a:pPr marL="457200" lvl="0" indent="-342900" algn="l" rtl="0">
              <a:spcBef>
                <a:spcPts val="1600"/>
              </a:spcBef>
              <a:spcAft>
                <a:spcPts val="0"/>
              </a:spcAft>
              <a:buSzPts val="1800"/>
              <a:buAutoNum type="arabicPeriod"/>
            </a:pPr>
            <a:r>
              <a:rPr lang="en"/>
              <a:t>Verify the </a:t>
            </a:r>
            <a:r>
              <a:rPr lang="en" b="1"/>
              <a:t>base cases</a:t>
            </a:r>
            <a:r>
              <a:rPr lang="en"/>
              <a:t>.</a:t>
            </a:r>
            <a:endParaRPr/>
          </a:p>
          <a:p>
            <a:pPr marL="914400" lvl="1" indent="-317500" algn="l" rtl="0">
              <a:spcBef>
                <a:spcPts val="1000"/>
              </a:spcBef>
              <a:spcAft>
                <a:spcPts val="0"/>
              </a:spcAft>
              <a:buSzPts val="1400"/>
              <a:buChar char="○"/>
            </a:pPr>
            <a:r>
              <a:rPr lang="en"/>
              <a:t>Are they </a:t>
            </a:r>
            <a:r>
              <a:rPr lang="en" b="1">
                <a:solidFill>
                  <a:srgbClr val="4A86E8"/>
                </a:solidFill>
              </a:rPr>
              <a:t>correct</a:t>
            </a:r>
            <a:r>
              <a:rPr lang="en"/>
              <a:t>?</a:t>
            </a:r>
            <a:endParaRPr/>
          </a:p>
          <a:p>
            <a:pPr marL="914400" lvl="1" indent="-317500" algn="l" rtl="0">
              <a:spcBef>
                <a:spcPts val="1000"/>
              </a:spcBef>
              <a:spcAft>
                <a:spcPts val="0"/>
              </a:spcAft>
              <a:buSzPts val="1400"/>
              <a:buChar char="○"/>
            </a:pPr>
            <a:r>
              <a:rPr lang="en"/>
              <a:t>Are they </a:t>
            </a:r>
            <a:r>
              <a:rPr lang="en" b="1">
                <a:solidFill>
                  <a:srgbClr val="4A86E8"/>
                </a:solidFill>
              </a:rPr>
              <a:t>exhaustive</a:t>
            </a:r>
            <a:r>
              <a:rPr lang="en"/>
              <a:t>?</a:t>
            </a:r>
            <a:endParaRPr/>
          </a:p>
          <a:p>
            <a:pPr marL="0" lvl="0" indent="0" algn="l" rtl="0">
              <a:spcBef>
                <a:spcPts val="1000"/>
              </a:spcBef>
              <a:spcAft>
                <a:spcPts val="0"/>
              </a:spcAft>
              <a:buNone/>
            </a:pPr>
            <a:r>
              <a:rPr lang="en"/>
              <a:t>Now, harness the power of</a:t>
            </a:r>
            <a:br>
              <a:rPr lang="en"/>
            </a:br>
            <a:r>
              <a:rPr lang="en" b="1">
                <a:solidFill>
                  <a:srgbClr val="4A86E8"/>
                </a:solidFill>
              </a:rPr>
              <a:t>functional abstraction</a:t>
            </a:r>
            <a:r>
              <a:rPr lang="en"/>
              <a:t>!</a:t>
            </a:r>
            <a:endParaRPr/>
          </a:p>
          <a:p>
            <a:pPr marL="457200" lvl="0" indent="-342900" algn="l" rtl="0">
              <a:spcBef>
                <a:spcPts val="1000"/>
              </a:spcBef>
              <a:spcAft>
                <a:spcPts val="0"/>
              </a:spcAft>
              <a:buSzPts val="1800"/>
              <a:buAutoNum type="arabicPeriod"/>
            </a:pPr>
            <a:r>
              <a:rPr lang="en"/>
              <a:t>Assume that </a:t>
            </a:r>
            <a:r>
              <a:rPr lang="en" b="1"/>
              <a:t>factorial(n-1)</a:t>
            </a:r>
            <a:br>
              <a:rPr lang="en"/>
            </a:br>
            <a:r>
              <a:rPr lang="en"/>
              <a:t>is correct.</a:t>
            </a:r>
            <a:endParaRPr/>
          </a:p>
          <a:p>
            <a:pPr marL="457200" lvl="0" indent="-342900" algn="l" rtl="0">
              <a:spcBef>
                <a:spcPts val="1000"/>
              </a:spcBef>
              <a:spcAft>
                <a:spcPts val="1000"/>
              </a:spcAft>
              <a:buSzPts val="1800"/>
              <a:buAutoNum type="arabicPeriod"/>
            </a:pPr>
            <a:r>
              <a:rPr lang="en"/>
              <a:t>Verify that </a:t>
            </a:r>
            <a:r>
              <a:rPr lang="en" b="1"/>
              <a:t>factorial(n)</a:t>
            </a:r>
            <a:br>
              <a:rPr lang="en"/>
            </a:br>
            <a:r>
              <a:rPr lang="en"/>
              <a:t>is correct.</a:t>
            </a:r>
            <a:endParaRPr/>
          </a:p>
        </p:txBody>
      </p:sp>
      <p:sp>
        <p:nvSpPr>
          <p:cNvPr id="244" name="Google Shape;244;p45"/>
          <p:cNvSpPr txBox="1">
            <a:spLocks noGrp="1"/>
          </p:cNvSpPr>
          <p:nvPr>
            <p:ph type="body" idx="2"/>
          </p:nvPr>
        </p:nvSpPr>
        <p:spPr>
          <a:xfrm>
            <a:off x="4939500" y="1877500"/>
            <a:ext cx="3837000" cy="4239300"/>
          </a:xfrm>
          <a:prstGeom prst="rect">
            <a:avLst/>
          </a:prstGeom>
        </p:spPr>
        <p:txBody>
          <a:bodyPr spcFirstLastPara="1" wrap="square" lIns="91425" tIns="91425" rIns="91425" bIns="91425" anchor="t" anchorCtr="0">
            <a:noAutofit/>
          </a:bodyPr>
          <a:lstStyle/>
          <a:p>
            <a:pPr marL="0" marR="38100" lvl="0" indent="0" algn="l" rtl="0">
              <a:lnSpc>
                <a:spcPct val="150000"/>
              </a:lnSpc>
              <a:spcBef>
                <a:spcPts val="0"/>
              </a:spcBef>
              <a:spcAft>
                <a:spcPts val="0"/>
              </a:spcAft>
              <a:buNone/>
            </a:pPr>
            <a:r>
              <a:rPr lang="en" sz="1400">
                <a:solidFill>
                  <a:srgbClr val="748B00"/>
                </a:solidFill>
              </a:rPr>
              <a:t>def</a:t>
            </a:r>
            <a:r>
              <a:rPr lang="en" sz="1400">
                <a:solidFill>
                  <a:srgbClr val="586E75"/>
                </a:solidFill>
              </a:rPr>
              <a:t> </a:t>
            </a:r>
            <a:r>
              <a:rPr lang="en" sz="1400">
                <a:solidFill>
                  <a:srgbClr val="268BD2"/>
                </a:solidFill>
              </a:rPr>
              <a:t>fact</a:t>
            </a:r>
            <a:r>
              <a:rPr lang="en" sz="1400">
                <a:solidFill>
                  <a:srgbClr val="586E75"/>
                </a:solidFill>
              </a:rPr>
              <a:t>(n):</a:t>
            </a:r>
            <a:endParaRPr sz="1400">
              <a:solidFill>
                <a:srgbClr val="586E75"/>
              </a:solidFill>
            </a:endParaRPr>
          </a:p>
          <a:p>
            <a:pPr marL="0" marR="38100" lvl="0" indent="0" algn="l" rtl="0">
              <a:lnSpc>
                <a:spcPct val="150000"/>
              </a:lnSpc>
              <a:spcBef>
                <a:spcPts val="0"/>
              </a:spcBef>
              <a:spcAft>
                <a:spcPts val="0"/>
              </a:spcAft>
              <a:buNone/>
            </a:pPr>
            <a:endParaRPr sz="1400">
              <a:solidFill>
                <a:srgbClr val="586E75"/>
              </a:solidFill>
            </a:endParaRPr>
          </a:p>
          <a:p>
            <a:pPr marL="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0</a:t>
            </a:r>
            <a:r>
              <a:rPr lang="en" sz="1400">
                <a:solidFill>
                  <a:srgbClr val="586E75"/>
                </a:solidFill>
              </a:rPr>
              <a:t>:</a:t>
            </a:r>
            <a:endParaRPr sz="1400">
              <a:solidFill>
                <a:srgbClr val="586E75"/>
              </a:solidFill>
            </a:endParaRPr>
          </a:p>
          <a:p>
            <a:pPr marL="0" marR="38100" lvl="0" indent="0" algn="l" rtl="0">
              <a:lnSpc>
                <a:spcPct val="150000"/>
              </a:lnSpc>
              <a:spcBef>
                <a:spcPts val="0"/>
              </a:spcBef>
              <a:spcAft>
                <a:spcPts val="0"/>
              </a:spcAft>
              <a:buNone/>
            </a:pPr>
            <a:endParaRPr sz="1400">
              <a:solidFill>
                <a:srgbClr val="586E75"/>
              </a:solidFill>
            </a:endParaRPr>
          </a:p>
          <a:p>
            <a:pPr marL="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1</a:t>
            </a:r>
            <a:endParaRPr sz="1400">
              <a:solidFill>
                <a:srgbClr val="586E75"/>
              </a:solidFill>
            </a:endParaRPr>
          </a:p>
          <a:p>
            <a:pPr marL="0" marR="38100" lvl="0" indent="0" algn="l" rtl="0">
              <a:lnSpc>
                <a:spcPct val="150000"/>
              </a:lnSpc>
              <a:spcBef>
                <a:spcPts val="0"/>
              </a:spcBef>
              <a:spcAft>
                <a:spcPts val="0"/>
              </a:spcAft>
              <a:buNone/>
            </a:pPr>
            <a:endParaRPr sz="1400">
              <a:solidFill>
                <a:srgbClr val="586E75"/>
              </a:solidFill>
            </a:endParaRPr>
          </a:p>
          <a:p>
            <a:pPr marL="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else</a:t>
            </a:r>
            <a:r>
              <a:rPr lang="en" sz="1400">
                <a:solidFill>
                  <a:srgbClr val="586E75"/>
                </a:solidFill>
              </a:rPr>
              <a:t>:</a:t>
            </a:r>
            <a:endParaRPr sz="1400">
              <a:solidFill>
                <a:srgbClr val="586E75"/>
              </a:solidFill>
            </a:endParaRPr>
          </a:p>
          <a:p>
            <a:pPr marL="0" marR="38100" lvl="0" indent="0" algn="l" rtl="0">
              <a:lnSpc>
                <a:spcPct val="150000"/>
              </a:lnSpc>
              <a:spcBef>
                <a:spcPts val="0"/>
              </a:spcBef>
              <a:spcAft>
                <a:spcPts val="0"/>
              </a:spcAft>
              <a:buNone/>
            </a:pPr>
            <a:br>
              <a:rPr lang="en" sz="1400">
                <a:solidFill>
                  <a:srgbClr val="586E75"/>
                </a:solidFill>
              </a:rPr>
            </a:br>
            <a:r>
              <a:rPr lang="en" sz="1400">
                <a:solidFill>
                  <a:srgbClr val="586E75"/>
                </a:solidFill>
              </a:rPr>
              <a:t>        </a:t>
            </a:r>
            <a:r>
              <a:rPr lang="en" sz="1400">
                <a:solidFill>
                  <a:srgbClr val="859900"/>
                </a:solidFill>
              </a:rPr>
              <a:t>return</a:t>
            </a:r>
            <a:r>
              <a:rPr lang="en" sz="1400">
                <a:solidFill>
                  <a:srgbClr val="586E75"/>
                </a:solidFill>
              </a:rPr>
              <a:t> n </a:t>
            </a:r>
            <a:r>
              <a:rPr lang="en" sz="1400">
                <a:solidFill>
                  <a:srgbClr val="859900"/>
                </a:solidFill>
              </a:rPr>
              <a:t>*</a:t>
            </a:r>
            <a:r>
              <a:rPr lang="en" sz="1400">
                <a:solidFill>
                  <a:srgbClr val="586E75"/>
                </a:solidFill>
              </a:rPr>
              <a:t> fact(n</a:t>
            </a:r>
            <a:r>
              <a:rPr lang="en" sz="1400">
                <a:solidFill>
                  <a:srgbClr val="859900"/>
                </a:solidFill>
              </a:rPr>
              <a:t>-</a:t>
            </a:r>
            <a:r>
              <a:rPr lang="en" sz="1400">
                <a:solidFill>
                  <a:srgbClr val="D33682"/>
                </a:solidFill>
              </a:rPr>
              <a:t>1</a:t>
            </a:r>
            <a:r>
              <a:rPr lang="en" sz="1400">
                <a:solidFill>
                  <a:srgbClr val="586E75"/>
                </a:solidFill>
              </a:rPr>
              <a:t>)</a:t>
            </a:r>
            <a:endParaRPr sz="1400"/>
          </a:p>
        </p:txBody>
      </p:sp>
      <p:sp>
        <p:nvSpPr>
          <p:cNvPr id="245" name="Google Shape;245;p45"/>
          <p:cNvSpPr/>
          <p:nvPr/>
        </p:nvSpPr>
        <p:spPr>
          <a:xfrm flipH="1">
            <a:off x="5029694" y="5039674"/>
            <a:ext cx="3837000" cy="981600"/>
          </a:xfrm>
          <a:prstGeom prst="wedgeRoundRectCallout">
            <a:avLst>
              <a:gd name="adj1" fmla="val 22134"/>
              <a:gd name="adj2" fmla="val -63766"/>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Functional abstraction</a:t>
            </a:r>
            <a:r>
              <a:rPr lang="en" sz="1600">
                <a:solidFill>
                  <a:srgbClr val="FFFFFF"/>
                </a:solidFill>
                <a:latin typeface="Roboto"/>
                <a:ea typeface="Roboto"/>
                <a:cs typeface="Roboto"/>
                <a:sym typeface="Roboto"/>
              </a:rPr>
              <a:t>: don't worry that fact is recursive and just assume that factorial gets the right answer!</a:t>
            </a:r>
            <a:endParaRPr sz="1600">
              <a:solidFill>
                <a:srgbClr val="FFFFFF"/>
              </a:solidFill>
              <a:latin typeface="Roboto"/>
              <a:ea typeface="Roboto"/>
              <a:cs typeface="Roboto"/>
              <a:sym typeface="Roboto"/>
            </a:endParaRPr>
          </a:p>
        </p:txBody>
      </p:sp>
      <p:pic>
        <p:nvPicPr>
          <p:cNvPr id="246" name="Google Shape;246;p45"/>
          <p:cNvPicPr preferRelativeResize="0"/>
          <p:nvPr/>
        </p:nvPicPr>
        <p:blipFill rotWithShape="1">
          <a:blip r:embed="rId3">
            <a:alphaModFix/>
          </a:blip>
          <a:srcRect l="19891"/>
          <a:stretch/>
        </p:blipFill>
        <p:spPr>
          <a:xfrm>
            <a:off x="6057650" y="226950"/>
            <a:ext cx="2571525" cy="1428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6"/>
                                        </p:tgtEl>
                                        <p:attrNameLst>
                                          <p:attrName>style.visibility</p:attrName>
                                        </p:attrNameLst>
                                      </p:cBhvr>
                                      <p:to>
                                        <p:strVal val="visible"/>
                                      </p:to>
                                    </p:set>
                                    <p:animEffect transition="in" filter="fade">
                                      <p:cBhvr>
                                        <p:cTn id="39" dur="1000"/>
                                        <p:tgtEl>
                                          <p:spTgt spid="24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xit" presetSubtype="2" fill="hold" nodeType="clickEffect">
                                  <p:stCondLst>
                                    <p:cond delay="0"/>
                                  </p:stCondLst>
                                  <p:childTnLst>
                                    <p:anim calcmode="lin" valueType="num">
                                      <p:cBhvr additive="base">
                                        <p:cTn id="43" dur="400"/>
                                        <p:tgtEl>
                                          <p:spTgt spid="246"/>
                                        </p:tgtEl>
                                        <p:attrNameLst>
                                          <p:attrName>ppt_x</p:attrName>
                                        </p:attrNameLst>
                                      </p:cBhvr>
                                      <p:tavLst>
                                        <p:tav tm="0">
                                          <p:val>
                                            <p:strVal val="#ppt_x"/>
                                          </p:val>
                                        </p:tav>
                                        <p:tav tm="100000">
                                          <p:val>
                                            <p:strVal val="#ppt_x+1"/>
                                          </p:val>
                                        </p:tav>
                                      </p:tavLst>
                                    </p:anim>
                                    <p:set>
                                      <p:cBhvr>
                                        <p:cTn id="44" dur="1" fill="hold">
                                          <p:stCondLst>
                                            <p:cond delay="400"/>
                                          </p:stCondLst>
                                        </p:cTn>
                                        <p:tgtEl>
                                          <p:spTgt spid="2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6"/>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Break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7"/>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Visualizing Recursion</a:t>
            </a:r>
            <a:endParaRPr/>
          </a:p>
        </p:txBody>
      </p:sp>
      <p:sp>
        <p:nvSpPr>
          <p:cNvPr id="257" name="Google Shape;257;p47">
            <a:hlinkClick r:id="rId3"/>
          </p:cNvPr>
          <p:cNvSpPr/>
          <p:nvPr/>
        </p:nvSpPr>
        <p:spPr>
          <a:xfrm>
            <a:off x="4078200" y="3837700"/>
            <a:ext cx="987600" cy="4278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Demo</a:t>
            </a:r>
            <a:endParaRPr sz="16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 in Environment Diagrams</a:t>
            </a:r>
            <a:endParaRPr/>
          </a:p>
        </p:txBody>
      </p:sp>
      <p:sp>
        <p:nvSpPr>
          <p:cNvPr id="263" name="Google Shape;263;p48"/>
          <p:cNvSpPr txBox="1">
            <a:spLocks noGrp="1"/>
          </p:cNvSpPr>
          <p:nvPr>
            <p:ph type="body" idx="1"/>
          </p:nvPr>
        </p:nvSpPr>
        <p:spPr>
          <a:xfrm>
            <a:off x="491700" y="3755500"/>
            <a:ext cx="4363200" cy="280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same function fact is called multiple times, each time solving a simpler problem</a:t>
            </a:r>
            <a:endParaRPr/>
          </a:p>
          <a:p>
            <a:pPr marL="0" lvl="0" indent="0" algn="l" rtl="0">
              <a:spcBef>
                <a:spcPts val="1600"/>
              </a:spcBef>
              <a:spcAft>
                <a:spcPts val="0"/>
              </a:spcAft>
              <a:buClr>
                <a:schemeClr val="dk1"/>
              </a:buClr>
              <a:buSzPts val="1100"/>
              <a:buFont typeface="Arial"/>
              <a:buNone/>
            </a:pPr>
            <a:r>
              <a:rPr lang="en"/>
              <a:t>All the frames share the same parent - only difference is the argument</a:t>
            </a:r>
            <a:endParaRPr/>
          </a:p>
          <a:p>
            <a:pPr marL="0" lvl="0" indent="0" algn="l" rtl="0">
              <a:spcBef>
                <a:spcPts val="1600"/>
              </a:spcBef>
              <a:spcAft>
                <a:spcPts val="0"/>
              </a:spcAft>
              <a:buClr>
                <a:schemeClr val="dk1"/>
              </a:buClr>
              <a:buSzPts val="1100"/>
              <a:buFont typeface="Arial"/>
              <a:buNone/>
            </a:pPr>
            <a:r>
              <a:rPr lang="en"/>
              <a:t>What n evaluates to depends upon the </a:t>
            </a:r>
            <a:r>
              <a:rPr lang="en" b="1">
                <a:solidFill>
                  <a:srgbClr val="4A86E8"/>
                </a:solidFill>
              </a:rPr>
              <a:t>current environment</a:t>
            </a:r>
            <a:endParaRPr b="1"/>
          </a:p>
          <a:p>
            <a:pPr marL="0" lvl="0" indent="0" algn="l" rtl="0">
              <a:spcBef>
                <a:spcPts val="1600"/>
              </a:spcBef>
              <a:spcAft>
                <a:spcPts val="1600"/>
              </a:spcAft>
              <a:buClr>
                <a:schemeClr val="dk1"/>
              </a:buClr>
              <a:buSzPts val="1100"/>
              <a:buFont typeface="Arial"/>
              <a:buNone/>
            </a:pPr>
            <a:endParaRPr/>
          </a:p>
        </p:txBody>
      </p:sp>
      <p:pic>
        <p:nvPicPr>
          <p:cNvPr id="264" name="Google Shape;264;p48" descr="Screenshot 2017-06-11 at 6.17.51 PM.png"/>
          <p:cNvPicPr preferRelativeResize="0"/>
          <p:nvPr/>
        </p:nvPicPr>
        <p:blipFill>
          <a:blip r:embed="rId3">
            <a:alphaModFix/>
          </a:blip>
          <a:stretch>
            <a:fillRect/>
          </a:stretch>
        </p:blipFill>
        <p:spPr>
          <a:xfrm>
            <a:off x="491700" y="1536625"/>
            <a:ext cx="4178973" cy="2125200"/>
          </a:xfrm>
          <a:prstGeom prst="rect">
            <a:avLst/>
          </a:prstGeom>
          <a:noFill/>
          <a:ln>
            <a:noFill/>
          </a:ln>
        </p:spPr>
      </p:pic>
      <p:pic>
        <p:nvPicPr>
          <p:cNvPr id="265" name="Google Shape;265;p48" descr="Screenshot 2017-06-11 at 6.18.51 PM.png"/>
          <p:cNvPicPr preferRelativeResize="0"/>
          <p:nvPr/>
        </p:nvPicPr>
        <p:blipFill rotWithShape="1">
          <a:blip r:embed="rId4">
            <a:alphaModFix/>
          </a:blip>
          <a:srcRect r="44499"/>
          <a:stretch/>
        </p:blipFill>
        <p:spPr>
          <a:xfrm>
            <a:off x="5023875" y="1536629"/>
            <a:ext cx="3628423" cy="5009802"/>
          </a:xfrm>
          <a:prstGeom prst="rect">
            <a:avLst/>
          </a:prstGeom>
          <a:noFill/>
          <a:ln>
            <a:noFill/>
          </a:ln>
        </p:spPr>
      </p:pic>
      <p:sp>
        <p:nvSpPr>
          <p:cNvPr id="266" name="Google Shape;266;p48"/>
          <p:cNvSpPr/>
          <p:nvPr/>
        </p:nvSpPr>
        <p:spPr>
          <a:xfrm>
            <a:off x="4854900" y="1911900"/>
            <a:ext cx="1986600" cy="4812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a:ea typeface="Roboto"/>
                <a:cs typeface="Roboto"/>
                <a:sym typeface="Roboto"/>
              </a:rPr>
              <a:t>What is </a:t>
            </a:r>
            <a:r>
              <a:rPr lang="en" sz="1600">
                <a:solidFill>
                  <a:schemeClr val="lt1"/>
                </a:solidFill>
                <a:latin typeface="Roboto Mono"/>
                <a:ea typeface="Roboto Mono"/>
                <a:cs typeface="Roboto Mono"/>
                <a:sym typeface="Roboto Mono"/>
              </a:rPr>
              <a:t>fact(3)</a:t>
            </a:r>
            <a:r>
              <a:rPr lang="en" sz="1600">
                <a:solidFill>
                  <a:schemeClr val="lt1"/>
                </a:solidFill>
                <a:latin typeface="Roboto"/>
                <a:ea typeface="Roboto"/>
                <a:cs typeface="Roboto"/>
                <a:sym typeface="Roboto"/>
              </a:rPr>
              <a:t>?</a:t>
            </a:r>
            <a:endParaRPr sz="1600" b="1">
              <a:solidFill>
                <a:schemeClr val="lt1"/>
              </a:solidFill>
              <a:latin typeface="Roboto"/>
              <a:ea typeface="Roboto"/>
              <a:cs typeface="Roboto"/>
              <a:sym typeface="Roboto"/>
            </a:endParaRPr>
          </a:p>
        </p:txBody>
      </p:sp>
      <p:sp>
        <p:nvSpPr>
          <p:cNvPr id="267" name="Google Shape;267;p48"/>
          <p:cNvSpPr/>
          <p:nvPr/>
        </p:nvSpPr>
        <p:spPr>
          <a:xfrm>
            <a:off x="4854900" y="2826300"/>
            <a:ext cx="1986600" cy="4812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a:ea typeface="Roboto"/>
                <a:cs typeface="Roboto"/>
                <a:sym typeface="Roboto"/>
              </a:rPr>
              <a:t>What is </a:t>
            </a:r>
            <a:r>
              <a:rPr lang="en" sz="1600">
                <a:solidFill>
                  <a:schemeClr val="lt1"/>
                </a:solidFill>
                <a:latin typeface="Roboto Mono"/>
                <a:ea typeface="Roboto Mono"/>
                <a:cs typeface="Roboto Mono"/>
                <a:sym typeface="Roboto Mono"/>
              </a:rPr>
              <a:t>fact(2)</a:t>
            </a:r>
            <a:r>
              <a:rPr lang="en" sz="1600">
                <a:solidFill>
                  <a:schemeClr val="lt1"/>
                </a:solidFill>
                <a:latin typeface="Roboto"/>
                <a:ea typeface="Roboto"/>
                <a:cs typeface="Roboto"/>
                <a:sym typeface="Roboto"/>
              </a:rPr>
              <a:t>?</a:t>
            </a:r>
            <a:endParaRPr sz="1600" b="1">
              <a:solidFill>
                <a:schemeClr val="lt1"/>
              </a:solidFill>
              <a:latin typeface="Roboto"/>
              <a:ea typeface="Roboto"/>
              <a:cs typeface="Roboto"/>
              <a:sym typeface="Roboto"/>
            </a:endParaRPr>
          </a:p>
        </p:txBody>
      </p:sp>
      <p:sp>
        <p:nvSpPr>
          <p:cNvPr id="268" name="Google Shape;268;p48"/>
          <p:cNvSpPr/>
          <p:nvPr/>
        </p:nvSpPr>
        <p:spPr>
          <a:xfrm>
            <a:off x="4854900" y="3816900"/>
            <a:ext cx="1986600" cy="4812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a:ea typeface="Roboto"/>
                <a:cs typeface="Roboto"/>
                <a:sym typeface="Roboto"/>
              </a:rPr>
              <a:t>What is </a:t>
            </a:r>
            <a:r>
              <a:rPr lang="en" sz="1600">
                <a:solidFill>
                  <a:schemeClr val="lt1"/>
                </a:solidFill>
                <a:latin typeface="Roboto Mono"/>
                <a:ea typeface="Roboto Mono"/>
                <a:cs typeface="Roboto Mono"/>
                <a:sym typeface="Roboto Mono"/>
              </a:rPr>
              <a:t>fact(1)</a:t>
            </a:r>
            <a:r>
              <a:rPr lang="en" sz="1600">
                <a:solidFill>
                  <a:schemeClr val="lt1"/>
                </a:solidFill>
                <a:latin typeface="Roboto"/>
                <a:ea typeface="Roboto"/>
                <a:cs typeface="Roboto"/>
                <a:sym typeface="Roboto"/>
              </a:rPr>
              <a:t>?</a:t>
            </a:r>
            <a:endParaRPr sz="1600" b="1">
              <a:solidFill>
                <a:schemeClr val="lt1"/>
              </a:solidFill>
              <a:latin typeface="Roboto"/>
              <a:ea typeface="Roboto"/>
              <a:cs typeface="Roboto"/>
              <a:sym typeface="Roboto"/>
            </a:endParaRPr>
          </a:p>
        </p:txBody>
      </p:sp>
      <p:sp>
        <p:nvSpPr>
          <p:cNvPr id="269" name="Google Shape;269;p48"/>
          <p:cNvSpPr/>
          <p:nvPr/>
        </p:nvSpPr>
        <p:spPr>
          <a:xfrm>
            <a:off x="4854900" y="4731300"/>
            <a:ext cx="1986600" cy="4812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a:ea typeface="Roboto"/>
                <a:cs typeface="Roboto"/>
                <a:sym typeface="Roboto"/>
              </a:rPr>
              <a:t>What is </a:t>
            </a:r>
            <a:r>
              <a:rPr lang="en" sz="1600">
                <a:solidFill>
                  <a:schemeClr val="lt1"/>
                </a:solidFill>
                <a:latin typeface="Roboto Mono"/>
                <a:ea typeface="Roboto Mono"/>
                <a:cs typeface="Roboto Mono"/>
                <a:sym typeface="Roboto Mono"/>
              </a:rPr>
              <a:t>fact(0)</a:t>
            </a:r>
            <a:r>
              <a:rPr lang="en" sz="1600">
                <a:solidFill>
                  <a:schemeClr val="lt1"/>
                </a:solidFill>
                <a:latin typeface="Roboto"/>
                <a:ea typeface="Roboto"/>
                <a:cs typeface="Roboto"/>
                <a:sym typeface="Roboto"/>
              </a:rPr>
              <a:t>?</a:t>
            </a:r>
            <a:endParaRPr sz="1600" b="1">
              <a:solidFill>
                <a:schemeClr val="lt1"/>
              </a:solidFill>
              <a:latin typeface="Roboto"/>
              <a:ea typeface="Roboto"/>
              <a:cs typeface="Roboto"/>
              <a:sym typeface="Roboto"/>
            </a:endParaRPr>
          </a:p>
        </p:txBody>
      </p:sp>
      <p:sp>
        <p:nvSpPr>
          <p:cNvPr id="270" name="Google Shape;270;p48"/>
          <p:cNvSpPr/>
          <p:nvPr/>
        </p:nvSpPr>
        <p:spPr>
          <a:xfrm>
            <a:off x="4854900" y="5645700"/>
            <a:ext cx="1986600" cy="4812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Mono"/>
                <a:ea typeface="Roboto Mono"/>
                <a:cs typeface="Roboto Mono"/>
                <a:sym typeface="Roboto Mono"/>
              </a:rPr>
              <a:t>fact(0)</a:t>
            </a:r>
            <a:r>
              <a:rPr lang="en" sz="1600">
                <a:solidFill>
                  <a:schemeClr val="lt1"/>
                </a:solidFill>
                <a:latin typeface="Roboto"/>
                <a:ea typeface="Roboto"/>
                <a:cs typeface="Roboto"/>
                <a:sym typeface="Roboto"/>
              </a:rPr>
              <a:t> is </a:t>
            </a:r>
            <a:r>
              <a:rPr lang="en" sz="1600">
                <a:solidFill>
                  <a:schemeClr val="lt1"/>
                </a:solidFill>
                <a:latin typeface="Roboto Mono"/>
                <a:ea typeface="Roboto Mono"/>
                <a:cs typeface="Roboto Mono"/>
                <a:sym typeface="Roboto Mono"/>
              </a:rPr>
              <a:t>1</a:t>
            </a:r>
            <a:endParaRPr sz="1600" b="1">
              <a:solidFill>
                <a:schemeClr val="lt1"/>
              </a:solidFill>
              <a:latin typeface="Roboto Mono"/>
              <a:ea typeface="Roboto Mono"/>
              <a:cs typeface="Roboto Mono"/>
              <a:sym typeface="Roboto Mono"/>
            </a:endParaRPr>
          </a:p>
        </p:txBody>
      </p:sp>
      <p:sp>
        <p:nvSpPr>
          <p:cNvPr id="271" name="Google Shape;271;p48"/>
          <p:cNvSpPr/>
          <p:nvPr/>
        </p:nvSpPr>
        <p:spPr>
          <a:xfrm flipH="1">
            <a:off x="6844541" y="4986440"/>
            <a:ext cx="247175" cy="908717"/>
          </a:xfrm>
          <a:custGeom>
            <a:avLst/>
            <a:gdLst/>
            <a:ahLst/>
            <a:cxnLst/>
            <a:rect l="l" t="t" r="r" b="b"/>
            <a:pathLst>
              <a:path w="9887" h="27798" extrusionOk="0">
                <a:moveTo>
                  <a:pt x="9581" y="27798"/>
                </a:moveTo>
                <a:cubicBezTo>
                  <a:pt x="8206" y="27327"/>
                  <a:pt x="2784" y="29096"/>
                  <a:pt x="1333" y="24972"/>
                </a:cubicBezTo>
                <a:cubicBezTo>
                  <a:pt x="-118" y="20848"/>
                  <a:pt x="-551" y="7216"/>
                  <a:pt x="875" y="3054"/>
                </a:cubicBezTo>
                <a:cubicBezTo>
                  <a:pt x="2301" y="-1108"/>
                  <a:pt x="8385" y="509"/>
                  <a:pt x="9887" y="0"/>
                </a:cubicBezTo>
              </a:path>
            </a:pathLst>
          </a:custGeom>
          <a:noFill/>
          <a:ln w="19050" cap="flat" cmpd="sng">
            <a:solidFill>
              <a:srgbClr val="4A86E8"/>
            </a:solidFill>
            <a:prstDash val="solid"/>
            <a:round/>
            <a:headEnd type="none" w="med" len="med"/>
            <a:tailEnd type="stealth" w="med" len="med"/>
          </a:ln>
        </p:spPr>
      </p:sp>
      <p:sp>
        <p:nvSpPr>
          <p:cNvPr id="272" name="Google Shape;272;p48"/>
          <p:cNvSpPr/>
          <p:nvPr/>
        </p:nvSpPr>
        <p:spPr>
          <a:xfrm flipH="1">
            <a:off x="6844541" y="4072040"/>
            <a:ext cx="247175" cy="908717"/>
          </a:xfrm>
          <a:custGeom>
            <a:avLst/>
            <a:gdLst/>
            <a:ahLst/>
            <a:cxnLst/>
            <a:rect l="l" t="t" r="r" b="b"/>
            <a:pathLst>
              <a:path w="9887" h="27798" extrusionOk="0">
                <a:moveTo>
                  <a:pt x="9581" y="27798"/>
                </a:moveTo>
                <a:cubicBezTo>
                  <a:pt x="8206" y="27327"/>
                  <a:pt x="2784" y="29096"/>
                  <a:pt x="1333" y="24972"/>
                </a:cubicBezTo>
                <a:cubicBezTo>
                  <a:pt x="-118" y="20848"/>
                  <a:pt x="-551" y="7216"/>
                  <a:pt x="875" y="3054"/>
                </a:cubicBezTo>
                <a:cubicBezTo>
                  <a:pt x="2301" y="-1108"/>
                  <a:pt x="8385" y="509"/>
                  <a:pt x="9887" y="0"/>
                </a:cubicBezTo>
              </a:path>
            </a:pathLst>
          </a:custGeom>
          <a:noFill/>
          <a:ln w="19050" cap="flat" cmpd="sng">
            <a:solidFill>
              <a:srgbClr val="4A86E8"/>
            </a:solidFill>
            <a:prstDash val="solid"/>
            <a:round/>
            <a:headEnd type="none" w="med" len="med"/>
            <a:tailEnd type="stealth" w="med" len="med"/>
          </a:ln>
        </p:spPr>
      </p:sp>
      <p:sp>
        <p:nvSpPr>
          <p:cNvPr id="273" name="Google Shape;273;p48"/>
          <p:cNvSpPr/>
          <p:nvPr/>
        </p:nvSpPr>
        <p:spPr>
          <a:xfrm flipH="1">
            <a:off x="6844550" y="3078699"/>
            <a:ext cx="247175" cy="987663"/>
          </a:xfrm>
          <a:custGeom>
            <a:avLst/>
            <a:gdLst/>
            <a:ahLst/>
            <a:cxnLst/>
            <a:rect l="l" t="t" r="r" b="b"/>
            <a:pathLst>
              <a:path w="9887" h="27798" extrusionOk="0">
                <a:moveTo>
                  <a:pt x="9581" y="27798"/>
                </a:moveTo>
                <a:cubicBezTo>
                  <a:pt x="8206" y="27327"/>
                  <a:pt x="2784" y="29096"/>
                  <a:pt x="1333" y="24972"/>
                </a:cubicBezTo>
                <a:cubicBezTo>
                  <a:pt x="-118" y="20848"/>
                  <a:pt x="-551" y="7216"/>
                  <a:pt x="875" y="3054"/>
                </a:cubicBezTo>
                <a:cubicBezTo>
                  <a:pt x="2301" y="-1108"/>
                  <a:pt x="8385" y="509"/>
                  <a:pt x="9887" y="0"/>
                </a:cubicBezTo>
              </a:path>
            </a:pathLst>
          </a:custGeom>
          <a:noFill/>
          <a:ln w="19050" cap="flat" cmpd="sng">
            <a:solidFill>
              <a:srgbClr val="4A86E8"/>
            </a:solidFill>
            <a:prstDash val="solid"/>
            <a:round/>
            <a:headEnd type="none" w="med" len="med"/>
            <a:tailEnd type="stealth" w="med" len="med"/>
          </a:ln>
        </p:spPr>
      </p:sp>
      <p:sp>
        <p:nvSpPr>
          <p:cNvPr id="274" name="Google Shape;274;p48"/>
          <p:cNvSpPr/>
          <p:nvPr/>
        </p:nvSpPr>
        <p:spPr>
          <a:xfrm flipH="1">
            <a:off x="6844541" y="2167040"/>
            <a:ext cx="247175" cy="908717"/>
          </a:xfrm>
          <a:custGeom>
            <a:avLst/>
            <a:gdLst/>
            <a:ahLst/>
            <a:cxnLst/>
            <a:rect l="l" t="t" r="r" b="b"/>
            <a:pathLst>
              <a:path w="9887" h="27798" extrusionOk="0">
                <a:moveTo>
                  <a:pt x="9581" y="27798"/>
                </a:moveTo>
                <a:cubicBezTo>
                  <a:pt x="8206" y="27327"/>
                  <a:pt x="2784" y="29096"/>
                  <a:pt x="1333" y="24972"/>
                </a:cubicBezTo>
                <a:cubicBezTo>
                  <a:pt x="-118" y="20848"/>
                  <a:pt x="-551" y="7216"/>
                  <a:pt x="875" y="3054"/>
                </a:cubicBezTo>
                <a:cubicBezTo>
                  <a:pt x="2301" y="-1108"/>
                  <a:pt x="8385" y="509"/>
                  <a:pt x="9887" y="0"/>
                </a:cubicBezTo>
              </a:path>
            </a:pathLst>
          </a:custGeom>
          <a:noFill/>
          <a:ln w="19050" cap="flat" cmpd="sng">
            <a:solidFill>
              <a:srgbClr val="4A86E8"/>
            </a:solidFill>
            <a:prstDash val="solid"/>
            <a:round/>
            <a:headEnd type="none" w="med" len="med"/>
            <a:tailEnd type="stealth"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Recursive tree - another way to visualize recursion</a:t>
            </a:r>
            <a:endParaRPr/>
          </a:p>
        </p:txBody>
      </p:sp>
      <p:sp>
        <p:nvSpPr>
          <p:cNvPr id="280" name="Google Shape;280;p49"/>
          <p:cNvSpPr/>
          <p:nvPr/>
        </p:nvSpPr>
        <p:spPr>
          <a:xfrm>
            <a:off x="6699175" y="2423650"/>
            <a:ext cx="1505400" cy="4446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Mono"/>
                <a:ea typeface="Roboto Mono"/>
                <a:cs typeface="Roboto Mono"/>
                <a:sym typeface="Roboto Mono"/>
              </a:rPr>
              <a:t>fact(3)</a:t>
            </a:r>
            <a:endParaRPr sz="1600" b="1">
              <a:solidFill>
                <a:schemeClr val="lt1"/>
              </a:solidFill>
              <a:latin typeface="Roboto"/>
              <a:ea typeface="Roboto"/>
              <a:cs typeface="Roboto"/>
              <a:sym typeface="Roboto"/>
            </a:endParaRPr>
          </a:p>
        </p:txBody>
      </p:sp>
      <p:sp>
        <p:nvSpPr>
          <p:cNvPr id="281" name="Google Shape;281;p49"/>
          <p:cNvSpPr/>
          <p:nvPr/>
        </p:nvSpPr>
        <p:spPr>
          <a:xfrm>
            <a:off x="6699175" y="3147938"/>
            <a:ext cx="1505400" cy="4446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Mono"/>
                <a:ea typeface="Roboto Mono"/>
                <a:cs typeface="Roboto Mono"/>
                <a:sym typeface="Roboto Mono"/>
              </a:rPr>
              <a:t>fact(2)</a:t>
            </a:r>
            <a:endParaRPr sz="1600" b="1">
              <a:solidFill>
                <a:schemeClr val="lt1"/>
              </a:solidFill>
              <a:latin typeface="Roboto"/>
              <a:ea typeface="Roboto"/>
              <a:cs typeface="Roboto"/>
              <a:sym typeface="Roboto"/>
            </a:endParaRPr>
          </a:p>
        </p:txBody>
      </p:sp>
      <p:sp>
        <p:nvSpPr>
          <p:cNvPr id="282" name="Google Shape;282;p49"/>
          <p:cNvSpPr/>
          <p:nvPr/>
        </p:nvSpPr>
        <p:spPr>
          <a:xfrm>
            <a:off x="6699175" y="3948350"/>
            <a:ext cx="1505400" cy="4446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Mono"/>
                <a:ea typeface="Roboto Mono"/>
                <a:cs typeface="Roboto Mono"/>
                <a:sym typeface="Roboto Mono"/>
              </a:rPr>
              <a:t>fact(1)</a:t>
            </a:r>
            <a:endParaRPr sz="1600" b="1">
              <a:solidFill>
                <a:schemeClr val="lt1"/>
              </a:solidFill>
              <a:latin typeface="Roboto"/>
              <a:ea typeface="Roboto"/>
              <a:cs typeface="Roboto"/>
              <a:sym typeface="Roboto"/>
            </a:endParaRPr>
          </a:p>
        </p:txBody>
      </p:sp>
      <p:sp>
        <p:nvSpPr>
          <p:cNvPr id="283" name="Google Shape;283;p49"/>
          <p:cNvSpPr/>
          <p:nvPr/>
        </p:nvSpPr>
        <p:spPr>
          <a:xfrm>
            <a:off x="6699175" y="4748750"/>
            <a:ext cx="1505400" cy="4446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Mono"/>
                <a:ea typeface="Roboto Mono"/>
                <a:cs typeface="Roboto Mono"/>
                <a:sym typeface="Roboto Mono"/>
              </a:rPr>
              <a:t>fact(0)</a:t>
            </a:r>
            <a:endParaRPr sz="1600" b="1">
              <a:solidFill>
                <a:schemeClr val="lt1"/>
              </a:solidFill>
              <a:latin typeface="Roboto"/>
              <a:ea typeface="Roboto"/>
              <a:cs typeface="Roboto"/>
              <a:sym typeface="Roboto"/>
            </a:endParaRPr>
          </a:p>
        </p:txBody>
      </p:sp>
      <p:sp>
        <p:nvSpPr>
          <p:cNvPr id="284" name="Google Shape;284;p49"/>
          <p:cNvSpPr txBox="1"/>
          <p:nvPr/>
        </p:nvSpPr>
        <p:spPr>
          <a:xfrm>
            <a:off x="6092675" y="3173300"/>
            <a:ext cx="542700" cy="39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Roboto"/>
                <a:ea typeface="Roboto"/>
                <a:cs typeface="Roboto"/>
                <a:sym typeface="Roboto"/>
              </a:rPr>
              <a:t>3 *</a:t>
            </a:r>
            <a:endParaRPr sz="1900">
              <a:latin typeface="Roboto"/>
              <a:ea typeface="Roboto"/>
              <a:cs typeface="Roboto"/>
              <a:sym typeface="Roboto"/>
            </a:endParaRPr>
          </a:p>
        </p:txBody>
      </p:sp>
      <p:cxnSp>
        <p:nvCxnSpPr>
          <p:cNvPr id="285" name="Google Shape;285;p49"/>
          <p:cNvCxnSpPr>
            <a:stCxn id="280" idx="2"/>
          </p:cNvCxnSpPr>
          <p:nvPr/>
        </p:nvCxnSpPr>
        <p:spPr>
          <a:xfrm flipH="1">
            <a:off x="6786175" y="2868250"/>
            <a:ext cx="665700" cy="210000"/>
          </a:xfrm>
          <a:prstGeom prst="straightConnector1">
            <a:avLst/>
          </a:prstGeom>
          <a:noFill/>
          <a:ln w="9525" cap="flat" cmpd="sng">
            <a:solidFill>
              <a:schemeClr val="dk2"/>
            </a:solidFill>
            <a:prstDash val="solid"/>
            <a:round/>
            <a:headEnd type="none" w="med" len="med"/>
            <a:tailEnd type="triangle" w="med" len="med"/>
          </a:ln>
        </p:spPr>
      </p:cxnSp>
      <p:sp>
        <p:nvSpPr>
          <p:cNvPr id="286" name="Google Shape;286;p49"/>
          <p:cNvSpPr txBox="1"/>
          <p:nvPr/>
        </p:nvSpPr>
        <p:spPr>
          <a:xfrm>
            <a:off x="6092675" y="3973700"/>
            <a:ext cx="542700" cy="39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Roboto"/>
                <a:ea typeface="Roboto"/>
                <a:cs typeface="Roboto"/>
                <a:sym typeface="Roboto"/>
              </a:rPr>
              <a:t>2 *</a:t>
            </a:r>
            <a:endParaRPr sz="1900">
              <a:latin typeface="Roboto"/>
              <a:ea typeface="Roboto"/>
              <a:cs typeface="Roboto"/>
              <a:sym typeface="Roboto"/>
            </a:endParaRPr>
          </a:p>
        </p:txBody>
      </p:sp>
      <p:sp>
        <p:nvSpPr>
          <p:cNvPr id="287" name="Google Shape;287;p49"/>
          <p:cNvSpPr txBox="1"/>
          <p:nvPr/>
        </p:nvSpPr>
        <p:spPr>
          <a:xfrm>
            <a:off x="6092675" y="4774100"/>
            <a:ext cx="542700" cy="39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Roboto"/>
                <a:ea typeface="Roboto"/>
                <a:cs typeface="Roboto"/>
                <a:sym typeface="Roboto"/>
              </a:rPr>
              <a:t>1 *</a:t>
            </a:r>
            <a:endParaRPr sz="1900">
              <a:latin typeface="Roboto"/>
              <a:ea typeface="Roboto"/>
              <a:cs typeface="Roboto"/>
              <a:sym typeface="Roboto"/>
            </a:endParaRPr>
          </a:p>
        </p:txBody>
      </p:sp>
      <p:sp>
        <p:nvSpPr>
          <p:cNvPr id="288" name="Google Shape;288;p49"/>
          <p:cNvSpPr txBox="1"/>
          <p:nvPr/>
        </p:nvSpPr>
        <p:spPr>
          <a:xfrm>
            <a:off x="7278475" y="5369175"/>
            <a:ext cx="3468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chemeClr val="dk1"/>
                </a:solidFill>
                <a:latin typeface="Roboto"/>
                <a:ea typeface="Roboto"/>
                <a:cs typeface="Roboto"/>
                <a:sym typeface="Roboto"/>
              </a:rPr>
              <a:t>1</a:t>
            </a:r>
            <a:endParaRPr sz="1900">
              <a:solidFill>
                <a:schemeClr val="dk1"/>
              </a:solidFill>
              <a:latin typeface="Roboto"/>
              <a:ea typeface="Roboto"/>
              <a:cs typeface="Roboto"/>
              <a:sym typeface="Roboto"/>
            </a:endParaRPr>
          </a:p>
          <a:p>
            <a:pPr marL="0" lvl="0" indent="0" algn="l" rtl="0">
              <a:spcBef>
                <a:spcPts val="0"/>
              </a:spcBef>
              <a:spcAft>
                <a:spcPts val="0"/>
              </a:spcAft>
              <a:buNone/>
            </a:pPr>
            <a:endParaRPr/>
          </a:p>
        </p:txBody>
      </p:sp>
      <p:cxnSp>
        <p:nvCxnSpPr>
          <p:cNvPr id="289" name="Google Shape;289;p49"/>
          <p:cNvCxnSpPr>
            <a:stCxn id="283" idx="2"/>
            <a:endCxn id="288" idx="0"/>
          </p:cNvCxnSpPr>
          <p:nvPr/>
        </p:nvCxnSpPr>
        <p:spPr>
          <a:xfrm>
            <a:off x="7451875" y="5193350"/>
            <a:ext cx="0" cy="175800"/>
          </a:xfrm>
          <a:prstGeom prst="straightConnector1">
            <a:avLst/>
          </a:prstGeom>
          <a:noFill/>
          <a:ln w="9525" cap="flat" cmpd="sng">
            <a:solidFill>
              <a:schemeClr val="dk2"/>
            </a:solidFill>
            <a:prstDash val="solid"/>
            <a:round/>
            <a:headEnd type="none" w="med" len="med"/>
            <a:tailEnd type="triangle" w="med" len="med"/>
          </a:ln>
        </p:spPr>
      </p:cxnSp>
      <p:cxnSp>
        <p:nvCxnSpPr>
          <p:cNvPr id="290" name="Google Shape;290;p49"/>
          <p:cNvCxnSpPr>
            <a:stCxn id="282" idx="2"/>
          </p:cNvCxnSpPr>
          <p:nvPr/>
        </p:nvCxnSpPr>
        <p:spPr>
          <a:xfrm flipH="1">
            <a:off x="6695575" y="4392950"/>
            <a:ext cx="756300" cy="267900"/>
          </a:xfrm>
          <a:prstGeom prst="straightConnector1">
            <a:avLst/>
          </a:prstGeom>
          <a:noFill/>
          <a:ln w="9525" cap="flat" cmpd="sng">
            <a:solidFill>
              <a:schemeClr val="dk2"/>
            </a:solidFill>
            <a:prstDash val="solid"/>
            <a:round/>
            <a:headEnd type="none" w="med" len="med"/>
            <a:tailEnd type="triangle" w="med" len="med"/>
          </a:ln>
        </p:spPr>
      </p:cxnSp>
      <p:cxnSp>
        <p:nvCxnSpPr>
          <p:cNvPr id="291" name="Google Shape;291;p49"/>
          <p:cNvCxnSpPr>
            <a:stCxn id="281" idx="2"/>
          </p:cNvCxnSpPr>
          <p:nvPr/>
        </p:nvCxnSpPr>
        <p:spPr>
          <a:xfrm flipH="1">
            <a:off x="6695575" y="3592538"/>
            <a:ext cx="756300" cy="269400"/>
          </a:xfrm>
          <a:prstGeom prst="straightConnector1">
            <a:avLst/>
          </a:prstGeom>
          <a:noFill/>
          <a:ln w="9525" cap="flat" cmpd="sng">
            <a:solidFill>
              <a:schemeClr val="dk2"/>
            </a:solidFill>
            <a:prstDash val="solid"/>
            <a:round/>
            <a:headEnd type="none" w="med" len="med"/>
            <a:tailEnd type="triangle" w="med" len="med"/>
          </a:ln>
        </p:spPr>
      </p:cxnSp>
      <p:sp>
        <p:nvSpPr>
          <p:cNvPr id="292" name="Google Shape;292;p49"/>
          <p:cNvSpPr txBox="1"/>
          <p:nvPr/>
        </p:nvSpPr>
        <p:spPr>
          <a:xfrm>
            <a:off x="7278475" y="4412600"/>
            <a:ext cx="3468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Roboto"/>
                <a:ea typeface="Roboto"/>
                <a:cs typeface="Roboto"/>
                <a:sym typeface="Roboto"/>
              </a:rPr>
              <a:t>1</a:t>
            </a:r>
            <a:endParaRPr sz="1900">
              <a:solidFill>
                <a:schemeClr val="dk1"/>
              </a:solidFill>
              <a:latin typeface="Roboto"/>
              <a:ea typeface="Roboto"/>
              <a:cs typeface="Roboto"/>
              <a:sym typeface="Roboto"/>
            </a:endParaRPr>
          </a:p>
          <a:p>
            <a:pPr marL="0" lvl="0" indent="0" algn="l" rtl="0">
              <a:spcBef>
                <a:spcPts val="0"/>
              </a:spcBef>
              <a:spcAft>
                <a:spcPts val="0"/>
              </a:spcAft>
              <a:buNone/>
            </a:pPr>
            <a:endParaRPr/>
          </a:p>
        </p:txBody>
      </p:sp>
      <p:cxnSp>
        <p:nvCxnSpPr>
          <p:cNvPr id="293" name="Google Shape;293;p49"/>
          <p:cNvCxnSpPr>
            <a:stCxn id="282" idx="1"/>
            <a:endCxn id="282" idx="3"/>
          </p:cNvCxnSpPr>
          <p:nvPr/>
        </p:nvCxnSpPr>
        <p:spPr>
          <a:xfrm>
            <a:off x="6699175" y="4170650"/>
            <a:ext cx="1505400" cy="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49"/>
          <p:cNvCxnSpPr>
            <a:stCxn id="283" idx="1"/>
            <a:endCxn id="283" idx="3"/>
          </p:cNvCxnSpPr>
          <p:nvPr/>
        </p:nvCxnSpPr>
        <p:spPr>
          <a:xfrm>
            <a:off x="6699175" y="4971050"/>
            <a:ext cx="1505400" cy="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49"/>
          <p:cNvSpPr txBox="1"/>
          <p:nvPr/>
        </p:nvSpPr>
        <p:spPr>
          <a:xfrm>
            <a:off x="7278475" y="3612200"/>
            <a:ext cx="3468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Roboto"/>
                <a:ea typeface="Roboto"/>
                <a:cs typeface="Roboto"/>
                <a:sym typeface="Roboto"/>
              </a:rPr>
              <a:t>1</a:t>
            </a:r>
            <a:endParaRPr sz="19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96" name="Google Shape;296;p49"/>
          <p:cNvSpPr txBox="1"/>
          <p:nvPr/>
        </p:nvSpPr>
        <p:spPr>
          <a:xfrm>
            <a:off x="7278475" y="2831450"/>
            <a:ext cx="3468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Roboto"/>
                <a:ea typeface="Roboto"/>
                <a:cs typeface="Roboto"/>
                <a:sym typeface="Roboto"/>
              </a:rPr>
              <a:t>2</a:t>
            </a:r>
            <a:endParaRPr sz="1900">
              <a:solidFill>
                <a:schemeClr val="dk1"/>
              </a:solidFill>
              <a:latin typeface="Roboto"/>
              <a:ea typeface="Roboto"/>
              <a:cs typeface="Roboto"/>
              <a:sym typeface="Roboto"/>
            </a:endParaRPr>
          </a:p>
          <a:p>
            <a:pPr marL="0" lvl="0" indent="0" algn="l" rtl="0">
              <a:spcBef>
                <a:spcPts val="0"/>
              </a:spcBef>
              <a:spcAft>
                <a:spcPts val="0"/>
              </a:spcAft>
              <a:buNone/>
            </a:pPr>
            <a:endParaRPr/>
          </a:p>
        </p:txBody>
      </p:sp>
      <p:cxnSp>
        <p:nvCxnSpPr>
          <p:cNvPr id="297" name="Google Shape;297;p49"/>
          <p:cNvCxnSpPr>
            <a:stCxn id="280" idx="1"/>
            <a:endCxn id="280" idx="3"/>
          </p:cNvCxnSpPr>
          <p:nvPr/>
        </p:nvCxnSpPr>
        <p:spPr>
          <a:xfrm>
            <a:off x="6699175" y="2645950"/>
            <a:ext cx="1505400" cy="0"/>
          </a:xfrm>
          <a:prstGeom prst="straightConnector1">
            <a:avLst/>
          </a:prstGeom>
          <a:noFill/>
          <a:ln w="9525" cap="flat" cmpd="sng">
            <a:solidFill>
              <a:schemeClr val="dk2"/>
            </a:solidFill>
            <a:prstDash val="solid"/>
            <a:round/>
            <a:headEnd type="none" w="med" len="med"/>
            <a:tailEnd type="none" w="med" len="med"/>
          </a:ln>
        </p:spPr>
      </p:cxnSp>
      <p:sp>
        <p:nvSpPr>
          <p:cNvPr id="298" name="Google Shape;298;p49"/>
          <p:cNvSpPr txBox="1"/>
          <p:nvPr/>
        </p:nvSpPr>
        <p:spPr>
          <a:xfrm>
            <a:off x="7278475" y="2051400"/>
            <a:ext cx="3468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Roboto"/>
                <a:ea typeface="Roboto"/>
                <a:cs typeface="Roboto"/>
                <a:sym typeface="Roboto"/>
              </a:rPr>
              <a:t>6</a:t>
            </a:r>
            <a:endParaRPr sz="1900">
              <a:solidFill>
                <a:schemeClr val="dk1"/>
              </a:solidFill>
              <a:latin typeface="Roboto"/>
              <a:ea typeface="Roboto"/>
              <a:cs typeface="Roboto"/>
              <a:sym typeface="Roboto"/>
            </a:endParaRPr>
          </a:p>
          <a:p>
            <a:pPr marL="0" lvl="0" indent="0" algn="l" rtl="0">
              <a:spcBef>
                <a:spcPts val="0"/>
              </a:spcBef>
              <a:spcAft>
                <a:spcPts val="0"/>
              </a:spcAft>
              <a:buNone/>
            </a:pPr>
            <a:endParaRPr/>
          </a:p>
        </p:txBody>
      </p:sp>
      <p:cxnSp>
        <p:nvCxnSpPr>
          <p:cNvPr id="299" name="Google Shape;299;p49"/>
          <p:cNvCxnSpPr>
            <a:stCxn id="281" idx="1"/>
            <a:endCxn id="281" idx="3"/>
          </p:cNvCxnSpPr>
          <p:nvPr/>
        </p:nvCxnSpPr>
        <p:spPr>
          <a:xfrm>
            <a:off x="6699175" y="3370238"/>
            <a:ext cx="1505400" cy="0"/>
          </a:xfrm>
          <a:prstGeom prst="straightConnector1">
            <a:avLst/>
          </a:prstGeom>
          <a:noFill/>
          <a:ln w="9525" cap="flat" cmpd="sng">
            <a:solidFill>
              <a:schemeClr val="dk2"/>
            </a:solidFill>
            <a:prstDash val="solid"/>
            <a:round/>
            <a:headEnd type="none" w="med" len="med"/>
            <a:tailEnd type="none" w="med" len="med"/>
          </a:ln>
        </p:spPr>
      </p:cxnSp>
      <p:sp>
        <p:nvSpPr>
          <p:cNvPr id="300" name="Google Shape;300;p49"/>
          <p:cNvSpPr txBox="1"/>
          <p:nvPr/>
        </p:nvSpPr>
        <p:spPr>
          <a:xfrm>
            <a:off x="545725" y="2884225"/>
            <a:ext cx="4973100" cy="1944300"/>
          </a:xfrm>
          <a:prstGeom prst="rect">
            <a:avLst/>
          </a:prstGeom>
          <a:solidFill>
            <a:srgbClr val="EFEFEF"/>
          </a:solid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1</a:t>
            </a:r>
            <a:r>
              <a:rPr lang="en" sz="1800" dirty="0">
                <a:solidFill>
                  <a:schemeClr val="dk1"/>
                </a:solidFill>
                <a:latin typeface="Roboto Mono"/>
                <a:ea typeface="Roboto Mono"/>
                <a:cs typeface="Roboto Mono"/>
                <a:sym typeface="Roboto Mono"/>
              </a:rPr>
              <a:t>  </a:t>
            </a:r>
            <a:r>
              <a:rPr lang="en" sz="1800" b="1" dirty="0">
                <a:solidFill>
                  <a:srgbClr val="FF9900"/>
                </a:solidFill>
                <a:latin typeface="Roboto Mono"/>
                <a:ea typeface="Roboto Mono"/>
                <a:cs typeface="Roboto Mono"/>
                <a:sym typeface="Roboto Mono"/>
              </a:rPr>
              <a:t>def</a:t>
            </a:r>
            <a:r>
              <a:rPr lang="en" sz="1800" dirty="0">
                <a:solidFill>
                  <a:srgbClr val="000000"/>
                </a:solidFill>
                <a:latin typeface="Roboto Mono"/>
                <a:ea typeface="Roboto Mono"/>
                <a:cs typeface="Roboto Mono"/>
                <a:sym typeface="Roboto Mono"/>
              </a:rPr>
              <a:t> </a:t>
            </a:r>
            <a:r>
              <a:rPr lang="en" sz="1800" dirty="0">
                <a:solidFill>
                  <a:srgbClr val="0378CE"/>
                </a:solidFill>
                <a:latin typeface="Roboto Mono"/>
                <a:ea typeface="Roboto Mono"/>
                <a:cs typeface="Roboto Mono"/>
                <a:sym typeface="Roboto Mono"/>
              </a:rPr>
              <a:t>fact</a:t>
            </a:r>
            <a:r>
              <a:rPr lang="en" sz="1800" dirty="0">
                <a:solidFill>
                  <a:srgbClr val="000000"/>
                </a:solidFill>
                <a:latin typeface="Roboto Mono"/>
                <a:ea typeface="Roboto Mono"/>
                <a:cs typeface="Roboto Mono"/>
                <a:sym typeface="Roboto Mono"/>
              </a:rPr>
              <a:t>(</a:t>
            </a:r>
            <a:r>
              <a:rPr lang="en" sz="1800" dirty="0">
                <a:solidFill>
                  <a:srgbClr val="7A5FE7"/>
                </a:solidFill>
                <a:latin typeface="Roboto Mono"/>
                <a:ea typeface="Roboto Mono"/>
                <a:cs typeface="Roboto Mono"/>
                <a:sym typeface="Roboto Mono"/>
              </a:rPr>
              <a:t>n</a:t>
            </a:r>
            <a:r>
              <a:rPr lang="en" sz="1800" dirty="0">
                <a:solidFill>
                  <a:srgbClr val="000000"/>
                </a:solidFill>
                <a:latin typeface="Roboto Mono"/>
                <a:ea typeface="Roboto Mono"/>
                <a:cs typeface="Roboto Mono"/>
                <a:sym typeface="Roboto Mono"/>
              </a:rPr>
              <a:t>):</a:t>
            </a:r>
            <a:endParaRPr sz="1800" dirty="0">
              <a:solidFill>
                <a:srgbClr val="000000"/>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2</a:t>
            </a:r>
            <a:r>
              <a:rPr lang="en" sz="1800" dirty="0">
                <a:latin typeface="Roboto Mono"/>
                <a:ea typeface="Roboto Mono"/>
                <a:cs typeface="Roboto Mono"/>
                <a:sym typeface="Roboto Mono"/>
              </a:rPr>
              <a:t>	"</a:t>
            </a:r>
            <a:r>
              <a:rPr lang="en" sz="1800" dirty="0">
                <a:solidFill>
                  <a:schemeClr val="dk1"/>
                </a:solidFill>
                <a:latin typeface="Roboto Mono"/>
                <a:ea typeface="Roboto Mono"/>
                <a:cs typeface="Roboto Mono"/>
                <a:sym typeface="Roboto Mono"/>
              </a:rPr>
              <a:t>""Calculates n!"""</a:t>
            </a:r>
            <a:endParaRPr sz="1800" dirty="0">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3</a:t>
            </a:r>
            <a:r>
              <a:rPr lang="en" sz="1800" dirty="0">
                <a:latin typeface="Roboto Mono"/>
                <a:ea typeface="Roboto Mono"/>
                <a:cs typeface="Roboto Mono"/>
                <a:sym typeface="Roboto Mono"/>
              </a:rPr>
              <a:t> 	</a:t>
            </a:r>
            <a:r>
              <a:rPr lang="en" sz="1800" b="1" dirty="0">
                <a:solidFill>
                  <a:srgbClr val="FF9900"/>
                </a:solidFill>
                <a:latin typeface="Roboto Mono"/>
                <a:ea typeface="Roboto Mono"/>
                <a:cs typeface="Roboto Mono"/>
                <a:sym typeface="Roboto Mono"/>
              </a:rPr>
              <a:t>if </a:t>
            </a:r>
            <a:r>
              <a:rPr lang="en" sz="1800" dirty="0">
                <a:solidFill>
                  <a:schemeClr val="dk1"/>
                </a:solidFill>
                <a:latin typeface="Roboto Mono"/>
                <a:ea typeface="Roboto Mono"/>
                <a:cs typeface="Roboto Mono"/>
                <a:sym typeface="Roboto Mono"/>
              </a:rPr>
              <a:t>n == </a:t>
            </a:r>
            <a:r>
              <a:rPr lang="en" sz="1800" dirty="0">
                <a:solidFill>
                  <a:srgbClr val="6AA84F"/>
                </a:solidFill>
                <a:latin typeface="Roboto Mono"/>
                <a:ea typeface="Roboto Mono"/>
                <a:cs typeface="Roboto Mono"/>
                <a:sym typeface="Roboto Mono"/>
              </a:rPr>
              <a:t>0</a:t>
            </a:r>
            <a:r>
              <a:rPr lang="en" sz="1800" dirty="0">
                <a:solidFill>
                  <a:schemeClr val="dk1"/>
                </a:solidFill>
                <a:latin typeface="Roboto Mono"/>
                <a:ea typeface="Roboto Mono"/>
                <a:cs typeface="Roboto Mono"/>
                <a:sym typeface="Roboto Mono"/>
              </a:rPr>
              <a:t>:</a:t>
            </a:r>
            <a:endParaRPr sz="1800" dirty="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4</a:t>
            </a:r>
            <a:r>
              <a:rPr lang="en" sz="1800" dirty="0">
                <a:solidFill>
                  <a:schemeClr val="dk1"/>
                </a:solidFill>
                <a:latin typeface="Roboto Mono"/>
                <a:ea typeface="Roboto Mono"/>
                <a:cs typeface="Roboto Mono"/>
                <a:sym typeface="Roboto Mono"/>
              </a:rPr>
              <a:t> 		</a:t>
            </a:r>
            <a:r>
              <a:rPr lang="en" sz="1800" b="1" dirty="0">
                <a:solidFill>
                  <a:srgbClr val="FF9900"/>
                </a:solidFill>
                <a:latin typeface="Roboto Mono"/>
                <a:ea typeface="Roboto Mono"/>
                <a:cs typeface="Roboto Mono"/>
                <a:sym typeface="Roboto Mono"/>
              </a:rPr>
              <a:t>return </a:t>
            </a:r>
            <a:r>
              <a:rPr lang="en" sz="1800" dirty="0">
                <a:solidFill>
                  <a:srgbClr val="6AA84F"/>
                </a:solidFill>
                <a:latin typeface="Roboto Mono"/>
                <a:ea typeface="Roboto Mono"/>
                <a:cs typeface="Roboto Mono"/>
                <a:sym typeface="Roboto Mono"/>
              </a:rPr>
              <a:t>1</a:t>
            </a:r>
            <a:endParaRPr sz="1800" dirty="0">
              <a:solidFill>
                <a:srgbClr val="6AA84F"/>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5</a:t>
            </a:r>
            <a:r>
              <a:rPr lang="en" sz="1800" dirty="0">
                <a:solidFill>
                  <a:schemeClr val="dk1"/>
                </a:solidFill>
                <a:latin typeface="Roboto Mono"/>
                <a:ea typeface="Roboto Mono"/>
                <a:cs typeface="Roboto Mono"/>
                <a:sym typeface="Roboto Mono"/>
              </a:rPr>
              <a:t>	</a:t>
            </a:r>
            <a:r>
              <a:rPr lang="en" sz="1800" b="1" dirty="0">
                <a:solidFill>
                  <a:srgbClr val="FF9900"/>
                </a:solidFill>
                <a:latin typeface="Roboto Mono"/>
                <a:ea typeface="Roboto Mono"/>
                <a:cs typeface="Roboto Mono"/>
                <a:sym typeface="Roboto Mono"/>
              </a:rPr>
              <a:t>else</a:t>
            </a:r>
            <a:r>
              <a:rPr lang="en" sz="1800" dirty="0">
                <a:solidFill>
                  <a:schemeClr val="dk1"/>
                </a:solidFill>
                <a:latin typeface="Roboto Mono"/>
                <a:ea typeface="Roboto Mono"/>
                <a:cs typeface="Roboto Mono"/>
                <a:sym typeface="Roboto Mono"/>
              </a:rPr>
              <a:t>:</a:t>
            </a:r>
            <a:endParaRPr sz="1800" dirty="0">
              <a:solidFill>
                <a:srgbClr val="6AA84F"/>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6</a:t>
            </a:r>
            <a:r>
              <a:rPr lang="en" sz="1800" dirty="0">
                <a:latin typeface="Roboto Mono"/>
                <a:ea typeface="Roboto Mono"/>
                <a:cs typeface="Roboto Mono"/>
                <a:sym typeface="Roboto Mono"/>
              </a:rPr>
              <a:t>		</a:t>
            </a:r>
            <a:r>
              <a:rPr lang="en" sz="1800" b="1" dirty="0">
                <a:solidFill>
                  <a:srgbClr val="FF9900"/>
                </a:solidFill>
                <a:latin typeface="Roboto Mono"/>
                <a:ea typeface="Roboto Mono"/>
                <a:cs typeface="Roboto Mono"/>
                <a:sym typeface="Roboto Mono"/>
              </a:rPr>
              <a:t>return </a:t>
            </a:r>
            <a:r>
              <a:rPr lang="en" sz="1800" dirty="0">
                <a:solidFill>
                  <a:srgbClr val="7A5FE7"/>
                </a:solidFill>
                <a:latin typeface="Roboto Mono"/>
                <a:ea typeface="Roboto Mono"/>
                <a:cs typeface="Roboto Mono"/>
                <a:sym typeface="Roboto Mono"/>
              </a:rPr>
              <a:t>n </a:t>
            </a:r>
            <a:r>
              <a:rPr lang="en" sz="1800" dirty="0">
                <a:solidFill>
                  <a:schemeClr val="dk1"/>
                </a:solidFill>
                <a:latin typeface="Roboto Mono"/>
                <a:ea typeface="Roboto Mono"/>
                <a:cs typeface="Roboto Mono"/>
                <a:sym typeface="Roboto Mono"/>
              </a:rPr>
              <a:t>*</a:t>
            </a:r>
            <a:r>
              <a:rPr lang="en" sz="1800" dirty="0">
                <a:solidFill>
                  <a:srgbClr val="7A5FE7"/>
                </a:solidFill>
                <a:latin typeface="Roboto Mono"/>
                <a:ea typeface="Roboto Mono"/>
                <a:cs typeface="Roboto Mono"/>
                <a:sym typeface="Roboto Mono"/>
              </a:rPr>
              <a:t> </a:t>
            </a:r>
            <a:r>
              <a:rPr lang="en" sz="1800" dirty="0">
                <a:solidFill>
                  <a:srgbClr val="0378CE"/>
                </a:solidFill>
                <a:latin typeface="Roboto Mono"/>
                <a:ea typeface="Roboto Mono"/>
                <a:cs typeface="Roboto Mono"/>
                <a:sym typeface="Roboto Mono"/>
              </a:rPr>
              <a:t>fact</a:t>
            </a:r>
            <a:r>
              <a:rPr lang="en" sz="1800" dirty="0">
                <a:solidFill>
                  <a:schemeClr val="dk1"/>
                </a:solidFill>
                <a:latin typeface="Roboto Mono"/>
                <a:ea typeface="Roboto Mono"/>
                <a:cs typeface="Roboto Mono"/>
                <a:sym typeface="Roboto Mono"/>
              </a:rPr>
              <a:t>(n-1)</a:t>
            </a:r>
            <a:endParaRPr dirty="0">
              <a:solidFill>
                <a:srgbClr val="6AA84F"/>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1"/>
                                        <p:tgtEl>
                                          <p:spTgt spid="2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fade">
                                      <p:cBhvr>
                                        <p:cTn id="12" dur="1"/>
                                        <p:tgtEl>
                                          <p:spTgt spid="284"/>
                                        </p:tgtEl>
                                      </p:cBhvr>
                                    </p:animEffect>
                                  </p:childTnLst>
                                </p:cTn>
                              </p:par>
                              <p:par>
                                <p:cTn id="13" presetID="10" presetClass="entr" presetSubtype="0" fill="hold" nodeType="withEffect">
                                  <p:stCondLst>
                                    <p:cond delay="0"/>
                                  </p:stCondLst>
                                  <p:childTnLst>
                                    <p:set>
                                      <p:cBhvr>
                                        <p:cTn id="14" dur="1" fill="hold">
                                          <p:stCondLst>
                                            <p:cond delay="0"/>
                                          </p:stCondLst>
                                        </p:cTn>
                                        <p:tgtEl>
                                          <p:spTgt spid="285"/>
                                        </p:tgtEl>
                                        <p:attrNameLst>
                                          <p:attrName>style.visibility</p:attrName>
                                        </p:attrNameLst>
                                      </p:cBhvr>
                                      <p:to>
                                        <p:strVal val="visible"/>
                                      </p:to>
                                    </p:set>
                                    <p:animEffect transition="in" filter="fade">
                                      <p:cBhvr>
                                        <p:cTn id="15" dur="1"/>
                                        <p:tgtEl>
                                          <p:spTgt spid="285"/>
                                        </p:tgtEl>
                                      </p:cBhvr>
                                    </p:animEffect>
                                  </p:childTnLst>
                                </p:cTn>
                              </p:par>
                              <p:par>
                                <p:cTn id="16" presetID="10" presetClass="entr" presetSubtype="0" fill="hold" nodeType="withEffect">
                                  <p:stCondLst>
                                    <p:cond delay="0"/>
                                  </p:stCondLst>
                                  <p:childTnLst>
                                    <p:set>
                                      <p:cBhvr>
                                        <p:cTn id="17" dur="1" fill="hold">
                                          <p:stCondLst>
                                            <p:cond delay="0"/>
                                          </p:stCondLst>
                                        </p:cTn>
                                        <p:tgtEl>
                                          <p:spTgt spid="281"/>
                                        </p:tgtEl>
                                        <p:attrNameLst>
                                          <p:attrName>style.visibility</p:attrName>
                                        </p:attrNameLst>
                                      </p:cBhvr>
                                      <p:to>
                                        <p:strVal val="visible"/>
                                      </p:to>
                                    </p:set>
                                    <p:animEffect transition="in" filter="fade">
                                      <p:cBhvr>
                                        <p:cTn id="18" dur="1"/>
                                        <p:tgtEl>
                                          <p:spTgt spid="28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6"/>
                                        </p:tgtEl>
                                        <p:attrNameLst>
                                          <p:attrName>style.visibility</p:attrName>
                                        </p:attrNameLst>
                                      </p:cBhvr>
                                      <p:to>
                                        <p:strVal val="visible"/>
                                      </p:to>
                                    </p:set>
                                    <p:animEffect transition="in" filter="fade">
                                      <p:cBhvr>
                                        <p:cTn id="23" dur="1"/>
                                        <p:tgtEl>
                                          <p:spTgt spid="286"/>
                                        </p:tgtEl>
                                      </p:cBhvr>
                                    </p:animEffect>
                                  </p:childTnLst>
                                </p:cTn>
                              </p:par>
                              <p:par>
                                <p:cTn id="24" presetID="10" presetClass="entr" presetSubtype="0" fill="hold" nodeType="withEffect">
                                  <p:stCondLst>
                                    <p:cond delay="0"/>
                                  </p:stCondLst>
                                  <p:childTnLst>
                                    <p:set>
                                      <p:cBhvr>
                                        <p:cTn id="25" dur="1" fill="hold">
                                          <p:stCondLst>
                                            <p:cond delay="0"/>
                                          </p:stCondLst>
                                        </p:cTn>
                                        <p:tgtEl>
                                          <p:spTgt spid="291"/>
                                        </p:tgtEl>
                                        <p:attrNameLst>
                                          <p:attrName>style.visibility</p:attrName>
                                        </p:attrNameLst>
                                      </p:cBhvr>
                                      <p:to>
                                        <p:strVal val="visible"/>
                                      </p:to>
                                    </p:set>
                                    <p:animEffect transition="in" filter="fade">
                                      <p:cBhvr>
                                        <p:cTn id="26" dur="1"/>
                                        <p:tgtEl>
                                          <p:spTgt spid="291"/>
                                        </p:tgtEl>
                                      </p:cBhvr>
                                    </p:animEffect>
                                  </p:childTnLst>
                                </p:cTn>
                              </p:par>
                              <p:par>
                                <p:cTn id="27" presetID="10" presetClass="entr" presetSubtype="0" fill="hold" nodeType="withEffect">
                                  <p:stCondLst>
                                    <p:cond delay="0"/>
                                  </p:stCondLst>
                                  <p:childTnLst>
                                    <p:set>
                                      <p:cBhvr>
                                        <p:cTn id="28" dur="1" fill="hold">
                                          <p:stCondLst>
                                            <p:cond delay="0"/>
                                          </p:stCondLst>
                                        </p:cTn>
                                        <p:tgtEl>
                                          <p:spTgt spid="282"/>
                                        </p:tgtEl>
                                        <p:attrNameLst>
                                          <p:attrName>style.visibility</p:attrName>
                                        </p:attrNameLst>
                                      </p:cBhvr>
                                      <p:to>
                                        <p:strVal val="visible"/>
                                      </p:to>
                                    </p:set>
                                    <p:animEffect transition="in" filter="fade">
                                      <p:cBhvr>
                                        <p:cTn id="29" dur="1"/>
                                        <p:tgtEl>
                                          <p:spTgt spid="28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7"/>
                                        </p:tgtEl>
                                        <p:attrNameLst>
                                          <p:attrName>style.visibility</p:attrName>
                                        </p:attrNameLst>
                                      </p:cBhvr>
                                      <p:to>
                                        <p:strVal val="visible"/>
                                      </p:to>
                                    </p:set>
                                    <p:animEffect transition="in" filter="fade">
                                      <p:cBhvr>
                                        <p:cTn id="34" dur="1"/>
                                        <p:tgtEl>
                                          <p:spTgt spid="287"/>
                                        </p:tgtEl>
                                      </p:cBhvr>
                                    </p:animEffect>
                                  </p:childTnLst>
                                </p:cTn>
                              </p:par>
                              <p:par>
                                <p:cTn id="35" presetID="10" presetClass="entr" presetSubtype="0" fill="hold" nodeType="withEffect">
                                  <p:stCondLst>
                                    <p:cond delay="0"/>
                                  </p:stCondLst>
                                  <p:childTnLst>
                                    <p:set>
                                      <p:cBhvr>
                                        <p:cTn id="36" dur="1" fill="hold">
                                          <p:stCondLst>
                                            <p:cond delay="0"/>
                                          </p:stCondLst>
                                        </p:cTn>
                                        <p:tgtEl>
                                          <p:spTgt spid="290"/>
                                        </p:tgtEl>
                                        <p:attrNameLst>
                                          <p:attrName>style.visibility</p:attrName>
                                        </p:attrNameLst>
                                      </p:cBhvr>
                                      <p:to>
                                        <p:strVal val="visible"/>
                                      </p:to>
                                    </p:set>
                                    <p:animEffect transition="in" filter="fade">
                                      <p:cBhvr>
                                        <p:cTn id="37" dur="1"/>
                                        <p:tgtEl>
                                          <p:spTgt spid="290"/>
                                        </p:tgtEl>
                                      </p:cBhvr>
                                    </p:animEffect>
                                  </p:childTnLst>
                                </p:cTn>
                              </p:par>
                              <p:par>
                                <p:cTn id="38" presetID="10" presetClass="entr" presetSubtype="0" fill="hold" nodeType="withEffect">
                                  <p:stCondLst>
                                    <p:cond delay="0"/>
                                  </p:stCondLst>
                                  <p:childTnLst>
                                    <p:set>
                                      <p:cBhvr>
                                        <p:cTn id="39" dur="1" fill="hold">
                                          <p:stCondLst>
                                            <p:cond delay="0"/>
                                          </p:stCondLst>
                                        </p:cTn>
                                        <p:tgtEl>
                                          <p:spTgt spid="283"/>
                                        </p:tgtEl>
                                        <p:attrNameLst>
                                          <p:attrName>style.visibility</p:attrName>
                                        </p:attrNameLst>
                                      </p:cBhvr>
                                      <p:to>
                                        <p:strVal val="visible"/>
                                      </p:to>
                                    </p:set>
                                    <p:animEffect transition="in" filter="fade">
                                      <p:cBhvr>
                                        <p:cTn id="40" dur="1"/>
                                        <p:tgtEl>
                                          <p:spTgt spid="28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9"/>
                                        </p:tgtEl>
                                        <p:attrNameLst>
                                          <p:attrName>style.visibility</p:attrName>
                                        </p:attrNameLst>
                                      </p:cBhvr>
                                      <p:to>
                                        <p:strVal val="visible"/>
                                      </p:to>
                                    </p:set>
                                    <p:animEffect transition="in" filter="fade">
                                      <p:cBhvr>
                                        <p:cTn id="45" dur="1"/>
                                        <p:tgtEl>
                                          <p:spTgt spid="289"/>
                                        </p:tgtEl>
                                      </p:cBhvr>
                                    </p:animEffect>
                                  </p:childTnLst>
                                </p:cTn>
                              </p:par>
                              <p:par>
                                <p:cTn id="46" presetID="10" presetClass="entr" presetSubtype="0" fill="hold" nodeType="withEffect">
                                  <p:stCondLst>
                                    <p:cond delay="0"/>
                                  </p:stCondLst>
                                  <p:childTnLst>
                                    <p:set>
                                      <p:cBhvr>
                                        <p:cTn id="47" dur="1" fill="hold">
                                          <p:stCondLst>
                                            <p:cond delay="0"/>
                                          </p:stCondLst>
                                        </p:cTn>
                                        <p:tgtEl>
                                          <p:spTgt spid="288"/>
                                        </p:tgtEl>
                                        <p:attrNameLst>
                                          <p:attrName>style.visibility</p:attrName>
                                        </p:attrNameLst>
                                      </p:cBhvr>
                                      <p:to>
                                        <p:strVal val="visible"/>
                                      </p:to>
                                    </p:set>
                                    <p:animEffect transition="in" filter="fade">
                                      <p:cBhvr>
                                        <p:cTn id="48" dur="1"/>
                                        <p:tgtEl>
                                          <p:spTgt spid="28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4"/>
                                        </p:tgtEl>
                                        <p:attrNameLst>
                                          <p:attrName>style.visibility</p:attrName>
                                        </p:attrNameLst>
                                      </p:cBhvr>
                                      <p:to>
                                        <p:strVal val="visible"/>
                                      </p:to>
                                    </p:set>
                                    <p:animEffect transition="in" filter="fade">
                                      <p:cBhvr>
                                        <p:cTn id="53" dur="1"/>
                                        <p:tgtEl>
                                          <p:spTgt spid="294"/>
                                        </p:tgtEl>
                                      </p:cBhvr>
                                    </p:animEffect>
                                  </p:childTnLst>
                                </p:cTn>
                              </p:par>
                              <p:par>
                                <p:cTn id="54" presetID="10" presetClass="entr" presetSubtype="0" fill="hold" nodeType="withEffect">
                                  <p:stCondLst>
                                    <p:cond delay="0"/>
                                  </p:stCondLst>
                                  <p:childTnLst>
                                    <p:set>
                                      <p:cBhvr>
                                        <p:cTn id="55" dur="1" fill="hold">
                                          <p:stCondLst>
                                            <p:cond delay="0"/>
                                          </p:stCondLst>
                                        </p:cTn>
                                        <p:tgtEl>
                                          <p:spTgt spid="292"/>
                                        </p:tgtEl>
                                        <p:attrNameLst>
                                          <p:attrName>style.visibility</p:attrName>
                                        </p:attrNameLst>
                                      </p:cBhvr>
                                      <p:to>
                                        <p:strVal val="visible"/>
                                      </p:to>
                                    </p:set>
                                    <p:animEffect transition="in" filter="fade">
                                      <p:cBhvr>
                                        <p:cTn id="56" dur="1"/>
                                        <p:tgtEl>
                                          <p:spTgt spid="29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3"/>
                                        </p:tgtEl>
                                        <p:attrNameLst>
                                          <p:attrName>style.visibility</p:attrName>
                                        </p:attrNameLst>
                                      </p:cBhvr>
                                      <p:to>
                                        <p:strVal val="visible"/>
                                      </p:to>
                                    </p:set>
                                    <p:animEffect transition="in" filter="fade">
                                      <p:cBhvr>
                                        <p:cTn id="61" dur="1"/>
                                        <p:tgtEl>
                                          <p:spTgt spid="293"/>
                                        </p:tgtEl>
                                      </p:cBhvr>
                                    </p:animEffect>
                                  </p:childTnLst>
                                </p:cTn>
                              </p:par>
                              <p:par>
                                <p:cTn id="62" presetID="10" presetClass="entr" presetSubtype="0" fill="hold" nodeType="withEffect">
                                  <p:stCondLst>
                                    <p:cond delay="0"/>
                                  </p:stCondLst>
                                  <p:childTnLst>
                                    <p:set>
                                      <p:cBhvr>
                                        <p:cTn id="63" dur="1" fill="hold">
                                          <p:stCondLst>
                                            <p:cond delay="0"/>
                                          </p:stCondLst>
                                        </p:cTn>
                                        <p:tgtEl>
                                          <p:spTgt spid="295"/>
                                        </p:tgtEl>
                                        <p:attrNameLst>
                                          <p:attrName>style.visibility</p:attrName>
                                        </p:attrNameLst>
                                      </p:cBhvr>
                                      <p:to>
                                        <p:strVal val="visible"/>
                                      </p:to>
                                    </p:set>
                                    <p:animEffect transition="in" filter="fade">
                                      <p:cBhvr>
                                        <p:cTn id="64" dur="1"/>
                                        <p:tgtEl>
                                          <p:spTgt spid="29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99"/>
                                        </p:tgtEl>
                                        <p:attrNameLst>
                                          <p:attrName>style.visibility</p:attrName>
                                        </p:attrNameLst>
                                      </p:cBhvr>
                                      <p:to>
                                        <p:strVal val="visible"/>
                                      </p:to>
                                    </p:set>
                                    <p:animEffect transition="in" filter="fade">
                                      <p:cBhvr>
                                        <p:cTn id="69" dur="1"/>
                                        <p:tgtEl>
                                          <p:spTgt spid="299"/>
                                        </p:tgtEl>
                                      </p:cBhvr>
                                    </p:animEffect>
                                  </p:childTnLst>
                                </p:cTn>
                              </p:par>
                              <p:par>
                                <p:cTn id="70" presetID="10" presetClass="entr" presetSubtype="0" fill="hold" nodeType="withEffect">
                                  <p:stCondLst>
                                    <p:cond delay="0"/>
                                  </p:stCondLst>
                                  <p:childTnLst>
                                    <p:set>
                                      <p:cBhvr>
                                        <p:cTn id="71" dur="1" fill="hold">
                                          <p:stCondLst>
                                            <p:cond delay="0"/>
                                          </p:stCondLst>
                                        </p:cTn>
                                        <p:tgtEl>
                                          <p:spTgt spid="296"/>
                                        </p:tgtEl>
                                        <p:attrNameLst>
                                          <p:attrName>style.visibility</p:attrName>
                                        </p:attrNameLst>
                                      </p:cBhvr>
                                      <p:to>
                                        <p:strVal val="visible"/>
                                      </p:to>
                                    </p:set>
                                    <p:animEffect transition="in" filter="fade">
                                      <p:cBhvr>
                                        <p:cTn id="72" dur="1"/>
                                        <p:tgtEl>
                                          <p:spTgt spid="29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98"/>
                                        </p:tgtEl>
                                        <p:attrNameLst>
                                          <p:attrName>style.visibility</p:attrName>
                                        </p:attrNameLst>
                                      </p:cBhvr>
                                      <p:to>
                                        <p:strVal val="visible"/>
                                      </p:to>
                                    </p:set>
                                    <p:animEffect transition="in" filter="fade">
                                      <p:cBhvr>
                                        <p:cTn id="77" dur="1"/>
                                        <p:tgtEl>
                                          <p:spTgt spid="298"/>
                                        </p:tgtEl>
                                      </p:cBhvr>
                                    </p:animEffect>
                                  </p:childTnLst>
                                </p:cTn>
                              </p:par>
                              <p:par>
                                <p:cTn id="78" presetID="10" presetClass="entr" presetSubtype="0" fill="hold" nodeType="withEffect">
                                  <p:stCondLst>
                                    <p:cond delay="0"/>
                                  </p:stCondLst>
                                  <p:childTnLst>
                                    <p:set>
                                      <p:cBhvr>
                                        <p:cTn id="79" dur="1" fill="hold">
                                          <p:stCondLst>
                                            <p:cond delay="0"/>
                                          </p:stCondLst>
                                        </p:cTn>
                                        <p:tgtEl>
                                          <p:spTgt spid="297"/>
                                        </p:tgtEl>
                                        <p:attrNameLst>
                                          <p:attrName>style.visibility</p:attrName>
                                        </p:attrNameLst>
                                      </p:cBhvr>
                                      <p:to>
                                        <p:strVal val="visible"/>
                                      </p:to>
                                    </p:set>
                                    <p:animEffect transition="in" filter="fade">
                                      <p:cBhvr>
                                        <p:cTn id="80" dur="1"/>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Review: Abstraction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Trust Functional Abstraction</a:t>
            </a:r>
            <a:endParaRPr/>
          </a:p>
        </p:txBody>
      </p:sp>
      <p:sp>
        <p:nvSpPr>
          <p:cNvPr id="306" name="Google Shape;306;p5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 at how we computed </a:t>
            </a:r>
            <a:r>
              <a:rPr lang="en">
                <a:solidFill>
                  <a:srgbClr val="0378CE"/>
                </a:solidFill>
              </a:rPr>
              <a:t>fact</a:t>
            </a:r>
            <a:r>
              <a:rPr lang="en">
                <a:solidFill>
                  <a:srgbClr val="586E75"/>
                </a:solidFill>
              </a:rPr>
              <a:t>(</a:t>
            </a:r>
            <a:r>
              <a:rPr lang="en">
                <a:solidFill>
                  <a:srgbClr val="6AA84F"/>
                </a:solidFill>
              </a:rPr>
              <a:t>3</a:t>
            </a:r>
            <a:r>
              <a:rPr lang="en">
                <a:solidFill>
                  <a:srgbClr val="586E75"/>
                </a:solidFill>
              </a:rPr>
              <a:t>)</a:t>
            </a:r>
            <a:endParaRPr/>
          </a:p>
          <a:p>
            <a:pPr marL="457200" lvl="0" indent="-355600" algn="l" rtl="0">
              <a:spcBef>
                <a:spcPts val="1600"/>
              </a:spcBef>
              <a:spcAft>
                <a:spcPts val="0"/>
              </a:spcAft>
              <a:buSzPts val="2000"/>
              <a:buChar char="●"/>
            </a:pPr>
            <a:r>
              <a:rPr lang="en"/>
              <a:t>Which required computing </a:t>
            </a:r>
            <a:r>
              <a:rPr lang="en">
                <a:solidFill>
                  <a:srgbClr val="0378CE"/>
                </a:solidFill>
              </a:rPr>
              <a:t>fact</a:t>
            </a:r>
            <a:r>
              <a:rPr lang="en">
                <a:solidFill>
                  <a:srgbClr val="586E75"/>
                </a:solidFill>
              </a:rPr>
              <a:t>(</a:t>
            </a:r>
            <a:r>
              <a:rPr lang="en">
                <a:solidFill>
                  <a:srgbClr val="6AA84F"/>
                </a:solidFill>
              </a:rPr>
              <a:t>2</a:t>
            </a:r>
            <a:r>
              <a:rPr lang="en">
                <a:solidFill>
                  <a:srgbClr val="586E75"/>
                </a:solidFill>
              </a:rPr>
              <a:t>)</a:t>
            </a:r>
            <a:endParaRPr/>
          </a:p>
          <a:p>
            <a:pPr marL="914400" lvl="1" indent="-342900" algn="l" rtl="0">
              <a:spcBef>
                <a:spcPts val="1000"/>
              </a:spcBef>
              <a:spcAft>
                <a:spcPts val="0"/>
              </a:spcAft>
              <a:buSzPts val="1800"/>
              <a:buChar char="○"/>
            </a:pPr>
            <a:r>
              <a:rPr lang="en"/>
              <a:t>Which required computing </a:t>
            </a:r>
            <a:r>
              <a:rPr lang="en">
                <a:solidFill>
                  <a:srgbClr val="0378CE"/>
                </a:solidFill>
              </a:rPr>
              <a:t>fact</a:t>
            </a:r>
            <a:r>
              <a:rPr lang="en">
                <a:solidFill>
                  <a:srgbClr val="586E75"/>
                </a:solidFill>
              </a:rPr>
              <a:t>(</a:t>
            </a:r>
            <a:r>
              <a:rPr lang="en">
                <a:solidFill>
                  <a:srgbClr val="6AA84F"/>
                </a:solidFill>
              </a:rPr>
              <a:t>1</a:t>
            </a:r>
            <a:r>
              <a:rPr lang="en">
                <a:solidFill>
                  <a:srgbClr val="586E75"/>
                </a:solidFill>
              </a:rPr>
              <a:t>)</a:t>
            </a:r>
            <a:endParaRPr/>
          </a:p>
          <a:p>
            <a:pPr marL="1371600" lvl="2" indent="-342900" algn="l" rtl="0">
              <a:spcBef>
                <a:spcPts val="1000"/>
              </a:spcBef>
              <a:spcAft>
                <a:spcPts val="0"/>
              </a:spcAft>
              <a:buSzPts val="1800"/>
              <a:buChar char="■"/>
            </a:pPr>
            <a:r>
              <a:rPr lang="en"/>
              <a:t>Which required computing </a:t>
            </a:r>
            <a:r>
              <a:rPr lang="en">
                <a:solidFill>
                  <a:srgbClr val="0378CE"/>
                </a:solidFill>
              </a:rPr>
              <a:t>fact</a:t>
            </a:r>
            <a:r>
              <a:rPr lang="en">
                <a:solidFill>
                  <a:srgbClr val="586E75"/>
                </a:solidFill>
              </a:rPr>
              <a:t>(</a:t>
            </a:r>
            <a:r>
              <a:rPr lang="en">
                <a:solidFill>
                  <a:srgbClr val="6AA84F"/>
                </a:solidFill>
              </a:rPr>
              <a:t>0</a:t>
            </a:r>
            <a:r>
              <a:rPr lang="en">
                <a:solidFill>
                  <a:srgbClr val="586E75"/>
                </a:solidFill>
              </a:rPr>
              <a:t>)</a:t>
            </a:r>
            <a:endParaRPr/>
          </a:p>
          <a:p>
            <a:pPr marL="1828800" lvl="3" indent="-342900" algn="l" rtl="0">
              <a:spcBef>
                <a:spcPts val="1000"/>
              </a:spcBef>
              <a:spcAft>
                <a:spcPts val="0"/>
              </a:spcAft>
              <a:buSzPts val="1800"/>
              <a:buChar char="●"/>
            </a:pPr>
            <a:r>
              <a:rPr lang="en"/>
              <a:t>Which we know is </a:t>
            </a:r>
            <a:r>
              <a:rPr lang="en">
                <a:solidFill>
                  <a:srgbClr val="6AA84F"/>
                </a:solidFill>
              </a:rPr>
              <a:t>1</a:t>
            </a:r>
            <a:r>
              <a:rPr lang="en"/>
              <a:t>, thanks to the base case!</a:t>
            </a:r>
            <a:endParaRPr/>
          </a:p>
          <a:p>
            <a:pPr marL="0" lvl="0" indent="0" algn="l" rtl="0">
              <a:spcBef>
                <a:spcPts val="1600"/>
              </a:spcBef>
              <a:spcAft>
                <a:spcPts val="0"/>
              </a:spcAft>
              <a:buNone/>
            </a:pPr>
            <a:endParaRPr/>
          </a:p>
          <a:p>
            <a:pPr marL="0" lvl="0" indent="0" algn="l" rtl="0">
              <a:spcBef>
                <a:spcPts val="1600"/>
              </a:spcBef>
              <a:spcAft>
                <a:spcPts val="0"/>
              </a:spcAft>
              <a:buNone/>
            </a:pPr>
            <a:r>
              <a:rPr lang="en" b="1"/>
              <a:t>Verifying the correctness of recursive functions</a:t>
            </a:r>
            <a:endParaRPr b="1"/>
          </a:p>
          <a:p>
            <a:pPr marL="457200" lvl="0" indent="-355600" algn="l" rtl="0">
              <a:spcBef>
                <a:spcPts val="1600"/>
              </a:spcBef>
              <a:spcAft>
                <a:spcPts val="0"/>
              </a:spcAft>
              <a:buSzPts val="2000"/>
              <a:buAutoNum type="arabicPeriod"/>
            </a:pPr>
            <a:r>
              <a:rPr lang="en"/>
              <a:t>Verify that the base cases work as expected</a:t>
            </a:r>
            <a:endParaRPr/>
          </a:p>
          <a:p>
            <a:pPr marL="457200" lvl="0" indent="-355600" algn="l" rtl="0">
              <a:spcBef>
                <a:spcPts val="1000"/>
              </a:spcBef>
              <a:spcAft>
                <a:spcPts val="1000"/>
              </a:spcAft>
              <a:buSzPts val="2000"/>
              <a:buAutoNum type="arabicPeriod"/>
            </a:pPr>
            <a:r>
              <a:rPr lang="en"/>
              <a:t>For each larger case, verify that it works by</a:t>
            </a:r>
            <a:br>
              <a:rPr lang="en"/>
            </a:br>
            <a:r>
              <a:rPr lang="en" b="1"/>
              <a:t>assuming the smaller recursive calls are correct</a:t>
            </a:r>
            <a:endParaRPr/>
          </a:p>
        </p:txBody>
      </p:sp>
      <p:sp>
        <p:nvSpPr>
          <p:cNvPr id="307" name="Google Shape;307;p50"/>
          <p:cNvSpPr/>
          <p:nvPr/>
        </p:nvSpPr>
        <p:spPr>
          <a:xfrm>
            <a:off x="747325" y="2052225"/>
            <a:ext cx="6268325" cy="19386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0"/>
          <p:cNvSpPr/>
          <p:nvPr/>
        </p:nvSpPr>
        <p:spPr>
          <a:xfrm flipH="1">
            <a:off x="5800050" y="1186050"/>
            <a:ext cx="1869900" cy="575400"/>
          </a:xfrm>
          <a:prstGeom prst="wedgeRoundRectCallout">
            <a:avLst>
              <a:gd name="adj1" fmla="val 31417"/>
              <a:gd name="adj2" fmla="val 85415"/>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Assume this all works!</a:t>
            </a:r>
            <a:endParaRPr sz="160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7"/>
                                        </p:tgtEl>
                                        <p:attrNameLst>
                                          <p:attrName>style.visibility</p:attrName>
                                        </p:attrNameLst>
                                      </p:cBhvr>
                                      <p:to>
                                        <p:strVal val="visible"/>
                                      </p:to>
                                    </p:set>
                                    <p:animEffect transition="in" filter="fade">
                                      <p:cBhvr>
                                        <p:cTn id="43" dur="1"/>
                                        <p:tgtEl>
                                          <p:spTgt spid="30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08"/>
                                        </p:tgtEl>
                                        <p:attrNameLst>
                                          <p:attrName>style.visibility</p:attrName>
                                        </p:attrNameLst>
                                      </p:cBhvr>
                                      <p:to>
                                        <p:strVal val="visible"/>
                                      </p:to>
                                    </p:set>
                                    <p:animEffect transition="in" filter="fade">
                                      <p:cBhvr>
                                        <p:cTn id="48" dur="10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1"/>
          <p:cNvSpPr txBox="1">
            <a:spLocks noGrp="1"/>
          </p:cNvSpPr>
          <p:nvPr>
            <p:ph type="title"/>
          </p:nvPr>
        </p:nvSpPr>
        <p:spPr>
          <a:xfrm>
            <a:off x="4991925" y="380800"/>
            <a:ext cx="3837000" cy="100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A86E8"/>
                </a:solidFill>
              </a:rPr>
              <a:t>Identifying Patterns</a:t>
            </a:r>
            <a:endParaRPr>
              <a:solidFill>
                <a:srgbClr val="4A86E8"/>
              </a:solidFill>
            </a:endParaRPr>
          </a:p>
        </p:txBody>
      </p:sp>
      <p:sp>
        <p:nvSpPr>
          <p:cNvPr id="314" name="Google Shape;314;p51"/>
          <p:cNvSpPr txBox="1">
            <a:spLocks noGrp="1"/>
          </p:cNvSpPr>
          <p:nvPr>
            <p:ph type="body" idx="1"/>
          </p:nvPr>
        </p:nvSpPr>
        <p:spPr>
          <a:xfrm>
            <a:off x="4991925" y="1865525"/>
            <a:ext cx="3837000" cy="42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factorial correct?</a:t>
            </a:r>
            <a:endParaRPr/>
          </a:p>
          <a:p>
            <a:pPr marL="457200" lvl="0" indent="-342900" algn="l" rtl="0">
              <a:spcBef>
                <a:spcPts val="1000"/>
              </a:spcBef>
              <a:spcAft>
                <a:spcPts val="0"/>
              </a:spcAft>
              <a:buSzPts val="1800"/>
              <a:buAutoNum type="arabicPeriod"/>
            </a:pPr>
            <a:r>
              <a:rPr lang="en"/>
              <a:t>List out all the cases.</a:t>
            </a:r>
            <a:endParaRPr/>
          </a:p>
          <a:p>
            <a:pPr marL="457200" lvl="0" indent="-342900" algn="l" rtl="0">
              <a:spcBef>
                <a:spcPts val="1000"/>
              </a:spcBef>
              <a:spcAft>
                <a:spcPts val="0"/>
              </a:spcAft>
              <a:buSzPts val="1800"/>
              <a:buAutoNum type="arabicPeriod"/>
            </a:pPr>
            <a:r>
              <a:rPr lang="en"/>
              <a:t>Identify </a:t>
            </a:r>
            <a:r>
              <a:rPr lang="en" b="1">
                <a:solidFill>
                  <a:srgbClr val="4A86E8"/>
                </a:solidFill>
              </a:rPr>
              <a:t>patterns</a:t>
            </a:r>
            <a:r>
              <a:rPr lang="en"/>
              <a:t> between each case.</a:t>
            </a:r>
            <a:endParaRPr/>
          </a:p>
          <a:p>
            <a:pPr marL="457200" lvl="0" indent="-342900" algn="l" rtl="0">
              <a:spcBef>
                <a:spcPts val="1000"/>
              </a:spcBef>
              <a:spcAft>
                <a:spcPts val="0"/>
              </a:spcAft>
              <a:buSzPts val="1800"/>
              <a:buAutoNum type="arabicPeriod"/>
            </a:pPr>
            <a:r>
              <a:rPr lang="en"/>
              <a:t>Simplify repeated code with </a:t>
            </a:r>
            <a:r>
              <a:rPr lang="en" b="1">
                <a:solidFill>
                  <a:srgbClr val="4A86E8"/>
                </a:solidFill>
              </a:rPr>
              <a:t>recursive calls</a:t>
            </a:r>
            <a:r>
              <a:rPr lang="en"/>
              <a:t>.</a:t>
            </a:r>
            <a:endParaRPr/>
          </a:p>
          <a:p>
            <a:pPr marL="0" lvl="0" indent="0" algn="l" rtl="0">
              <a:spcBef>
                <a:spcPts val="1000"/>
              </a:spcBef>
              <a:spcAft>
                <a:spcPts val="1000"/>
              </a:spcAft>
              <a:buNone/>
            </a:pPr>
            <a:endParaRPr/>
          </a:p>
        </p:txBody>
      </p:sp>
      <p:sp>
        <p:nvSpPr>
          <p:cNvPr id="315" name="Google Shape;315;p51"/>
          <p:cNvSpPr txBox="1">
            <a:spLocks noGrp="1"/>
          </p:cNvSpPr>
          <p:nvPr>
            <p:ph type="body" idx="2"/>
          </p:nvPr>
        </p:nvSpPr>
        <p:spPr>
          <a:xfrm>
            <a:off x="367500" y="753525"/>
            <a:ext cx="3837000" cy="5350800"/>
          </a:xfrm>
          <a:prstGeom prst="rect">
            <a:avLst/>
          </a:prstGeom>
        </p:spPr>
        <p:txBody>
          <a:bodyPr spcFirstLastPara="1" wrap="square" lIns="91425" tIns="91425" rIns="91425" bIns="91425" anchor="t" anchorCtr="0">
            <a:noAutofit/>
          </a:bodyPr>
          <a:lstStyle/>
          <a:p>
            <a:pPr marL="38100" marR="38100" lvl="0" indent="0" algn="l" rtl="0">
              <a:lnSpc>
                <a:spcPct val="150000"/>
              </a:lnSpc>
              <a:spcBef>
                <a:spcPts val="0"/>
              </a:spcBef>
              <a:spcAft>
                <a:spcPts val="0"/>
              </a:spcAft>
              <a:buNone/>
            </a:pPr>
            <a:r>
              <a:rPr lang="en" sz="1400">
                <a:solidFill>
                  <a:srgbClr val="748B00"/>
                </a:solidFill>
              </a:rPr>
              <a:t>def</a:t>
            </a:r>
            <a:r>
              <a:rPr lang="en" sz="1400">
                <a:solidFill>
                  <a:srgbClr val="586E75"/>
                </a:solidFill>
              </a:rPr>
              <a:t> </a:t>
            </a:r>
            <a:r>
              <a:rPr lang="en" sz="1400">
                <a:solidFill>
                  <a:srgbClr val="268BD2"/>
                </a:solidFill>
              </a:rPr>
              <a:t>fact</a:t>
            </a:r>
            <a:r>
              <a:rPr lang="en" sz="1400">
                <a:solidFill>
                  <a:srgbClr val="586E75"/>
                </a:solidFill>
              </a:rPr>
              <a:t>(n):</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0 </a:t>
            </a:r>
            <a:r>
              <a:rPr lang="en" sz="1400">
                <a:solidFill>
                  <a:srgbClr val="859900"/>
                </a:solidFill>
              </a:rPr>
              <a:t>or</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1</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1</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2</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2</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1</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3</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3</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2</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1</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4</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4</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3</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2</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1</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5</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5</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4</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3</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2</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1</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6</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6</a:t>
            </a:r>
            <a:r>
              <a:rPr lang="en" sz="1400">
                <a:solidFill>
                  <a:srgbClr val="586E75"/>
                </a:solidFill>
              </a:rPr>
              <a:t> </a:t>
            </a:r>
            <a:r>
              <a:rPr lang="en" sz="1400">
                <a:solidFill>
                  <a:srgbClr val="859900"/>
                </a:solidFill>
              </a:rPr>
              <a:t>*</a:t>
            </a:r>
            <a:r>
              <a:rPr lang="en" sz="1400">
                <a:solidFill>
                  <a:srgbClr val="586E75"/>
                </a:solidFill>
              </a:rPr>
              <a:t> fact(</a:t>
            </a:r>
            <a:r>
              <a:rPr lang="en" sz="1400">
                <a:solidFill>
                  <a:srgbClr val="D33682"/>
                </a:solidFill>
              </a:rPr>
              <a:t>5</a:t>
            </a:r>
            <a:r>
              <a:rPr lang="en" sz="1400">
                <a:solidFill>
                  <a:srgbClr val="586E75"/>
                </a:solidFill>
              </a:rPr>
              <a:t>)</a:t>
            </a:r>
            <a:endParaRPr sz="1400">
              <a:solidFill>
                <a:srgbClr val="D33682"/>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else</a:t>
            </a:r>
            <a:r>
              <a:rPr lang="en" sz="1400">
                <a:solidFill>
                  <a:srgbClr val="586E75"/>
                </a:solidFill>
              </a:rPr>
              <a:t>:</a:t>
            </a:r>
            <a:endParaRPr sz="1400">
              <a:solidFill>
                <a:srgbClr val="586E75"/>
              </a:solidFill>
            </a:endParaRPr>
          </a:p>
          <a:p>
            <a:pPr marL="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n </a:t>
            </a:r>
            <a:r>
              <a:rPr lang="en" sz="1400">
                <a:solidFill>
                  <a:srgbClr val="859900"/>
                </a:solidFill>
              </a:rPr>
              <a:t>*</a:t>
            </a:r>
            <a:r>
              <a:rPr lang="en" sz="1400">
                <a:solidFill>
                  <a:srgbClr val="586E75"/>
                </a:solidFill>
              </a:rPr>
              <a:t> fact(n</a:t>
            </a:r>
            <a:r>
              <a:rPr lang="en" sz="1400">
                <a:solidFill>
                  <a:srgbClr val="859900"/>
                </a:solidFill>
              </a:rPr>
              <a:t>-</a:t>
            </a:r>
            <a:r>
              <a:rPr lang="en" sz="1400">
                <a:solidFill>
                  <a:srgbClr val="D33682"/>
                </a:solidFill>
              </a:rPr>
              <a:t>1</a:t>
            </a:r>
            <a:r>
              <a:rPr lang="en" sz="1400">
                <a:solidFill>
                  <a:srgbClr val="586E75"/>
                </a:solidFill>
              </a:rPr>
              <a:t>)</a:t>
            </a:r>
            <a:endParaRPr sz="1400">
              <a:solidFill>
                <a:srgbClr val="748B00"/>
              </a:solidFill>
            </a:endParaRPr>
          </a:p>
        </p:txBody>
      </p:sp>
      <p:grpSp>
        <p:nvGrpSpPr>
          <p:cNvPr id="316" name="Google Shape;316;p51"/>
          <p:cNvGrpSpPr/>
          <p:nvPr/>
        </p:nvGrpSpPr>
        <p:grpSpPr>
          <a:xfrm>
            <a:off x="1298647" y="4045425"/>
            <a:ext cx="1291817" cy="625200"/>
            <a:chOff x="2060678" y="4045425"/>
            <a:chExt cx="1991700" cy="625200"/>
          </a:xfrm>
        </p:grpSpPr>
        <p:sp>
          <p:nvSpPr>
            <p:cNvPr id="317" name="Google Shape;317;p51"/>
            <p:cNvSpPr/>
            <p:nvPr/>
          </p:nvSpPr>
          <p:spPr>
            <a:xfrm>
              <a:off x="2060678" y="4045425"/>
              <a:ext cx="1991700" cy="303000"/>
            </a:xfrm>
            <a:prstGeom prst="roundRect">
              <a:avLst>
                <a:gd name="adj" fmla="val 16667"/>
              </a:avLst>
            </a:prstGeom>
            <a:noFill/>
            <a:ln w="19050" cap="flat" cmpd="sng">
              <a:solidFill>
                <a:srgbClr val="4A86E8"/>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8" name="Google Shape;318;p51"/>
            <p:cNvCxnSpPr>
              <a:stCxn id="317" idx="2"/>
            </p:cNvCxnSpPr>
            <p:nvPr/>
          </p:nvCxnSpPr>
          <p:spPr>
            <a:xfrm>
              <a:off x="3056528" y="4348425"/>
              <a:ext cx="0" cy="322200"/>
            </a:xfrm>
            <a:prstGeom prst="straightConnector1">
              <a:avLst/>
            </a:prstGeom>
            <a:noFill/>
            <a:ln w="19050" cap="flat" cmpd="sng">
              <a:solidFill>
                <a:srgbClr val="4A86E8"/>
              </a:solidFill>
              <a:prstDash val="dot"/>
              <a:round/>
              <a:headEnd type="none" w="med" len="med"/>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4">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4">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4">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2"/>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Examples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 Up</a:t>
            </a:r>
            <a:endParaRPr/>
          </a:p>
        </p:txBody>
      </p:sp>
      <p:sp>
        <p:nvSpPr>
          <p:cNvPr id="329" name="Google Shape;329;p53"/>
          <p:cNvSpPr txBox="1">
            <a:spLocks noGrp="1"/>
          </p:cNvSpPr>
          <p:nvPr>
            <p:ph type="title"/>
          </p:nvPr>
        </p:nvSpPr>
        <p:spPr>
          <a:xfrm>
            <a:off x="490250" y="1356875"/>
            <a:ext cx="7928400" cy="8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000000"/>
                </a:solidFill>
              </a:rPr>
              <a:t>Let’s implement a recursive function to print the numbers from 1 to `n`. Assume `n` is positive</a:t>
            </a:r>
            <a:r>
              <a:rPr lang="en" sz="2100">
                <a:solidFill>
                  <a:srgbClr val="000000"/>
                </a:solidFill>
                <a:latin typeface="Roboto Mono"/>
                <a:ea typeface="Roboto Mono"/>
                <a:cs typeface="Roboto Mono"/>
                <a:sym typeface="Roboto Mono"/>
              </a:rPr>
              <a:t>.</a:t>
            </a:r>
            <a:endParaRPr sz="2100">
              <a:solidFill>
                <a:srgbClr val="000000"/>
              </a:solidFill>
              <a:latin typeface="Roboto Mono"/>
              <a:ea typeface="Roboto Mono"/>
              <a:cs typeface="Roboto Mono"/>
              <a:sym typeface="Roboto Mono"/>
            </a:endParaRPr>
          </a:p>
          <a:p>
            <a:pPr marL="0" lvl="0" indent="0" algn="l" rtl="0">
              <a:spcBef>
                <a:spcPts val="0"/>
              </a:spcBef>
              <a:spcAft>
                <a:spcPts val="0"/>
              </a:spcAft>
              <a:buNone/>
            </a:pPr>
            <a:endParaRPr sz="2100">
              <a:solidFill>
                <a:srgbClr val="000000"/>
              </a:solidFill>
              <a:latin typeface="Roboto Mono"/>
              <a:ea typeface="Roboto Mono"/>
              <a:cs typeface="Roboto Mono"/>
              <a:sym typeface="Roboto Mono"/>
            </a:endParaRPr>
          </a:p>
          <a:p>
            <a:pPr marL="0" lvl="0" indent="457200" algn="l" rtl="0">
              <a:spcBef>
                <a:spcPts val="0"/>
              </a:spcBef>
              <a:spcAft>
                <a:spcPts val="0"/>
              </a:spcAft>
              <a:buClr>
                <a:schemeClr val="dk1"/>
              </a:buClr>
              <a:buSzPts val="1100"/>
              <a:buFont typeface="Arial"/>
              <a:buNone/>
            </a:pPr>
            <a:endParaRPr sz="2100">
              <a:solidFill>
                <a:srgbClr val="000000"/>
              </a:solidFill>
              <a:latin typeface="Roboto Mono"/>
              <a:ea typeface="Roboto Mono"/>
              <a:cs typeface="Roboto Mono"/>
              <a:sym typeface="Roboto Mono"/>
            </a:endParaRPr>
          </a:p>
        </p:txBody>
      </p:sp>
      <p:sp>
        <p:nvSpPr>
          <p:cNvPr id="330" name="Google Shape;330;p53"/>
          <p:cNvSpPr txBox="1"/>
          <p:nvPr/>
        </p:nvSpPr>
        <p:spPr>
          <a:xfrm>
            <a:off x="569200" y="2247075"/>
            <a:ext cx="4432500" cy="44223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b="1" dirty="0">
                <a:solidFill>
                  <a:srgbClr val="FF9900"/>
                </a:solidFill>
                <a:latin typeface="Roboto Mono"/>
                <a:ea typeface="Roboto Mono"/>
                <a:cs typeface="Roboto Mono"/>
                <a:sym typeface="Roboto Mono"/>
              </a:rPr>
              <a:t>def</a:t>
            </a:r>
            <a:r>
              <a:rPr lang="en" sz="1800" dirty="0">
                <a:solidFill>
                  <a:srgbClr val="000000"/>
                </a:solidFill>
                <a:latin typeface="Roboto Mono"/>
                <a:ea typeface="Roboto Mono"/>
                <a:cs typeface="Roboto Mono"/>
                <a:sym typeface="Roboto Mono"/>
              </a:rPr>
              <a:t> </a:t>
            </a:r>
            <a:r>
              <a:rPr lang="en" sz="1800" dirty="0">
                <a:solidFill>
                  <a:srgbClr val="0378CE"/>
                </a:solidFill>
                <a:latin typeface="Roboto Mono"/>
                <a:ea typeface="Roboto Mono"/>
                <a:cs typeface="Roboto Mono"/>
                <a:sym typeface="Roboto Mono"/>
              </a:rPr>
              <a:t>count_up</a:t>
            </a:r>
            <a:r>
              <a:rPr lang="en" sz="1800" dirty="0">
                <a:solidFill>
                  <a:srgbClr val="000000"/>
                </a:solidFill>
                <a:latin typeface="Roboto Mono"/>
                <a:ea typeface="Roboto Mono"/>
                <a:cs typeface="Roboto Mono"/>
                <a:sym typeface="Roboto Mono"/>
              </a:rPr>
              <a:t>(</a:t>
            </a:r>
            <a:r>
              <a:rPr lang="en" sz="1800" dirty="0">
                <a:solidFill>
                  <a:srgbClr val="7A5FE7"/>
                </a:solidFill>
                <a:latin typeface="Roboto Mono"/>
                <a:ea typeface="Roboto Mono"/>
                <a:cs typeface="Roboto Mono"/>
                <a:sym typeface="Roboto Mono"/>
              </a:rPr>
              <a:t>n</a:t>
            </a:r>
            <a:r>
              <a:rPr lang="en" sz="1800" dirty="0">
                <a:solidFill>
                  <a:srgbClr val="000000"/>
                </a:solidFill>
                <a:latin typeface="Roboto Mono"/>
                <a:ea typeface="Roboto Mono"/>
                <a:cs typeface="Roboto Mono"/>
                <a:sym typeface="Roboto Mono"/>
              </a:rPr>
              <a:t>):</a:t>
            </a:r>
            <a:endParaRPr sz="1800" dirty="0">
              <a:solidFill>
                <a:srgbClr val="000000"/>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dirty="0">
                <a:latin typeface="Roboto Mono"/>
                <a:ea typeface="Roboto Mono"/>
                <a:cs typeface="Roboto Mono"/>
                <a:sym typeface="Roboto Mono"/>
              </a:rPr>
              <a:t>   "</a:t>
            </a:r>
            <a:r>
              <a:rPr lang="en" sz="1800" dirty="0">
                <a:solidFill>
                  <a:schemeClr val="dk1"/>
                </a:solidFill>
                <a:latin typeface="Roboto Mono"/>
                <a:ea typeface="Roboto Mono"/>
                <a:cs typeface="Roboto Mono"/>
                <a:sym typeface="Roboto Mono"/>
              </a:rPr>
              <a:t>""Prints the numbers from </a:t>
            </a:r>
            <a:endParaRPr sz="1800" dirty="0">
              <a:solidFill>
                <a:schemeClr val="dk1"/>
              </a:solidFill>
              <a:latin typeface="Roboto Mono"/>
              <a:ea typeface="Roboto Mono"/>
              <a:cs typeface="Roboto Mono"/>
              <a:sym typeface="Roboto Mono"/>
            </a:endParaRPr>
          </a:p>
          <a:p>
            <a:pPr marL="0" lvl="0" indent="457200" algn="l" rtl="0">
              <a:spcBef>
                <a:spcPts val="0"/>
              </a:spcBef>
              <a:spcAft>
                <a:spcPts val="0"/>
              </a:spcAft>
              <a:buClr>
                <a:srgbClr val="000000"/>
              </a:buClr>
              <a:buSzPts val="1100"/>
              <a:buFont typeface="Arial"/>
              <a:buNone/>
            </a:pPr>
            <a:r>
              <a:rPr lang="en" sz="1800" dirty="0">
                <a:solidFill>
                  <a:schemeClr val="dk1"/>
                </a:solidFill>
                <a:latin typeface="Roboto Mono"/>
                <a:ea typeface="Roboto Mono"/>
                <a:cs typeface="Roboto Mono"/>
                <a:sym typeface="Roboto Mono"/>
              </a:rPr>
              <a:t>1 to n.</a:t>
            </a:r>
            <a:endParaRPr sz="1800" dirty="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dirty="0">
                <a:solidFill>
                  <a:schemeClr val="dk1"/>
                </a:solidFill>
                <a:latin typeface="Roboto Mono"/>
                <a:ea typeface="Roboto Mono"/>
                <a:cs typeface="Roboto Mono"/>
                <a:sym typeface="Roboto Mono"/>
              </a:rPr>
              <a:t>	&gt;&gt;&gt; count_up(1)</a:t>
            </a:r>
            <a:endParaRPr sz="1800" dirty="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dirty="0">
                <a:solidFill>
                  <a:schemeClr val="dk1"/>
                </a:solidFill>
                <a:latin typeface="Roboto Mono"/>
                <a:ea typeface="Roboto Mono"/>
                <a:cs typeface="Roboto Mono"/>
                <a:sym typeface="Roboto Mono"/>
              </a:rPr>
              <a:t>	1</a:t>
            </a:r>
            <a:endParaRPr sz="1800" dirty="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dirty="0">
                <a:solidFill>
                  <a:schemeClr val="dk1"/>
                </a:solidFill>
                <a:latin typeface="Roboto Mono"/>
                <a:ea typeface="Roboto Mono"/>
                <a:cs typeface="Roboto Mono"/>
                <a:sym typeface="Roboto Mono"/>
              </a:rPr>
              <a:t>	&gt;&gt;&gt; count_up(2)</a:t>
            </a:r>
            <a:endParaRPr sz="1800" dirty="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dirty="0">
                <a:solidFill>
                  <a:schemeClr val="dk1"/>
                </a:solidFill>
                <a:latin typeface="Roboto Mono"/>
                <a:ea typeface="Roboto Mono"/>
                <a:cs typeface="Roboto Mono"/>
                <a:sym typeface="Roboto Mono"/>
              </a:rPr>
              <a:t>	1</a:t>
            </a:r>
            <a:endParaRPr sz="1800" dirty="0">
              <a:solidFill>
                <a:schemeClr val="dk1"/>
              </a:solidFill>
              <a:latin typeface="Roboto Mono"/>
              <a:ea typeface="Roboto Mono"/>
              <a:cs typeface="Roboto Mono"/>
              <a:sym typeface="Roboto Mono"/>
            </a:endParaRPr>
          </a:p>
          <a:p>
            <a:pPr lvl="0" indent="457200">
              <a:buSzPts val="1100"/>
            </a:pPr>
            <a:r>
              <a:rPr lang="en" altLang="zh-CN" sz="1800" dirty="0">
                <a:solidFill>
                  <a:schemeClr val="dk1"/>
                </a:solidFill>
                <a:latin typeface="Roboto Mono"/>
                <a:ea typeface="Roboto Mono"/>
                <a:cs typeface="Roboto Mono"/>
                <a:sym typeface="Roboto Mono"/>
              </a:rPr>
              <a:t>	</a:t>
            </a:r>
            <a:r>
              <a:rPr lang="en" sz="1800" dirty="0">
                <a:solidFill>
                  <a:schemeClr val="dk1"/>
                </a:solidFill>
                <a:latin typeface="Roboto Mono"/>
                <a:ea typeface="Roboto Mono"/>
                <a:cs typeface="Roboto Mono"/>
                <a:sym typeface="Roboto Mono"/>
              </a:rPr>
              <a:t>2</a:t>
            </a:r>
            <a:endParaRPr sz="1800" dirty="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dirty="0">
                <a:solidFill>
                  <a:schemeClr val="dk1"/>
                </a:solidFill>
                <a:latin typeface="Roboto Mono"/>
                <a:ea typeface="Roboto Mono"/>
                <a:cs typeface="Roboto Mono"/>
                <a:sym typeface="Roboto Mono"/>
              </a:rPr>
              <a:t>	&gt;&gt;&gt; count_up(4)</a:t>
            </a:r>
            <a:endParaRPr sz="1800" dirty="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dirty="0">
                <a:solidFill>
                  <a:schemeClr val="dk1"/>
                </a:solidFill>
                <a:latin typeface="Roboto Mono"/>
                <a:ea typeface="Roboto Mono"/>
                <a:cs typeface="Roboto Mono"/>
                <a:sym typeface="Roboto Mono"/>
              </a:rPr>
              <a:t>	1</a:t>
            </a:r>
            <a:endParaRPr sz="1800" dirty="0">
              <a:solidFill>
                <a:schemeClr val="dk1"/>
              </a:solidFill>
              <a:latin typeface="Roboto Mono"/>
              <a:ea typeface="Roboto Mono"/>
              <a:cs typeface="Roboto Mono"/>
              <a:sym typeface="Roboto Mono"/>
            </a:endParaRPr>
          </a:p>
          <a:p>
            <a:pPr lvl="0" indent="457200">
              <a:buSzPts val="1100"/>
            </a:pPr>
            <a:r>
              <a:rPr lang="en" altLang="zh-CN" sz="1800" dirty="0">
                <a:solidFill>
                  <a:schemeClr val="dk1"/>
                </a:solidFill>
                <a:latin typeface="Roboto Mono"/>
                <a:ea typeface="Roboto Mono"/>
                <a:cs typeface="Roboto Mono"/>
                <a:sym typeface="Roboto Mono"/>
              </a:rPr>
              <a:t>	</a:t>
            </a:r>
            <a:r>
              <a:rPr lang="en" sz="1800" dirty="0">
                <a:solidFill>
                  <a:schemeClr val="dk1"/>
                </a:solidFill>
                <a:latin typeface="Roboto Mono"/>
                <a:ea typeface="Roboto Mono"/>
                <a:cs typeface="Roboto Mono"/>
                <a:sym typeface="Roboto Mono"/>
              </a:rPr>
              <a:t>2</a:t>
            </a:r>
            <a:endParaRPr sz="1800" dirty="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dirty="0">
                <a:solidFill>
                  <a:schemeClr val="dk1"/>
                </a:solidFill>
                <a:latin typeface="Roboto Mono"/>
                <a:ea typeface="Roboto Mono"/>
                <a:cs typeface="Roboto Mono"/>
                <a:sym typeface="Roboto Mono"/>
              </a:rPr>
              <a:t>	3</a:t>
            </a:r>
            <a:endParaRPr sz="1800" dirty="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dirty="0">
                <a:solidFill>
                  <a:schemeClr val="dk1"/>
                </a:solidFill>
                <a:latin typeface="Roboto Mono"/>
                <a:ea typeface="Roboto Mono"/>
                <a:cs typeface="Roboto Mono"/>
                <a:sym typeface="Roboto Mono"/>
              </a:rPr>
              <a:t>	4</a:t>
            </a:r>
            <a:endParaRPr sz="1800" dirty="0">
              <a:solidFill>
                <a:schemeClr val="dk1"/>
              </a:solidFill>
              <a:latin typeface="Roboto Mono"/>
              <a:ea typeface="Roboto Mono"/>
              <a:cs typeface="Roboto Mono"/>
              <a:sym typeface="Roboto Mono"/>
            </a:endParaRPr>
          </a:p>
          <a:p>
            <a:pPr marL="0" lvl="0" indent="457200" algn="l" rtl="0">
              <a:spcBef>
                <a:spcPts val="0"/>
              </a:spcBef>
              <a:spcAft>
                <a:spcPts val="0"/>
              </a:spcAft>
              <a:buClr>
                <a:srgbClr val="000000"/>
              </a:buClr>
              <a:buSzPts val="1100"/>
              <a:buFont typeface="Arial"/>
              <a:buNone/>
            </a:pPr>
            <a:r>
              <a:rPr lang="en" sz="1800" dirty="0">
                <a:solidFill>
                  <a:schemeClr val="dk1"/>
                </a:solidFill>
                <a:latin typeface="Roboto Mono"/>
                <a:ea typeface="Roboto Mono"/>
                <a:cs typeface="Roboto Mono"/>
                <a:sym typeface="Roboto Mono"/>
              </a:rPr>
              <a:t>"""</a:t>
            </a:r>
            <a:endParaRPr sz="1800" dirty="0">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dirty="0">
                <a:latin typeface="Roboto Mono"/>
                <a:ea typeface="Roboto Mono"/>
                <a:cs typeface="Roboto Mono"/>
                <a:sym typeface="Roboto Mono"/>
              </a:rPr>
              <a:t>	</a:t>
            </a:r>
            <a:r>
              <a:rPr lang="en" sz="1900" dirty="0">
                <a:solidFill>
                  <a:srgbClr val="93C47D"/>
                </a:solidFill>
                <a:latin typeface="Roboto Mono"/>
                <a:ea typeface="Roboto Mono"/>
                <a:cs typeface="Roboto Mono"/>
                <a:sym typeface="Roboto Mono"/>
              </a:rPr>
              <a:t>"*** YOUR CODE HERE ***"</a:t>
            </a:r>
            <a:endParaRPr sz="1800" dirty="0">
              <a:solidFill>
                <a:srgbClr val="93C47D"/>
              </a:solidFill>
              <a:latin typeface="Roboto Mono"/>
              <a:ea typeface="Roboto Mono"/>
              <a:cs typeface="Roboto Mono"/>
              <a:sym typeface="Roboto Mono"/>
            </a:endParaRPr>
          </a:p>
        </p:txBody>
      </p:sp>
      <p:sp>
        <p:nvSpPr>
          <p:cNvPr id="331" name="Google Shape;331;p53"/>
          <p:cNvSpPr/>
          <p:nvPr/>
        </p:nvSpPr>
        <p:spPr>
          <a:xfrm>
            <a:off x="5291275" y="2104700"/>
            <a:ext cx="3671100" cy="44223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3"/>
          <p:cNvSpPr txBox="1"/>
          <p:nvPr/>
        </p:nvSpPr>
        <p:spPr>
          <a:xfrm>
            <a:off x="5830371" y="2727125"/>
            <a:ext cx="2592900" cy="3591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One or more </a:t>
            </a:r>
            <a:r>
              <a:rPr lang="en" sz="1800" b="1">
                <a:solidFill>
                  <a:srgbClr val="4A86E8"/>
                </a:solidFill>
                <a:latin typeface="Roboto"/>
                <a:ea typeface="Roboto"/>
                <a:cs typeface="Roboto"/>
                <a:sym typeface="Roboto"/>
              </a:rPr>
              <a:t>base cases</a:t>
            </a:r>
            <a:endParaRPr sz="1800">
              <a:solidFill>
                <a:schemeClr val="dk1"/>
              </a:solidFill>
              <a:latin typeface="Roboto"/>
              <a:ea typeface="Roboto"/>
              <a:cs typeface="Roboto"/>
              <a:sym typeface="Roboto"/>
            </a:endParaRPr>
          </a:p>
          <a:p>
            <a:pPr marL="457200" lvl="0" indent="-342900" algn="l" rtl="0">
              <a:lnSpc>
                <a:spcPct val="115000"/>
              </a:lnSpc>
              <a:spcBef>
                <a:spcPts val="100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One or more </a:t>
            </a:r>
            <a:r>
              <a:rPr lang="en" sz="1800" b="1">
                <a:solidFill>
                  <a:srgbClr val="4A86E8"/>
                </a:solidFill>
                <a:latin typeface="Roboto"/>
                <a:ea typeface="Roboto"/>
                <a:cs typeface="Roboto"/>
                <a:sym typeface="Roboto"/>
              </a:rPr>
              <a:t>recursive calls</a:t>
            </a:r>
            <a:r>
              <a:rPr lang="en" sz="1800">
                <a:solidFill>
                  <a:schemeClr val="dk1"/>
                </a:solidFill>
                <a:latin typeface="Roboto"/>
                <a:ea typeface="Roboto"/>
                <a:cs typeface="Roboto"/>
                <a:sym typeface="Roboto"/>
              </a:rPr>
              <a:t> with simpler arguments.</a:t>
            </a:r>
            <a:endParaRPr sz="1800">
              <a:solidFill>
                <a:schemeClr val="dk1"/>
              </a:solidFill>
              <a:latin typeface="Roboto"/>
              <a:ea typeface="Roboto"/>
              <a:cs typeface="Roboto"/>
              <a:sym typeface="Roboto"/>
            </a:endParaRPr>
          </a:p>
          <a:p>
            <a:pPr marL="457200" lvl="0" indent="-342900" algn="l" rtl="0">
              <a:lnSpc>
                <a:spcPct val="115000"/>
              </a:lnSpc>
              <a:spcBef>
                <a:spcPts val="1000"/>
              </a:spcBef>
              <a:spcAft>
                <a:spcPts val="0"/>
              </a:spcAft>
              <a:buClr>
                <a:schemeClr val="dk1"/>
              </a:buClr>
              <a:buSzPts val="1800"/>
              <a:buFont typeface="Roboto"/>
              <a:buAutoNum type="arabicPeriod"/>
            </a:pPr>
            <a:r>
              <a:rPr lang="en" sz="1800" b="1">
                <a:solidFill>
                  <a:srgbClr val="4A86E8"/>
                </a:solidFill>
                <a:latin typeface="Roboto"/>
                <a:ea typeface="Roboto"/>
                <a:cs typeface="Roboto"/>
                <a:sym typeface="Roboto"/>
              </a:rPr>
              <a:t>Using the recursive call </a:t>
            </a:r>
            <a:r>
              <a:rPr lang="en" sz="1800">
                <a:solidFill>
                  <a:schemeClr val="dk1"/>
                </a:solidFill>
                <a:latin typeface="Roboto"/>
                <a:ea typeface="Roboto"/>
                <a:cs typeface="Roboto"/>
                <a:sym typeface="Roboto"/>
              </a:rPr>
              <a:t>to solve our larger problem.</a:t>
            </a:r>
            <a:endParaRPr sz="1800">
              <a:solidFill>
                <a:schemeClr val="dk1"/>
              </a:solidFill>
              <a:latin typeface="Roboto"/>
              <a:ea typeface="Roboto"/>
              <a:cs typeface="Roboto"/>
              <a:sym typeface="Roboto"/>
            </a:endParaRPr>
          </a:p>
          <a:p>
            <a:pPr marL="0" lvl="0" indent="0" algn="l" rtl="0">
              <a:spcBef>
                <a:spcPts val="1000"/>
              </a:spcBef>
              <a:spcAft>
                <a:spcPts val="0"/>
              </a:spcAft>
              <a:buNone/>
            </a:pPr>
            <a:endParaRPr sz="1200"/>
          </a:p>
        </p:txBody>
      </p:sp>
      <p:sp>
        <p:nvSpPr>
          <p:cNvPr id="333" name="Google Shape;333;p53"/>
          <p:cNvSpPr/>
          <p:nvPr/>
        </p:nvSpPr>
        <p:spPr>
          <a:xfrm>
            <a:off x="7705825" y="376075"/>
            <a:ext cx="987600" cy="4278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Demo</a:t>
            </a:r>
            <a:endParaRPr sz="160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
                                        </p:tgtEl>
                                        <p:attrNameLst>
                                          <p:attrName>style.visibility</p:attrName>
                                        </p:attrNameLst>
                                      </p:cBhvr>
                                      <p:to>
                                        <p:strVal val="visible"/>
                                      </p:to>
                                    </p:set>
                                    <p:animEffect transition="in" filter="fade">
                                      <p:cBhvr>
                                        <p:cTn id="12" dur="1"/>
                                        <p:tgtEl>
                                          <p:spTgt spid="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1"/>
                                        </p:tgtEl>
                                        <p:attrNameLst>
                                          <p:attrName>style.visibility</p:attrName>
                                        </p:attrNameLst>
                                      </p:cBhvr>
                                      <p:to>
                                        <p:strVal val="visible"/>
                                      </p:to>
                                    </p:set>
                                    <p:animEffect transition="in" filter="fade">
                                      <p:cBhvr>
                                        <p:cTn id="17" dur="1"/>
                                        <p:tgtEl>
                                          <p:spTgt spid="331"/>
                                        </p:tgtEl>
                                      </p:cBhvr>
                                    </p:animEffect>
                                  </p:childTnLst>
                                </p:cTn>
                              </p:par>
                              <p:par>
                                <p:cTn id="18" presetID="10" presetClass="entr" presetSubtype="0" fill="hold" nodeType="withEffect">
                                  <p:stCondLst>
                                    <p:cond delay="0"/>
                                  </p:stCondLst>
                                  <p:childTnLst>
                                    <p:set>
                                      <p:cBhvr>
                                        <p:cTn id="19" dur="1" fill="hold">
                                          <p:stCondLst>
                                            <p:cond delay="0"/>
                                          </p:stCondLst>
                                        </p:cTn>
                                        <p:tgtEl>
                                          <p:spTgt spid="332"/>
                                        </p:tgtEl>
                                        <p:attrNameLst>
                                          <p:attrName>style.visibility</p:attrName>
                                        </p:attrNameLst>
                                      </p:cBhvr>
                                      <p:to>
                                        <p:strVal val="visible"/>
                                      </p:to>
                                    </p:set>
                                    <p:animEffect transition="in" filter="fade">
                                      <p:cBhvr>
                                        <p:cTn id="20" dur="1"/>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 Up - Summary</a:t>
            </a:r>
            <a:endParaRPr/>
          </a:p>
        </p:txBody>
      </p:sp>
      <p:sp>
        <p:nvSpPr>
          <p:cNvPr id="339" name="Google Shape;339;p54"/>
          <p:cNvSpPr txBox="1">
            <a:spLocks noGrp="1"/>
          </p:cNvSpPr>
          <p:nvPr>
            <p:ph type="body" idx="1"/>
          </p:nvPr>
        </p:nvSpPr>
        <p:spPr>
          <a:xfrm>
            <a:off x="399075" y="1356875"/>
            <a:ext cx="8520600" cy="45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AutoNum type="arabicPeriod"/>
            </a:pPr>
            <a:r>
              <a:rPr lang="en">
                <a:solidFill>
                  <a:schemeClr val="dk1"/>
                </a:solidFill>
              </a:rPr>
              <a:t>Base case</a:t>
            </a:r>
            <a:endParaRPr>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What is the smallest number where we don’t have to do any work?</a:t>
            </a:r>
            <a:endParaRPr sz="2000">
              <a:solidFill>
                <a:schemeClr val="dk1"/>
              </a:solidFill>
            </a:endParaRPr>
          </a:p>
          <a:p>
            <a:pPr marL="1371600" lvl="2" indent="-355600" algn="l" rtl="0">
              <a:spcBef>
                <a:spcPts val="1000"/>
              </a:spcBef>
              <a:spcAft>
                <a:spcPts val="0"/>
              </a:spcAft>
              <a:buClr>
                <a:schemeClr val="dk1"/>
              </a:buClr>
              <a:buSzPts val="2000"/>
              <a:buChar char="■"/>
            </a:pPr>
            <a:r>
              <a:rPr lang="en" sz="2000">
                <a:solidFill>
                  <a:schemeClr val="dk1"/>
                </a:solidFill>
              </a:rPr>
              <a:t>We know `n` is positive so the the smallest positive integer is 1 and if n = 1, print it out and do nothing else.</a:t>
            </a:r>
            <a:endParaRPr sz="2000">
              <a:solidFill>
                <a:schemeClr val="dk1"/>
              </a:solidFill>
            </a:endParaRPr>
          </a:p>
          <a:p>
            <a:pPr marL="457200" lvl="0" indent="-342900" algn="l" rtl="0">
              <a:spcBef>
                <a:spcPts val="1000"/>
              </a:spcBef>
              <a:spcAft>
                <a:spcPts val="0"/>
              </a:spcAft>
              <a:buClr>
                <a:schemeClr val="dk1"/>
              </a:buClr>
              <a:buSzPts val="1800"/>
              <a:buAutoNum type="arabicPeriod"/>
            </a:pPr>
            <a:r>
              <a:rPr lang="en">
                <a:solidFill>
                  <a:schemeClr val="dk1"/>
                </a:solidFill>
              </a:rPr>
              <a:t>Recursive call with smaller arguments</a:t>
            </a:r>
            <a:endParaRPr>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Have access to the largest number, so try printing smaller numbers</a:t>
            </a:r>
            <a:endParaRPr>
              <a:solidFill>
                <a:schemeClr val="dk1"/>
              </a:solidFill>
            </a:endParaRPr>
          </a:p>
          <a:p>
            <a:pPr marL="457200" lvl="0" indent="-342900" algn="l" rtl="0">
              <a:spcBef>
                <a:spcPts val="1000"/>
              </a:spcBef>
              <a:spcAft>
                <a:spcPts val="0"/>
              </a:spcAft>
              <a:buClr>
                <a:schemeClr val="dk1"/>
              </a:buClr>
              <a:buSzPts val="1800"/>
              <a:buAutoNum type="arabicPeriod"/>
            </a:pPr>
            <a:r>
              <a:rPr lang="en">
                <a:solidFill>
                  <a:schemeClr val="dk1"/>
                </a:solidFill>
              </a:rPr>
              <a:t>Use recursive call to solve the problem</a:t>
            </a:r>
            <a:endParaRPr>
              <a:solidFill>
                <a:schemeClr val="dk1"/>
              </a:solidFill>
            </a:endParaRPr>
          </a:p>
          <a:p>
            <a:pPr marL="914400" lvl="1" indent="-317500" algn="l" rtl="0">
              <a:spcBef>
                <a:spcPts val="0"/>
              </a:spcBef>
              <a:spcAft>
                <a:spcPts val="0"/>
              </a:spcAft>
              <a:buClr>
                <a:schemeClr val="dk1"/>
              </a:buClr>
              <a:buSzPts val="1400"/>
              <a:buChar char="○"/>
            </a:pPr>
            <a:r>
              <a:rPr lang="en" sz="2000">
                <a:solidFill>
                  <a:schemeClr val="dk1"/>
                </a:solidFill>
              </a:rPr>
              <a:t>Once we’ve printed up to n - 1, what value is left?</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animEffect transition="in" filter="fade">
                                      <p:cBhvr>
                                        <p:cTn id="7" dur="1"/>
                                        <p:tgtEl>
                                          <p:spTgt spid="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9">
                                            <p:txEl>
                                              <p:pRg st="1" end="1"/>
                                            </p:txEl>
                                          </p:spTgt>
                                        </p:tgtEl>
                                        <p:attrNameLst>
                                          <p:attrName>style.visibility</p:attrName>
                                        </p:attrNameLst>
                                      </p:cBhvr>
                                      <p:to>
                                        <p:strVal val="visible"/>
                                      </p:to>
                                    </p:set>
                                    <p:animEffect transition="in" filter="fade">
                                      <p:cBhvr>
                                        <p:cTn id="12" dur="1"/>
                                        <p:tgtEl>
                                          <p:spTgt spid="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9">
                                            <p:txEl>
                                              <p:pRg st="2" end="2"/>
                                            </p:txEl>
                                          </p:spTgt>
                                        </p:tgtEl>
                                        <p:attrNameLst>
                                          <p:attrName>style.visibility</p:attrName>
                                        </p:attrNameLst>
                                      </p:cBhvr>
                                      <p:to>
                                        <p:strVal val="visible"/>
                                      </p:to>
                                    </p:set>
                                    <p:animEffect transition="in" filter="fade">
                                      <p:cBhvr>
                                        <p:cTn id="17" dur="1"/>
                                        <p:tgtEl>
                                          <p:spTgt spid="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9">
                                            <p:txEl>
                                              <p:pRg st="3" end="3"/>
                                            </p:txEl>
                                          </p:spTgt>
                                        </p:tgtEl>
                                        <p:attrNameLst>
                                          <p:attrName>style.visibility</p:attrName>
                                        </p:attrNameLst>
                                      </p:cBhvr>
                                      <p:to>
                                        <p:strVal val="visible"/>
                                      </p:to>
                                    </p:set>
                                    <p:animEffect transition="in" filter="fade">
                                      <p:cBhvr>
                                        <p:cTn id="22" dur="1"/>
                                        <p:tgtEl>
                                          <p:spTgt spid="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9">
                                            <p:txEl>
                                              <p:pRg st="4" end="4"/>
                                            </p:txEl>
                                          </p:spTgt>
                                        </p:tgtEl>
                                        <p:attrNameLst>
                                          <p:attrName>style.visibility</p:attrName>
                                        </p:attrNameLst>
                                      </p:cBhvr>
                                      <p:to>
                                        <p:strVal val="visible"/>
                                      </p:to>
                                    </p:set>
                                    <p:animEffect transition="in" filter="fade">
                                      <p:cBhvr>
                                        <p:cTn id="27" dur="1"/>
                                        <p:tgtEl>
                                          <p:spTgt spid="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9">
                                            <p:txEl>
                                              <p:pRg st="5" end="5"/>
                                            </p:txEl>
                                          </p:spTgt>
                                        </p:tgtEl>
                                        <p:attrNameLst>
                                          <p:attrName>style.visibility</p:attrName>
                                        </p:attrNameLst>
                                      </p:cBhvr>
                                      <p:to>
                                        <p:strVal val="visible"/>
                                      </p:to>
                                    </p:set>
                                    <p:animEffect transition="in" filter="fade">
                                      <p:cBhvr>
                                        <p:cTn id="32" dur="1"/>
                                        <p:tgtEl>
                                          <p:spTgt spid="3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9">
                                            <p:txEl>
                                              <p:pRg st="6" end="6"/>
                                            </p:txEl>
                                          </p:spTgt>
                                        </p:tgtEl>
                                        <p:attrNameLst>
                                          <p:attrName>style.visibility</p:attrName>
                                        </p:attrNameLst>
                                      </p:cBhvr>
                                      <p:to>
                                        <p:strVal val="visible"/>
                                      </p:to>
                                    </p:set>
                                    <p:animEffect transition="in" filter="fade">
                                      <p:cBhvr>
                                        <p:cTn id="37" dur="1"/>
                                        <p:tgtEl>
                                          <p:spTgt spid="3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39">
                                            <p:txEl>
                                              <p:pRg st="7" end="7"/>
                                            </p:txEl>
                                          </p:spTgt>
                                        </p:tgtEl>
                                        <p:attrNameLst>
                                          <p:attrName>style.visibility</p:attrName>
                                        </p:attrNameLst>
                                      </p:cBhvr>
                                      <p:to>
                                        <p:strVal val="visible"/>
                                      </p:to>
                                    </p:set>
                                    <p:animEffect transition="in" filter="fade">
                                      <p:cBhvr>
                                        <p:cTn id="42" dur="1"/>
                                        <p:tgtEl>
                                          <p:spTgt spid="3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9">
                                            <p:txEl>
                                              <p:pRg st="8" end="8"/>
                                            </p:txEl>
                                          </p:spTgt>
                                        </p:tgtEl>
                                        <p:attrNameLst>
                                          <p:attrName>style.visibility</p:attrName>
                                        </p:attrNameLst>
                                      </p:cBhvr>
                                      <p:to>
                                        <p:strVal val="visible"/>
                                      </p:to>
                                    </p:set>
                                    <p:animEffect transition="in" filter="fade">
                                      <p:cBhvr>
                                        <p:cTn id="47" dur="1"/>
                                        <p:tgtEl>
                                          <p:spTgt spid="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 Digits</a:t>
            </a:r>
            <a:endParaRPr/>
          </a:p>
        </p:txBody>
      </p:sp>
      <p:sp>
        <p:nvSpPr>
          <p:cNvPr id="345" name="Google Shape;345;p55"/>
          <p:cNvSpPr txBox="1">
            <a:spLocks noGrp="1"/>
          </p:cNvSpPr>
          <p:nvPr>
            <p:ph type="title"/>
          </p:nvPr>
        </p:nvSpPr>
        <p:spPr>
          <a:xfrm>
            <a:off x="490250" y="1356875"/>
            <a:ext cx="7928400" cy="8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000000"/>
                </a:solidFill>
              </a:rPr>
              <a:t>Let’s implement a recursive function to sum all the digits of `n`. Assume `n` is positive</a:t>
            </a:r>
            <a:r>
              <a:rPr lang="en" sz="2100">
                <a:solidFill>
                  <a:srgbClr val="000000"/>
                </a:solidFill>
                <a:latin typeface="Roboto Mono"/>
                <a:ea typeface="Roboto Mono"/>
                <a:cs typeface="Roboto Mono"/>
                <a:sym typeface="Roboto Mono"/>
              </a:rPr>
              <a:t>.</a:t>
            </a:r>
            <a:endParaRPr sz="2100">
              <a:solidFill>
                <a:srgbClr val="000000"/>
              </a:solidFill>
              <a:latin typeface="Roboto Mono"/>
              <a:ea typeface="Roboto Mono"/>
              <a:cs typeface="Roboto Mono"/>
              <a:sym typeface="Roboto Mono"/>
            </a:endParaRPr>
          </a:p>
          <a:p>
            <a:pPr marL="0" lvl="0" indent="0" algn="l" rtl="0">
              <a:spcBef>
                <a:spcPts val="0"/>
              </a:spcBef>
              <a:spcAft>
                <a:spcPts val="0"/>
              </a:spcAft>
              <a:buNone/>
            </a:pPr>
            <a:endParaRPr sz="2100">
              <a:solidFill>
                <a:srgbClr val="000000"/>
              </a:solidFill>
              <a:latin typeface="Roboto Mono"/>
              <a:ea typeface="Roboto Mono"/>
              <a:cs typeface="Roboto Mono"/>
              <a:sym typeface="Roboto Mono"/>
            </a:endParaRPr>
          </a:p>
          <a:p>
            <a:pPr marL="0" lvl="0" indent="457200" algn="l" rtl="0">
              <a:spcBef>
                <a:spcPts val="0"/>
              </a:spcBef>
              <a:spcAft>
                <a:spcPts val="0"/>
              </a:spcAft>
              <a:buClr>
                <a:schemeClr val="dk1"/>
              </a:buClr>
              <a:buSzPts val="1100"/>
              <a:buFont typeface="Arial"/>
              <a:buNone/>
            </a:pPr>
            <a:endParaRPr sz="2100">
              <a:solidFill>
                <a:srgbClr val="000000"/>
              </a:solidFill>
              <a:latin typeface="Roboto Mono"/>
              <a:ea typeface="Roboto Mono"/>
              <a:cs typeface="Roboto Mono"/>
              <a:sym typeface="Roboto Mono"/>
            </a:endParaRPr>
          </a:p>
        </p:txBody>
      </p:sp>
      <p:sp>
        <p:nvSpPr>
          <p:cNvPr id="346" name="Google Shape;346;p55"/>
          <p:cNvSpPr txBox="1"/>
          <p:nvPr/>
        </p:nvSpPr>
        <p:spPr>
          <a:xfrm>
            <a:off x="569200" y="2247075"/>
            <a:ext cx="4432500" cy="4279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b="1">
                <a:solidFill>
                  <a:srgbClr val="FF9900"/>
                </a:solidFill>
                <a:latin typeface="Roboto Mono"/>
                <a:ea typeface="Roboto Mono"/>
                <a:cs typeface="Roboto Mono"/>
                <a:sym typeface="Roboto Mono"/>
              </a:rPr>
              <a:t>def</a:t>
            </a:r>
            <a:r>
              <a:rPr lang="en" sz="1800">
                <a:solidFill>
                  <a:srgbClr val="000000"/>
                </a:solidFill>
                <a:latin typeface="Roboto Mono"/>
                <a:ea typeface="Roboto Mono"/>
                <a:cs typeface="Roboto Mono"/>
                <a:sym typeface="Roboto Mono"/>
              </a:rPr>
              <a:t> </a:t>
            </a:r>
            <a:r>
              <a:rPr lang="en" sz="1800">
                <a:solidFill>
                  <a:srgbClr val="0378CE"/>
                </a:solidFill>
                <a:latin typeface="Roboto Mono"/>
                <a:ea typeface="Roboto Mono"/>
                <a:cs typeface="Roboto Mono"/>
                <a:sym typeface="Roboto Mono"/>
              </a:rPr>
              <a:t>sum_digits</a:t>
            </a:r>
            <a:r>
              <a:rPr lang="en" sz="1800">
                <a:solidFill>
                  <a:srgbClr val="000000"/>
                </a:solidFill>
                <a:latin typeface="Roboto Mono"/>
                <a:ea typeface="Roboto Mono"/>
                <a:cs typeface="Roboto Mono"/>
                <a:sym typeface="Roboto Mono"/>
              </a:rPr>
              <a:t>(</a:t>
            </a:r>
            <a:r>
              <a:rPr lang="en" sz="1800">
                <a:solidFill>
                  <a:srgbClr val="7A5FE7"/>
                </a:solidFill>
                <a:latin typeface="Roboto Mono"/>
                <a:ea typeface="Roboto Mono"/>
                <a:cs typeface="Roboto Mono"/>
                <a:sym typeface="Roboto Mono"/>
              </a:rPr>
              <a:t>n</a:t>
            </a:r>
            <a:r>
              <a:rPr lang="en" sz="1800">
                <a:solidFill>
                  <a:srgbClr val="000000"/>
                </a:solidFill>
                <a:latin typeface="Roboto Mono"/>
                <a:ea typeface="Roboto Mono"/>
                <a:cs typeface="Roboto Mono"/>
                <a:sym typeface="Roboto Mono"/>
              </a:rPr>
              <a:t>):</a:t>
            </a:r>
            <a:endParaRPr sz="1800">
              <a:solidFill>
                <a:srgbClr val="000000"/>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latin typeface="Roboto Mono"/>
                <a:ea typeface="Roboto Mono"/>
                <a:cs typeface="Roboto Mono"/>
                <a:sym typeface="Roboto Mono"/>
              </a:rPr>
              <a:t>	"</a:t>
            </a:r>
            <a:r>
              <a:rPr lang="en" sz="1800">
                <a:solidFill>
                  <a:schemeClr val="dk1"/>
                </a:solidFill>
                <a:latin typeface="Roboto Mono"/>
                <a:ea typeface="Roboto Mono"/>
                <a:cs typeface="Roboto Mono"/>
                <a:sym typeface="Roboto Mono"/>
              </a:rPr>
              <a:t>""Calculates the sum of   </a:t>
            </a:r>
            <a:endParaRPr sz="1800">
              <a:solidFill>
                <a:schemeClr val="dk1"/>
              </a:solidFill>
              <a:latin typeface="Roboto Mono"/>
              <a:ea typeface="Roboto Mono"/>
              <a:cs typeface="Roboto Mono"/>
              <a:sym typeface="Roboto Mono"/>
            </a:endParaRPr>
          </a:p>
          <a:p>
            <a:pPr marL="0" lvl="0" indent="45720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the digits `n`.</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&gt;&gt;&gt; sum_digits(9)</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9</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&gt;&gt;&gt; sum_digits(19)</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10</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&gt;&gt;&gt; sum_digits(2019)</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12</a:t>
            </a:r>
            <a:endParaRPr sz="1800">
              <a:solidFill>
                <a:schemeClr val="dk1"/>
              </a:solidFill>
              <a:latin typeface="Roboto Mono"/>
              <a:ea typeface="Roboto Mono"/>
              <a:cs typeface="Roboto Mono"/>
              <a:sym typeface="Roboto Mono"/>
            </a:endParaRPr>
          </a:p>
          <a:p>
            <a:pPr marL="0" lvl="0" indent="45720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latin typeface="Roboto Mono"/>
                <a:ea typeface="Roboto Mono"/>
                <a:cs typeface="Roboto Mono"/>
                <a:sym typeface="Roboto Mono"/>
              </a:rPr>
              <a:t>	</a:t>
            </a:r>
            <a:r>
              <a:rPr lang="en" sz="1900">
                <a:solidFill>
                  <a:srgbClr val="93C47D"/>
                </a:solidFill>
                <a:latin typeface="Roboto Mono"/>
                <a:ea typeface="Roboto Mono"/>
                <a:cs typeface="Roboto Mono"/>
                <a:sym typeface="Roboto Mono"/>
              </a:rPr>
              <a:t>"*** YOUR CODE HERE ***"</a:t>
            </a:r>
            <a:endParaRPr sz="1800">
              <a:solidFill>
                <a:srgbClr val="93C47D"/>
              </a:solidFill>
              <a:latin typeface="Roboto Mono"/>
              <a:ea typeface="Roboto Mono"/>
              <a:cs typeface="Roboto Mono"/>
              <a:sym typeface="Roboto Mono"/>
            </a:endParaRPr>
          </a:p>
        </p:txBody>
      </p:sp>
      <p:sp>
        <p:nvSpPr>
          <p:cNvPr id="347" name="Google Shape;347;p55"/>
          <p:cNvSpPr/>
          <p:nvPr/>
        </p:nvSpPr>
        <p:spPr>
          <a:xfrm>
            <a:off x="5291275" y="2104700"/>
            <a:ext cx="3671100" cy="44223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5"/>
          <p:cNvSpPr txBox="1"/>
          <p:nvPr/>
        </p:nvSpPr>
        <p:spPr>
          <a:xfrm>
            <a:off x="5830371" y="2727125"/>
            <a:ext cx="2592900" cy="3591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One or more </a:t>
            </a:r>
            <a:r>
              <a:rPr lang="en" sz="1800" b="1">
                <a:solidFill>
                  <a:srgbClr val="4A86E8"/>
                </a:solidFill>
                <a:latin typeface="Roboto"/>
                <a:ea typeface="Roboto"/>
                <a:cs typeface="Roboto"/>
                <a:sym typeface="Roboto"/>
              </a:rPr>
              <a:t>base cases</a:t>
            </a:r>
            <a:endParaRPr sz="1800">
              <a:solidFill>
                <a:schemeClr val="dk1"/>
              </a:solidFill>
              <a:latin typeface="Roboto"/>
              <a:ea typeface="Roboto"/>
              <a:cs typeface="Roboto"/>
              <a:sym typeface="Roboto"/>
            </a:endParaRPr>
          </a:p>
          <a:p>
            <a:pPr marL="457200" lvl="0" indent="-342900" algn="l" rtl="0">
              <a:lnSpc>
                <a:spcPct val="115000"/>
              </a:lnSpc>
              <a:spcBef>
                <a:spcPts val="100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One or more </a:t>
            </a:r>
            <a:r>
              <a:rPr lang="en" sz="1800" b="1">
                <a:solidFill>
                  <a:srgbClr val="4A86E8"/>
                </a:solidFill>
                <a:latin typeface="Roboto"/>
                <a:ea typeface="Roboto"/>
                <a:cs typeface="Roboto"/>
                <a:sym typeface="Roboto"/>
              </a:rPr>
              <a:t>recursive calls</a:t>
            </a:r>
            <a:r>
              <a:rPr lang="en" sz="1800">
                <a:solidFill>
                  <a:schemeClr val="dk1"/>
                </a:solidFill>
                <a:latin typeface="Roboto"/>
                <a:ea typeface="Roboto"/>
                <a:cs typeface="Roboto"/>
                <a:sym typeface="Roboto"/>
              </a:rPr>
              <a:t> with simpler arguments.</a:t>
            </a:r>
            <a:endParaRPr sz="1800">
              <a:solidFill>
                <a:schemeClr val="dk1"/>
              </a:solidFill>
              <a:latin typeface="Roboto"/>
              <a:ea typeface="Roboto"/>
              <a:cs typeface="Roboto"/>
              <a:sym typeface="Roboto"/>
            </a:endParaRPr>
          </a:p>
          <a:p>
            <a:pPr marL="457200" lvl="0" indent="-342900" algn="l" rtl="0">
              <a:lnSpc>
                <a:spcPct val="115000"/>
              </a:lnSpc>
              <a:spcBef>
                <a:spcPts val="1000"/>
              </a:spcBef>
              <a:spcAft>
                <a:spcPts val="0"/>
              </a:spcAft>
              <a:buClr>
                <a:schemeClr val="dk1"/>
              </a:buClr>
              <a:buSzPts val="1800"/>
              <a:buFont typeface="Roboto"/>
              <a:buAutoNum type="arabicPeriod"/>
            </a:pPr>
            <a:r>
              <a:rPr lang="en" sz="1800" b="1">
                <a:solidFill>
                  <a:srgbClr val="4A86E8"/>
                </a:solidFill>
                <a:latin typeface="Roboto"/>
                <a:ea typeface="Roboto"/>
                <a:cs typeface="Roboto"/>
                <a:sym typeface="Roboto"/>
              </a:rPr>
              <a:t>Using the recursive call </a:t>
            </a:r>
            <a:r>
              <a:rPr lang="en" sz="1800">
                <a:solidFill>
                  <a:schemeClr val="dk1"/>
                </a:solidFill>
                <a:latin typeface="Roboto"/>
                <a:ea typeface="Roboto"/>
                <a:cs typeface="Roboto"/>
                <a:sym typeface="Roboto"/>
              </a:rPr>
              <a:t>to solve our larger problem.</a:t>
            </a:r>
            <a:endParaRPr sz="1800">
              <a:solidFill>
                <a:schemeClr val="dk1"/>
              </a:solidFill>
              <a:latin typeface="Roboto"/>
              <a:ea typeface="Roboto"/>
              <a:cs typeface="Roboto"/>
              <a:sym typeface="Roboto"/>
            </a:endParaRPr>
          </a:p>
          <a:p>
            <a:pPr marL="0" lvl="0" indent="0" algn="l" rtl="0">
              <a:spcBef>
                <a:spcPts val="1000"/>
              </a:spcBef>
              <a:spcAft>
                <a:spcPts val="0"/>
              </a:spcAft>
              <a:buNone/>
            </a:pPr>
            <a:endParaRPr sz="1200"/>
          </a:p>
        </p:txBody>
      </p:sp>
      <p:sp>
        <p:nvSpPr>
          <p:cNvPr id="349" name="Google Shape;349;p55"/>
          <p:cNvSpPr/>
          <p:nvPr/>
        </p:nvSpPr>
        <p:spPr>
          <a:xfrm>
            <a:off x="7705825" y="376075"/>
            <a:ext cx="987600" cy="4278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Demo</a:t>
            </a:r>
            <a:endParaRPr sz="160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
                                        <p:tgtEl>
                                          <p:spTgt spid="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fade">
                                      <p:cBhvr>
                                        <p:cTn id="12" dur="1"/>
                                        <p:tgtEl>
                                          <p:spTgt spid="3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8"/>
                                        </p:tgtEl>
                                        <p:attrNameLst>
                                          <p:attrName>style.visibility</p:attrName>
                                        </p:attrNameLst>
                                      </p:cBhvr>
                                      <p:to>
                                        <p:strVal val="visible"/>
                                      </p:to>
                                    </p:set>
                                    <p:animEffect transition="in" filter="fade">
                                      <p:cBhvr>
                                        <p:cTn id="17" dur="1"/>
                                        <p:tgtEl>
                                          <p:spTgt spid="348"/>
                                        </p:tgtEl>
                                      </p:cBhvr>
                                    </p:animEffect>
                                  </p:childTnLst>
                                </p:cTn>
                              </p:par>
                              <p:par>
                                <p:cTn id="18" presetID="10" presetClass="entr" presetSubtype="0" fill="hold" nodeType="withEffect">
                                  <p:stCondLst>
                                    <p:cond delay="0"/>
                                  </p:stCondLst>
                                  <p:childTnLst>
                                    <p:set>
                                      <p:cBhvr>
                                        <p:cTn id="19" dur="1" fill="hold">
                                          <p:stCondLst>
                                            <p:cond delay="0"/>
                                          </p:stCondLst>
                                        </p:cTn>
                                        <p:tgtEl>
                                          <p:spTgt spid="347"/>
                                        </p:tgtEl>
                                        <p:attrNameLst>
                                          <p:attrName>style.visibility</p:attrName>
                                        </p:attrNameLst>
                                      </p:cBhvr>
                                      <p:to>
                                        <p:strVal val="visible"/>
                                      </p:to>
                                    </p:set>
                                    <p:animEffect transition="in" filter="fade">
                                      <p:cBhvr>
                                        <p:cTn id="20" dur="1"/>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 Digits Discussion</a:t>
            </a:r>
            <a:endParaRPr/>
          </a:p>
        </p:txBody>
      </p:sp>
      <p:sp>
        <p:nvSpPr>
          <p:cNvPr id="355" name="Google Shape;355;p56"/>
          <p:cNvSpPr txBox="1">
            <a:spLocks noGrp="1"/>
          </p:cNvSpPr>
          <p:nvPr>
            <p:ph type="body" idx="1"/>
          </p:nvPr>
        </p:nvSpPr>
        <p:spPr>
          <a:xfrm>
            <a:off x="311700" y="1536625"/>
            <a:ext cx="42603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our:</a:t>
            </a:r>
            <a:endParaRPr/>
          </a:p>
          <a:p>
            <a:pPr marL="0" lvl="0" indent="0" algn="l" rtl="0">
              <a:spcBef>
                <a:spcPts val="1600"/>
              </a:spcBef>
              <a:spcAft>
                <a:spcPts val="0"/>
              </a:spcAft>
              <a:buNone/>
            </a:pPr>
            <a:r>
              <a:rPr lang="en" b="1"/>
              <a:t>Input?</a:t>
            </a:r>
            <a:endParaRPr b="1"/>
          </a:p>
          <a:p>
            <a:pPr marL="0" lvl="0" indent="0" algn="l" rtl="0">
              <a:spcBef>
                <a:spcPts val="1600"/>
              </a:spcBef>
              <a:spcAft>
                <a:spcPts val="0"/>
              </a:spcAft>
              <a:buNone/>
            </a:pPr>
            <a:r>
              <a:rPr lang="en"/>
              <a:t>Number</a:t>
            </a:r>
            <a:endParaRPr/>
          </a:p>
          <a:p>
            <a:pPr marL="0" lvl="0" indent="0" algn="l" rtl="0">
              <a:spcBef>
                <a:spcPts val="1600"/>
              </a:spcBef>
              <a:spcAft>
                <a:spcPts val="0"/>
              </a:spcAft>
              <a:buNone/>
            </a:pPr>
            <a:r>
              <a:rPr lang="en" b="1"/>
              <a:t>Output?</a:t>
            </a:r>
            <a:endParaRPr b="1"/>
          </a:p>
          <a:p>
            <a:pPr marL="0" lvl="0" indent="0" algn="l" rtl="0">
              <a:spcBef>
                <a:spcPts val="1600"/>
              </a:spcBef>
              <a:spcAft>
                <a:spcPts val="0"/>
              </a:spcAft>
              <a:buNone/>
            </a:pPr>
            <a:r>
              <a:rPr lang="en"/>
              <a:t>Sum of all the digits</a:t>
            </a:r>
            <a:endParaRPr/>
          </a:p>
          <a:p>
            <a:pPr marL="0" lvl="0" indent="0" algn="l" rtl="0">
              <a:spcBef>
                <a:spcPts val="1600"/>
              </a:spcBef>
              <a:spcAft>
                <a:spcPts val="0"/>
              </a:spcAft>
              <a:buNone/>
            </a:pPr>
            <a:r>
              <a:rPr lang="en" b="1"/>
              <a:t>Base case?</a:t>
            </a:r>
            <a:endParaRPr b="1"/>
          </a:p>
          <a:p>
            <a:pPr marL="0" lvl="0" indent="0" algn="l" rtl="0">
              <a:spcBef>
                <a:spcPts val="1600"/>
              </a:spcBef>
              <a:spcAft>
                <a:spcPts val="0"/>
              </a:spcAft>
              <a:buNone/>
            </a:pPr>
            <a:r>
              <a:rPr lang="en"/>
              <a:t>A single digit</a:t>
            </a:r>
            <a:endParaRPr/>
          </a:p>
          <a:p>
            <a:pPr marL="0" lvl="0" indent="0" algn="l" rtl="0">
              <a:spcBef>
                <a:spcPts val="1600"/>
              </a:spcBef>
              <a:spcAft>
                <a:spcPts val="1600"/>
              </a:spcAft>
              <a:buNone/>
            </a:pPr>
            <a:endParaRPr/>
          </a:p>
        </p:txBody>
      </p:sp>
      <p:sp>
        <p:nvSpPr>
          <p:cNvPr id="356" name="Google Shape;356;p56"/>
          <p:cNvSpPr txBox="1">
            <a:spLocks noGrp="1"/>
          </p:cNvSpPr>
          <p:nvPr>
            <p:ph type="body" idx="1"/>
          </p:nvPr>
        </p:nvSpPr>
        <p:spPr>
          <a:xfrm>
            <a:off x="4787625" y="2146225"/>
            <a:ext cx="42603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Smaller problem?</a:t>
            </a:r>
            <a:endParaRPr b="1"/>
          </a:p>
          <a:p>
            <a:pPr marL="0" lvl="0" indent="0" algn="l" rtl="0">
              <a:spcBef>
                <a:spcPts val="1600"/>
              </a:spcBef>
              <a:spcAft>
                <a:spcPts val="0"/>
              </a:spcAft>
              <a:buNone/>
            </a:pPr>
            <a:r>
              <a:rPr lang="en"/>
              <a:t>Sum of all digits but one</a:t>
            </a:r>
            <a:endParaRPr/>
          </a:p>
          <a:p>
            <a:pPr marL="0" lvl="0" indent="0" algn="l" rtl="0">
              <a:spcBef>
                <a:spcPts val="1600"/>
              </a:spcBef>
              <a:spcAft>
                <a:spcPts val="0"/>
              </a:spcAft>
              <a:buNone/>
            </a:pPr>
            <a:r>
              <a:rPr lang="en" b="1"/>
              <a:t>Larger problem?</a:t>
            </a:r>
            <a:endParaRPr b="1"/>
          </a:p>
          <a:p>
            <a:pPr marL="0" lvl="0" indent="0" algn="l" rtl="0">
              <a:spcBef>
                <a:spcPts val="1600"/>
              </a:spcBef>
              <a:spcAft>
                <a:spcPts val="0"/>
              </a:spcAft>
              <a:buNone/>
            </a:pPr>
            <a:r>
              <a:rPr lang="en"/>
              <a:t>Sum of all digits but one plus the digit that was left out</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Effect transition="in" filter="fade">
                                      <p:cBhvr>
                                        <p:cTn id="7" dur="1"/>
                                        <p:tgtEl>
                                          <p:spTgt spid="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Effect transition="in" filter="fade">
                                      <p:cBhvr>
                                        <p:cTn id="12" dur="1"/>
                                        <p:tgtEl>
                                          <p:spTgt spid="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Effect transition="in" filter="fade">
                                      <p:cBhvr>
                                        <p:cTn id="17" dur="1"/>
                                        <p:tgtEl>
                                          <p:spTgt spid="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5">
                                            <p:txEl>
                                              <p:pRg st="3" end="3"/>
                                            </p:txEl>
                                          </p:spTgt>
                                        </p:tgtEl>
                                        <p:attrNameLst>
                                          <p:attrName>style.visibility</p:attrName>
                                        </p:attrNameLst>
                                      </p:cBhvr>
                                      <p:to>
                                        <p:strVal val="visible"/>
                                      </p:to>
                                    </p:set>
                                    <p:animEffect transition="in" filter="fade">
                                      <p:cBhvr>
                                        <p:cTn id="22" dur="1"/>
                                        <p:tgtEl>
                                          <p:spTgt spid="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5">
                                            <p:txEl>
                                              <p:pRg st="4" end="4"/>
                                            </p:txEl>
                                          </p:spTgt>
                                        </p:tgtEl>
                                        <p:attrNameLst>
                                          <p:attrName>style.visibility</p:attrName>
                                        </p:attrNameLst>
                                      </p:cBhvr>
                                      <p:to>
                                        <p:strVal val="visible"/>
                                      </p:to>
                                    </p:set>
                                    <p:animEffect transition="in" filter="fade">
                                      <p:cBhvr>
                                        <p:cTn id="27" dur="1"/>
                                        <p:tgtEl>
                                          <p:spTgt spid="3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5">
                                            <p:txEl>
                                              <p:pRg st="5" end="5"/>
                                            </p:txEl>
                                          </p:spTgt>
                                        </p:tgtEl>
                                        <p:attrNameLst>
                                          <p:attrName>style.visibility</p:attrName>
                                        </p:attrNameLst>
                                      </p:cBhvr>
                                      <p:to>
                                        <p:strVal val="visible"/>
                                      </p:to>
                                    </p:set>
                                    <p:animEffect transition="in" filter="fade">
                                      <p:cBhvr>
                                        <p:cTn id="32" dur="1"/>
                                        <p:tgtEl>
                                          <p:spTgt spid="3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5">
                                            <p:txEl>
                                              <p:pRg st="6" end="6"/>
                                            </p:txEl>
                                          </p:spTgt>
                                        </p:tgtEl>
                                        <p:attrNameLst>
                                          <p:attrName>style.visibility</p:attrName>
                                        </p:attrNameLst>
                                      </p:cBhvr>
                                      <p:to>
                                        <p:strVal val="visible"/>
                                      </p:to>
                                    </p:set>
                                    <p:animEffect transition="in" filter="fade">
                                      <p:cBhvr>
                                        <p:cTn id="37" dur="1"/>
                                        <p:tgtEl>
                                          <p:spTgt spid="3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5">
                                            <p:txEl>
                                              <p:pRg st="7" end="7"/>
                                            </p:txEl>
                                          </p:spTgt>
                                        </p:tgtEl>
                                        <p:attrNameLst>
                                          <p:attrName>style.visibility</p:attrName>
                                        </p:attrNameLst>
                                      </p:cBhvr>
                                      <p:to>
                                        <p:strVal val="visible"/>
                                      </p:to>
                                    </p:set>
                                    <p:animEffect transition="in" filter="fade">
                                      <p:cBhvr>
                                        <p:cTn id="42" dur="1"/>
                                        <p:tgtEl>
                                          <p:spTgt spid="3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6">
                                            <p:txEl>
                                              <p:pRg st="0" end="0"/>
                                            </p:txEl>
                                          </p:spTgt>
                                        </p:tgtEl>
                                        <p:attrNameLst>
                                          <p:attrName>style.visibility</p:attrName>
                                        </p:attrNameLst>
                                      </p:cBhvr>
                                      <p:to>
                                        <p:strVal val="visible"/>
                                      </p:to>
                                    </p:set>
                                    <p:animEffect transition="in" filter="fade">
                                      <p:cBhvr>
                                        <p:cTn id="47" dur="1"/>
                                        <p:tgtEl>
                                          <p:spTgt spid="35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6">
                                            <p:txEl>
                                              <p:pRg st="1" end="1"/>
                                            </p:txEl>
                                          </p:spTgt>
                                        </p:tgtEl>
                                        <p:attrNameLst>
                                          <p:attrName>style.visibility</p:attrName>
                                        </p:attrNameLst>
                                      </p:cBhvr>
                                      <p:to>
                                        <p:strVal val="visible"/>
                                      </p:to>
                                    </p:set>
                                    <p:animEffect transition="in" filter="fade">
                                      <p:cBhvr>
                                        <p:cTn id="52" dur="1"/>
                                        <p:tgtEl>
                                          <p:spTgt spid="35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56">
                                            <p:txEl>
                                              <p:pRg st="2" end="2"/>
                                            </p:txEl>
                                          </p:spTgt>
                                        </p:tgtEl>
                                        <p:attrNameLst>
                                          <p:attrName>style.visibility</p:attrName>
                                        </p:attrNameLst>
                                      </p:cBhvr>
                                      <p:to>
                                        <p:strVal val="visible"/>
                                      </p:to>
                                    </p:set>
                                    <p:animEffect transition="in" filter="fade">
                                      <p:cBhvr>
                                        <p:cTn id="57" dur="1"/>
                                        <p:tgtEl>
                                          <p:spTgt spid="35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56">
                                            <p:txEl>
                                              <p:pRg st="3" end="3"/>
                                            </p:txEl>
                                          </p:spTgt>
                                        </p:tgtEl>
                                        <p:attrNameLst>
                                          <p:attrName>style.visibility</p:attrName>
                                        </p:attrNameLst>
                                      </p:cBhvr>
                                      <p:to>
                                        <p:strVal val="visible"/>
                                      </p:to>
                                    </p:set>
                                    <p:animEffect transition="in" filter="fade">
                                      <p:cBhvr>
                                        <p:cTn id="62" dur="1"/>
                                        <p:tgtEl>
                                          <p:spTgt spid="35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56">
                                            <p:txEl>
                                              <p:pRg st="4" end="4"/>
                                            </p:txEl>
                                          </p:spTgt>
                                        </p:tgtEl>
                                        <p:attrNameLst>
                                          <p:attrName>style.visibility</p:attrName>
                                        </p:attrNameLst>
                                      </p:cBhvr>
                                      <p:to>
                                        <p:strVal val="visible"/>
                                      </p:to>
                                    </p:set>
                                    <p:animEffect transition="in" filter="fade">
                                      <p:cBhvr>
                                        <p:cTn id="67" dur="1"/>
                                        <p:tgtEl>
                                          <p:spTgt spid="3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Iteration vs. Recursion</a:t>
            </a:r>
            <a:endParaRPr/>
          </a:p>
        </p:txBody>
      </p:sp>
      <p:sp>
        <p:nvSpPr>
          <p:cNvPr id="362" name="Google Shape;362;p57"/>
          <p:cNvSpPr txBox="1">
            <a:spLocks noGrp="1"/>
          </p:cNvSpPr>
          <p:nvPr>
            <p:ph type="body" idx="1"/>
          </p:nvPr>
        </p:nvSpPr>
        <p:spPr>
          <a:xfrm>
            <a:off x="491700" y="1536625"/>
            <a:ext cx="8160600" cy="116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Iteration and recursion are somewhat related</a:t>
            </a:r>
            <a:endParaRPr/>
          </a:p>
          <a:p>
            <a:pPr marL="457200" lvl="0" indent="-342900" algn="l" rtl="0">
              <a:spcBef>
                <a:spcPts val="1000"/>
              </a:spcBef>
              <a:spcAft>
                <a:spcPts val="1000"/>
              </a:spcAft>
              <a:buSzPts val="1800"/>
              <a:buChar char="●"/>
            </a:pPr>
            <a:r>
              <a:rPr lang="en"/>
              <a:t>Converting </a:t>
            </a:r>
            <a:r>
              <a:rPr lang="en" b="1"/>
              <a:t>iteration to recursion</a:t>
            </a:r>
            <a:r>
              <a:rPr lang="en"/>
              <a:t> is formulaic, but</a:t>
            </a:r>
            <a:br>
              <a:rPr lang="en"/>
            </a:br>
            <a:r>
              <a:rPr lang="en"/>
              <a:t>converting </a:t>
            </a:r>
            <a:r>
              <a:rPr lang="en" b="1"/>
              <a:t>recursion to iteration</a:t>
            </a:r>
            <a:r>
              <a:rPr lang="en"/>
              <a:t> can be more tricky</a:t>
            </a:r>
            <a:endParaRPr/>
          </a:p>
        </p:txBody>
      </p:sp>
      <p:sp>
        <p:nvSpPr>
          <p:cNvPr id="363" name="Google Shape;363;p57"/>
          <p:cNvSpPr txBox="1">
            <a:spLocks noGrp="1"/>
          </p:cNvSpPr>
          <p:nvPr>
            <p:ph type="body" idx="1"/>
          </p:nvPr>
        </p:nvSpPr>
        <p:spPr>
          <a:xfrm>
            <a:off x="720300" y="3115575"/>
            <a:ext cx="3652800" cy="1714800"/>
          </a:xfrm>
          <a:prstGeom prst="rect">
            <a:avLst/>
          </a:prstGeom>
          <a:solidFill>
            <a:srgbClr val="FDF6E3"/>
          </a:solidFill>
        </p:spPr>
        <p:txBody>
          <a:bodyPr spcFirstLastPara="1" wrap="square" lIns="91425" tIns="91425" rIns="91425" bIns="91425" anchor="t" anchorCtr="0">
            <a:noAutofit/>
          </a:bodyPr>
          <a:lstStyle/>
          <a:p>
            <a:pPr marL="38100" marR="38100" lvl="0" indent="0" algn="l" rtl="0">
              <a:lnSpc>
                <a:spcPct val="150000"/>
              </a:lnSpc>
              <a:spcBef>
                <a:spcPts val="0"/>
              </a:spcBef>
              <a:spcAft>
                <a:spcPts val="0"/>
              </a:spcAft>
              <a:buNone/>
            </a:pPr>
            <a:r>
              <a:rPr lang="en" sz="1400">
                <a:solidFill>
                  <a:srgbClr val="748B00"/>
                </a:solidFill>
              </a:rPr>
              <a:t>def</a:t>
            </a:r>
            <a:r>
              <a:rPr lang="en" sz="1400">
                <a:solidFill>
                  <a:srgbClr val="586E75"/>
                </a:solidFill>
              </a:rPr>
              <a:t> </a:t>
            </a:r>
            <a:r>
              <a:rPr lang="en" sz="1400">
                <a:solidFill>
                  <a:srgbClr val="268BD2"/>
                </a:solidFill>
              </a:rPr>
              <a:t>fact_iter</a:t>
            </a:r>
            <a:r>
              <a:rPr lang="en" sz="1400">
                <a:solidFill>
                  <a:srgbClr val="586E75"/>
                </a:solidFill>
              </a:rPr>
              <a:t>(n):</a:t>
            </a:r>
            <a:br>
              <a:rPr lang="en" sz="1400">
                <a:solidFill>
                  <a:srgbClr val="586E75"/>
                </a:solidFill>
              </a:rPr>
            </a:br>
            <a:r>
              <a:rPr lang="en" sz="1400">
                <a:solidFill>
                  <a:srgbClr val="586E75"/>
                </a:solidFill>
              </a:rPr>
              <a:t>    total, k </a:t>
            </a:r>
            <a:r>
              <a:rPr lang="en" sz="1400">
                <a:solidFill>
                  <a:srgbClr val="859900"/>
                </a:solidFill>
              </a:rPr>
              <a:t>=</a:t>
            </a:r>
            <a:r>
              <a:rPr lang="en" sz="1400">
                <a:solidFill>
                  <a:srgbClr val="586E75"/>
                </a:solidFill>
              </a:rPr>
              <a:t> </a:t>
            </a:r>
            <a:r>
              <a:rPr lang="en" sz="1400">
                <a:solidFill>
                  <a:srgbClr val="D33682"/>
                </a:solidFill>
              </a:rPr>
              <a:t>1</a:t>
            </a:r>
            <a:r>
              <a:rPr lang="en" sz="1400">
                <a:solidFill>
                  <a:srgbClr val="586E75"/>
                </a:solidFill>
              </a:rPr>
              <a:t>, </a:t>
            </a:r>
            <a:r>
              <a:rPr lang="en" sz="1400">
                <a:solidFill>
                  <a:srgbClr val="D33682"/>
                </a:solidFill>
              </a:rPr>
              <a:t>1</a:t>
            </a:r>
            <a:br>
              <a:rPr lang="en" sz="1400">
                <a:solidFill>
                  <a:srgbClr val="586E75"/>
                </a:solidFill>
              </a:rPr>
            </a:br>
            <a:r>
              <a:rPr lang="en" sz="1400">
                <a:solidFill>
                  <a:srgbClr val="586E75"/>
                </a:solidFill>
              </a:rPr>
              <a:t>    </a:t>
            </a:r>
            <a:r>
              <a:rPr lang="en" sz="1400">
                <a:solidFill>
                  <a:srgbClr val="859900"/>
                </a:solidFill>
              </a:rPr>
              <a:t>while</a:t>
            </a:r>
            <a:r>
              <a:rPr lang="en" sz="1400">
                <a:solidFill>
                  <a:srgbClr val="586E75"/>
                </a:solidFill>
              </a:rPr>
              <a:t> k </a:t>
            </a:r>
            <a:r>
              <a:rPr lang="en" sz="1400">
                <a:solidFill>
                  <a:srgbClr val="859900"/>
                </a:solidFill>
              </a:rPr>
              <a:t>&lt;=</a:t>
            </a:r>
            <a:r>
              <a:rPr lang="en" sz="1400">
                <a:solidFill>
                  <a:srgbClr val="586E75"/>
                </a:solidFill>
              </a:rPr>
              <a:t> n:</a:t>
            </a:r>
            <a:br>
              <a:rPr lang="en" sz="1400">
                <a:solidFill>
                  <a:srgbClr val="586E75"/>
                </a:solidFill>
              </a:rPr>
            </a:br>
            <a:r>
              <a:rPr lang="en" sz="1400">
                <a:solidFill>
                  <a:srgbClr val="586E75"/>
                </a:solidFill>
              </a:rPr>
              <a:t>        total, k </a:t>
            </a:r>
            <a:r>
              <a:rPr lang="en" sz="1400">
                <a:solidFill>
                  <a:srgbClr val="859900"/>
                </a:solidFill>
              </a:rPr>
              <a:t>=</a:t>
            </a:r>
            <a:r>
              <a:rPr lang="en" sz="1400">
                <a:solidFill>
                  <a:srgbClr val="586E75"/>
                </a:solidFill>
              </a:rPr>
              <a:t> total</a:t>
            </a:r>
            <a:r>
              <a:rPr lang="en" sz="1400">
                <a:solidFill>
                  <a:srgbClr val="859900"/>
                </a:solidFill>
              </a:rPr>
              <a:t>*</a:t>
            </a:r>
            <a:r>
              <a:rPr lang="en" sz="1400">
                <a:solidFill>
                  <a:srgbClr val="586E75"/>
                </a:solidFill>
              </a:rPr>
              <a:t>k, k</a:t>
            </a:r>
            <a:r>
              <a:rPr lang="en" sz="1400">
                <a:solidFill>
                  <a:srgbClr val="859900"/>
                </a:solidFill>
              </a:rPr>
              <a:t>+</a:t>
            </a:r>
            <a:r>
              <a:rPr lang="en" sz="1400">
                <a:solidFill>
                  <a:srgbClr val="D33682"/>
                </a:solidFill>
              </a:rPr>
              <a:t>1</a:t>
            </a:r>
            <a:br>
              <a:rPr lang="en" sz="1400">
                <a:solidFill>
                  <a:srgbClr val="586E75"/>
                </a:solidFill>
              </a:rPr>
            </a:br>
            <a:r>
              <a:rPr lang="en" sz="1400">
                <a:solidFill>
                  <a:srgbClr val="586E75"/>
                </a:solidFill>
              </a:rPr>
              <a:t>    </a:t>
            </a:r>
            <a:r>
              <a:rPr lang="en" sz="1400">
                <a:solidFill>
                  <a:srgbClr val="859900"/>
                </a:solidFill>
              </a:rPr>
              <a:t>return</a:t>
            </a:r>
            <a:r>
              <a:rPr lang="en" sz="1400">
                <a:solidFill>
                  <a:srgbClr val="586E75"/>
                </a:solidFill>
              </a:rPr>
              <a:t> total</a:t>
            </a:r>
            <a:endParaRPr sz="1400"/>
          </a:p>
        </p:txBody>
      </p:sp>
      <p:sp>
        <p:nvSpPr>
          <p:cNvPr id="364" name="Google Shape;364;p57"/>
          <p:cNvSpPr txBox="1">
            <a:spLocks noGrp="1"/>
          </p:cNvSpPr>
          <p:nvPr>
            <p:ph type="body" idx="1"/>
          </p:nvPr>
        </p:nvSpPr>
        <p:spPr>
          <a:xfrm>
            <a:off x="4770900" y="3115575"/>
            <a:ext cx="3652800" cy="1714800"/>
          </a:xfrm>
          <a:prstGeom prst="rect">
            <a:avLst/>
          </a:prstGeom>
          <a:solidFill>
            <a:srgbClr val="FDF6E3"/>
          </a:solidFill>
        </p:spPr>
        <p:txBody>
          <a:bodyPr spcFirstLastPara="1" wrap="square" lIns="91425" tIns="91425" rIns="91425" bIns="91425" anchor="t" anchorCtr="0">
            <a:noAutofit/>
          </a:bodyPr>
          <a:lstStyle/>
          <a:p>
            <a:pPr marL="38100" marR="38100" lvl="0" indent="0" algn="l" rtl="0">
              <a:lnSpc>
                <a:spcPct val="150000"/>
              </a:lnSpc>
              <a:spcBef>
                <a:spcPts val="0"/>
              </a:spcBef>
              <a:spcAft>
                <a:spcPts val="0"/>
              </a:spcAft>
              <a:buNone/>
            </a:pPr>
            <a:r>
              <a:rPr lang="en" sz="1400">
                <a:solidFill>
                  <a:srgbClr val="748B00"/>
                </a:solidFill>
              </a:rPr>
              <a:t>def</a:t>
            </a:r>
            <a:r>
              <a:rPr lang="en" sz="1400">
                <a:solidFill>
                  <a:srgbClr val="586E75"/>
                </a:solidFill>
              </a:rPr>
              <a:t> </a:t>
            </a:r>
            <a:r>
              <a:rPr lang="en" sz="1400">
                <a:solidFill>
                  <a:srgbClr val="268BD2"/>
                </a:solidFill>
              </a:rPr>
              <a:t>fact</a:t>
            </a:r>
            <a:r>
              <a:rPr lang="en" sz="1400">
                <a:solidFill>
                  <a:srgbClr val="586E75"/>
                </a:solidFill>
              </a:rPr>
              <a:t>(n):</a:t>
            </a:r>
            <a:br>
              <a:rPr lang="en" sz="1400">
                <a:solidFill>
                  <a:srgbClr val="586E75"/>
                </a:solidFill>
              </a:rPr>
            </a:br>
            <a:r>
              <a:rPr lang="en" sz="1400">
                <a:solidFill>
                  <a:srgbClr val="586E75"/>
                </a:solidFill>
              </a:rPr>
              <a:t>    </a:t>
            </a:r>
            <a:r>
              <a:rPr lang="en" sz="1400">
                <a:solidFill>
                  <a:srgbClr val="859900"/>
                </a:solidFill>
              </a:rPr>
              <a:t>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0</a:t>
            </a:r>
            <a:r>
              <a:rPr lang="en" sz="1400">
                <a:solidFill>
                  <a:srgbClr val="586E75"/>
                </a:solidFill>
              </a:rPr>
              <a:t>:</a:t>
            </a:r>
            <a:br>
              <a:rPr lang="en" sz="1400">
                <a:solidFill>
                  <a:srgbClr val="586E75"/>
                </a:solidFill>
              </a:rPr>
            </a:b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1</a:t>
            </a:r>
            <a:br>
              <a:rPr lang="en" sz="1400">
                <a:solidFill>
                  <a:srgbClr val="586E75"/>
                </a:solidFill>
              </a:rPr>
            </a:br>
            <a:r>
              <a:rPr lang="en" sz="1400">
                <a:solidFill>
                  <a:srgbClr val="586E75"/>
                </a:solidFill>
              </a:rPr>
              <a:t>    </a:t>
            </a:r>
            <a:r>
              <a:rPr lang="en" sz="1400">
                <a:solidFill>
                  <a:srgbClr val="859900"/>
                </a:solidFill>
              </a:rPr>
              <a:t>else</a:t>
            </a:r>
            <a:r>
              <a:rPr lang="en" sz="1400">
                <a:solidFill>
                  <a:srgbClr val="586E75"/>
                </a:solidFill>
              </a:rPr>
              <a:t>:</a:t>
            </a:r>
            <a:br>
              <a:rPr lang="en" sz="1400">
                <a:solidFill>
                  <a:srgbClr val="586E75"/>
                </a:solidFill>
              </a:rPr>
            </a:br>
            <a:r>
              <a:rPr lang="en" sz="1400">
                <a:solidFill>
                  <a:srgbClr val="586E75"/>
                </a:solidFill>
              </a:rPr>
              <a:t>        </a:t>
            </a:r>
            <a:r>
              <a:rPr lang="en" sz="1400">
                <a:solidFill>
                  <a:srgbClr val="859900"/>
                </a:solidFill>
              </a:rPr>
              <a:t>return</a:t>
            </a:r>
            <a:r>
              <a:rPr lang="en" sz="1400">
                <a:solidFill>
                  <a:srgbClr val="586E75"/>
                </a:solidFill>
              </a:rPr>
              <a:t> n </a:t>
            </a:r>
            <a:r>
              <a:rPr lang="en" sz="1400">
                <a:solidFill>
                  <a:srgbClr val="859900"/>
                </a:solidFill>
              </a:rPr>
              <a:t>*</a:t>
            </a:r>
            <a:r>
              <a:rPr lang="en" sz="1400">
                <a:solidFill>
                  <a:srgbClr val="586E75"/>
                </a:solidFill>
              </a:rPr>
              <a:t> fact(n</a:t>
            </a:r>
            <a:r>
              <a:rPr lang="en" sz="1400">
                <a:solidFill>
                  <a:srgbClr val="859900"/>
                </a:solidFill>
              </a:rPr>
              <a:t>-</a:t>
            </a:r>
            <a:r>
              <a:rPr lang="en" sz="1400">
                <a:solidFill>
                  <a:srgbClr val="D33682"/>
                </a:solidFill>
              </a:rPr>
              <a:t>1</a:t>
            </a:r>
            <a:r>
              <a:rPr lang="en" sz="1400">
                <a:solidFill>
                  <a:srgbClr val="586E75"/>
                </a:solidFill>
              </a:rPr>
              <a:t>)</a:t>
            </a:r>
            <a:endParaRPr sz="1400">
              <a:solidFill>
                <a:srgbClr val="748B00"/>
              </a:solidFill>
            </a:endParaRPr>
          </a:p>
        </p:txBody>
      </p:sp>
      <p:sp>
        <p:nvSpPr>
          <p:cNvPr id="365" name="Google Shape;365;p57"/>
          <p:cNvSpPr txBox="1">
            <a:spLocks noGrp="1"/>
          </p:cNvSpPr>
          <p:nvPr>
            <p:ph type="body" idx="1"/>
          </p:nvPr>
        </p:nvSpPr>
        <p:spPr>
          <a:xfrm>
            <a:off x="720300" y="2658375"/>
            <a:ext cx="36528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b="1">
                <a:solidFill>
                  <a:srgbClr val="4A86E8"/>
                </a:solidFill>
              </a:rPr>
              <a:t>Iterative</a:t>
            </a:r>
            <a:endParaRPr b="1">
              <a:solidFill>
                <a:srgbClr val="4A86E8"/>
              </a:solidFill>
            </a:endParaRPr>
          </a:p>
        </p:txBody>
      </p:sp>
      <p:sp>
        <p:nvSpPr>
          <p:cNvPr id="366" name="Google Shape;366;p57"/>
          <p:cNvSpPr txBox="1">
            <a:spLocks noGrp="1"/>
          </p:cNvSpPr>
          <p:nvPr>
            <p:ph type="body" idx="1"/>
          </p:nvPr>
        </p:nvSpPr>
        <p:spPr>
          <a:xfrm>
            <a:off x="4770900" y="2658375"/>
            <a:ext cx="36528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b="1">
                <a:solidFill>
                  <a:srgbClr val="4A86E8"/>
                </a:solidFill>
              </a:rPr>
              <a:t>Recursive</a:t>
            </a:r>
            <a:endParaRPr b="1">
              <a:solidFill>
                <a:srgbClr val="4A86E8"/>
              </a:solidFill>
            </a:endParaRPr>
          </a:p>
        </p:txBody>
      </p:sp>
      <p:pic>
        <p:nvPicPr>
          <p:cNvPr id="367" name="Google Shape;367;p57"/>
          <p:cNvPicPr preferRelativeResize="0"/>
          <p:nvPr/>
        </p:nvPicPr>
        <p:blipFill>
          <a:blip r:embed="rId3">
            <a:alphaModFix/>
          </a:blip>
          <a:stretch>
            <a:fillRect/>
          </a:stretch>
        </p:blipFill>
        <p:spPr>
          <a:xfrm>
            <a:off x="1893274" y="4960675"/>
            <a:ext cx="1306839" cy="840875"/>
          </a:xfrm>
          <a:prstGeom prst="rect">
            <a:avLst/>
          </a:prstGeom>
          <a:noFill/>
          <a:ln>
            <a:noFill/>
          </a:ln>
        </p:spPr>
      </p:pic>
      <p:pic>
        <p:nvPicPr>
          <p:cNvPr id="368" name="Google Shape;368;p57"/>
          <p:cNvPicPr preferRelativeResize="0"/>
          <p:nvPr/>
        </p:nvPicPr>
        <p:blipFill>
          <a:blip r:embed="rId4">
            <a:alphaModFix/>
          </a:blip>
          <a:stretch>
            <a:fillRect/>
          </a:stretch>
        </p:blipFill>
        <p:spPr>
          <a:xfrm>
            <a:off x="4770900" y="4951570"/>
            <a:ext cx="3652800" cy="859071"/>
          </a:xfrm>
          <a:prstGeom prst="rect">
            <a:avLst/>
          </a:prstGeom>
          <a:noFill/>
          <a:ln>
            <a:noFill/>
          </a:ln>
        </p:spPr>
      </p:pic>
      <p:sp>
        <p:nvSpPr>
          <p:cNvPr id="369" name="Google Shape;369;p57"/>
          <p:cNvSpPr txBox="1">
            <a:spLocks noGrp="1"/>
          </p:cNvSpPr>
          <p:nvPr>
            <p:ph type="body" idx="1"/>
          </p:nvPr>
        </p:nvSpPr>
        <p:spPr>
          <a:xfrm>
            <a:off x="720300" y="5931850"/>
            <a:ext cx="3713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Names: n, total, k, fact_iter</a:t>
            </a:r>
            <a:endParaRPr/>
          </a:p>
        </p:txBody>
      </p:sp>
      <p:sp>
        <p:nvSpPr>
          <p:cNvPr id="370" name="Google Shape;370;p57"/>
          <p:cNvSpPr txBox="1">
            <a:spLocks noGrp="1"/>
          </p:cNvSpPr>
          <p:nvPr>
            <p:ph type="body" idx="1"/>
          </p:nvPr>
        </p:nvSpPr>
        <p:spPr>
          <a:xfrm>
            <a:off x="4740450" y="5931850"/>
            <a:ext cx="3713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Names: n, fact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376" name="Google Shape;376;p5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solidFill>
                  <a:srgbClr val="4A86E8"/>
                </a:solidFill>
              </a:rPr>
              <a:t>Recursive functions</a:t>
            </a:r>
            <a:r>
              <a:rPr lang="en" sz="2200"/>
              <a:t> are functions that call themselves in their body one or more times</a:t>
            </a:r>
            <a:endParaRPr sz="2200"/>
          </a:p>
          <a:p>
            <a:pPr marL="914400" lvl="1" indent="-355600" algn="l" rtl="0">
              <a:spcBef>
                <a:spcPts val="0"/>
              </a:spcBef>
              <a:spcAft>
                <a:spcPts val="0"/>
              </a:spcAft>
              <a:buSzPts val="2000"/>
              <a:buChar char="○"/>
            </a:pPr>
            <a:r>
              <a:rPr lang="en" sz="2000"/>
              <a:t>This allows us to break the problem down into smaller pieces</a:t>
            </a:r>
            <a:endParaRPr sz="2000"/>
          </a:p>
          <a:p>
            <a:pPr marL="914400" lvl="1" indent="-355600" algn="l" rtl="0">
              <a:spcBef>
                <a:spcPts val="0"/>
              </a:spcBef>
              <a:spcAft>
                <a:spcPts val="0"/>
              </a:spcAft>
              <a:buSzPts val="2000"/>
              <a:buChar char="○"/>
            </a:pPr>
            <a:r>
              <a:rPr lang="en" sz="2000"/>
              <a:t>Using functional abstraction, we do not have to worry about how those smaller problems are solved</a:t>
            </a:r>
            <a:endParaRPr sz="2000"/>
          </a:p>
          <a:p>
            <a:pPr marL="457200" lvl="0" indent="-368300" algn="l" rtl="0">
              <a:spcBef>
                <a:spcPts val="0"/>
              </a:spcBef>
              <a:spcAft>
                <a:spcPts val="0"/>
              </a:spcAft>
              <a:buSzPts val="2200"/>
              <a:buChar char="●"/>
            </a:pPr>
            <a:r>
              <a:rPr lang="en" sz="2200"/>
              <a:t>A recursive function has a </a:t>
            </a:r>
            <a:r>
              <a:rPr lang="en" sz="2200">
                <a:solidFill>
                  <a:srgbClr val="4A86E8"/>
                </a:solidFill>
              </a:rPr>
              <a:t>base case</a:t>
            </a:r>
            <a:r>
              <a:rPr lang="en" sz="2200"/>
              <a:t> to define its smallest problem, and one or more recursive calls</a:t>
            </a:r>
            <a:endParaRPr sz="2200"/>
          </a:p>
          <a:p>
            <a:pPr marL="914400" lvl="1" indent="-355600" algn="l" rtl="0">
              <a:spcBef>
                <a:spcPts val="0"/>
              </a:spcBef>
              <a:spcAft>
                <a:spcPts val="0"/>
              </a:spcAft>
              <a:buSzPts val="2000"/>
              <a:buChar char="○"/>
            </a:pPr>
            <a:r>
              <a:rPr lang="en" sz="2000"/>
              <a:t>If we know the base case is correct, and that we get the correct solution assuming the recursive calls work, then we know the function is correct</a:t>
            </a:r>
            <a:endParaRPr sz="2000"/>
          </a:p>
          <a:p>
            <a:pPr marL="457200" lvl="0" indent="-368300" algn="l" rtl="0">
              <a:spcBef>
                <a:spcPts val="0"/>
              </a:spcBef>
              <a:spcAft>
                <a:spcPts val="0"/>
              </a:spcAft>
              <a:buSzPts val="2200"/>
              <a:buChar char="●"/>
            </a:pPr>
            <a:r>
              <a:rPr lang="en" sz="2200"/>
              <a:t>Evaluating recursive calls follow the same rules we’ve talked about so far</a:t>
            </a: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fade">
                                      <p:cBhvr>
                                        <p:cTn id="7" dur="1"/>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fade">
                                      <p:cBhvr>
                                        <p:cTn id="12" dur="1"/>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fade">
                                      <p:cBhvr>
                                        <p:cTn id="17" dur="1"/>
                                        <p:tgtEl>
                                          <p:spTgt spid="3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6">
                                            <p:txEl>
                                              <p:pRg st="3" end="3"/>
                                            </p:txEl>
                                          </p:spTgt>
                                        </p:tgtEl>
                                        <p:attrNameLst>
                                          <p:attrName>style.visibility</p:attrName>
                                        </p:attrNameLst>
                                      </p:cBhvr>
                                      <p:to>
                                        <p:strVal val="visible"/>
                                      </p:to>
                                    </p:set>
                                    <p:animEffect transition="in" filter="fade">
                                      <p:cBhvr>
                                        <p:cTn id="22" dur="1"/>
                                        <p:tgtEl>
                                          <p:spTgt spid="3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6">
                                            <p:txEl>
                                              <p:pRg st="4" end="4"/>
                                            </p:txEl>
                                          </p:spTgt>
                                        </p:tgtEl>
                                        <p:attrNameLst>
                                          <p:attrName>style.visibility</p:attrName>
                                        </p:attrNameLst>
                                      </p:cBhvr>
                                      <p:to>
                                        <p:strVal val="visible"/>
                                      </p:to>
                                    </p:set>
                                    <p:animEffect transition="in" filter="fade">
                                      <p:cBhvr>
                                        <p:cTn id="27" dur="1"/>
                                        <p:tgtEl>
                                          <p:spTgt spid="3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6">
                                            <p:txEl>
                                              <p:pRg st="5" end="5"/>
                                            </p:txEl>
                                          </p:spTgt>
                                        </p:tgtEl>
                                        <p:attrNameLst>
                                          <p:attrName>style.visibility</p:attrName>
                                        </p:attrNameLst>
                                      </p:cBhvr>
                                      <p:to>
                                        <p:strVal val="visible"/>
                                      </p:to>
                                    </p:set>
                                    <p:animEffect transition="in" filter="fade">
                                      <p:cBhvr>
                                        <p:cTn id="32" dur="1"/>
                                        <p:tgtEl>
                                          <p:spTgt spid="3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A86E8"/>
                </a:solidFill>
                <a:latin typeface="Roboto Mono"/>
                <a:ea typeface="Roboto Mono"/>
                <a:cs typeface="Roboto Mono"/>
                <a:sym typeface="Roboto Mono"/>
              </a:rPr>
              <a:t>Describing Functions</a:t>
            </a:r>
            <a:endParaRPr>
              <a:solidFill>
                <a:srgbClr val="4A86E8"/>
              </a:solidFill>
              <a:latin typeface="Roboto Mono"/>
              <a:ea typeface="Roboto Mono"/>
              <a:cs typeface="Roboto Mono"/>
              <a:sym typeface="Roboto Mono"/>
            </a:endParaRPr>
          </a:p>
        </p:txBody>
      </p:sp>
      <p:sp>
        <p:nvSpPr>
          <p:cNvPr id="146" name="Google Shape;146;p33"/>
          <p:cNvSpPr txBox="1">
            <a:spLocks noGrp="1"/>
          </p:cNvSpPr>
          <p:nvPr>
            <p:ph type="body" idx="1"/>
          </p:nvPr>
        </p:nvSpPr>
        <p:spPr>
          <a:xfrm>
            <a:off x="311700" y="1536633"/>
            <a:ext cx="5861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 function's </a:t>
            </a:r>
            <a:r>
              <a:rPr lang="en" sz="1800" i="1">
                <a:solidFill>
                  <a:srgbClr val="4A86E8"/>
                </a:solidFill>
                <a:latin typeface="Roboto"/>
                <a:ea typeface="Roboto"/>
                <a:cs typeface="Roboto"/>
                <a:sym typeface="Roboto"/>
              </a:rPr>
              <a:t>domain </a:t>
            </a:r>
            <a:r>
              <a:rPr lang="en" sz="1800">
                <a:latin typeface="Roboto"/>
                <a:ea typeface="Roboto"/>
                <a:cs typeface="Roboto"/>
                <a:sym typeface="Roboto"/>
              </a:rPr>
              <a:t>is the set of all inputs it might possibly take as arguments.</a:t>
            </a:r>
            <a:endParaRPr sz="1800">
              <a:latin typeface="Roboto"/>
              <a:ea typeface="Roboto"/>
              <a:cs typeface="Roboto"/>
              <a:sym typeface="Roboto"/>
            </a:endParaRPr>
          </a:p>
          <a:p>
            <a:pPr marL="0" lvl="0" indent="0" algn="l" rtl="0">
              <a:spcBef>
                <a:spcPts val="1600"/>
              </a:spcBef>
              <a:spcAft>
                <a:spcPts val="0"/>
              </a:spcAft>
              <a:buNone/>
            </a:pPr>
            <a:endParaRPr sz="1800">
              <a:latin typeface="Roboto"/>
              <a:ea typeface="Roboto"/>
              <a:cs typeface="Roboto"/>
              <a:sym typeface="Roboto"/>
            </a:endParaRPr>
          </a:p>
          <a:p>
            <a:pPr marL="0" lvl="0" indent="0" algn="l" rtl="0">
              <a:spcBef>
                <a:spcPts val="1600"/>
              </a:spcBef>
              <a:spcAft>
                <a:spcPts val="0"/>
              </a:spcAft>
              <a:buNone/>
            </a:pPr>
            <a:r>
              <a:rPr lang="en" sz="1800">
                <a:latin typeface="Roboto"/>
                <a:ea typeface="Roboto"/>
                <a:cs typeface="Roboto"/>
                <a:sym typeface="Roboto"/>
              </a:rPr>
              <a:t>A function's </a:t>
            </a:r>
            <a:r>
              <a:rPr lang="en" sz="1800">
                <a:solidFill>
                  <a:srgbClr val="4A86E8"/>
                </a:solidFill>
                <a:latin typeface="Roboto"/>
                <a:ea typeface="Roboto"/>
                <a:cs typeface="Roboto"/>
                <a:sym typeface="Roboto"/>
              </a:rPr>
              <a:t>range </a:t>
            </a:r>
            <a:r>
              <a:rPr lang="en" sz="1800">
                <a:latin typeface="Roboto"/>
                <a:ea typeface="Roboto"/>
                <a:cs typeface="Roboto"/>
                <a:sym typeface="Roboto"/>
              </a:rPr>
              <a:t>is the set of output values it might possibly return.</a:t>
            </a:r>
            <a:endParaRPr sz="1800">
              <a:latin typeface="Roboto"/>
              <a:ea typeface="Roboto"/>
              <a:cs typeface="Roboto"/>
              <a:sym typeface="Roboto"/>
            </a:endParaRPr>
          </a:p>
          <a:p>
            <a:pPr marL="0" lvl="0" indent="0" algn="l" rtl="0">
              <a:spcBef>
                <a:spcPts val="1600"/>
              </a:spcBef>
              <a:spcAft>
                <a:spcPts val="0"/>
              </a:spcAft>
              <a:buNone/>
            </a:pPr>
            <a:endParaRPr sz="1800">
              <a:latin typeface="Roboto"/>
              <a:ea typeface="Roboto"/>
              <a:cs typeface="Roboto"/>
              <a:sym typeface="Roboto"/>
            </a:endParaRPr>
          </a:p>
          <a:p>
            <a:pPr marL="0" lvl="0" indent="0" algn="l" rtl="0">
              <a:spcBef>
                <a:spcPts val="1600"/>
              </a:spcBef>
              <a:spcAft>
                <a:spcPts val="1600"/>
              </a:spcAft>
              <a:buNone/>
            </a:pPr>
            <a:r>
              <a:rPr lang="en" sz="1800">
                <a:latin typeface="Roboto"/>
                <a:ea typeface="Roboto"/>
                <a:cs typeface="Roboto"/>
                <a:sym typeface="Roboto"/>
              </a:rPr>
              <a:t>A pure function's </a:t>
            </a:r>
            <a:r>
              <a:rPr lang="en" sz="1800">
                <a:solidFill>
                  <a:srgbClr val="4A86E8"/>
                </a:solidFill>
                <a:latin typeface="Roboto"/>
                <a:ea typeface="Roboto"/>
                <a:cs typeface="Roboto"/>
                <a:sym typeface="Roboto"/>
              </a:rPr>
              <a:t>behavior </a:t>
            </a:r>
            <a:r>
              <a:rPr lang="en" sz="1800">
                <a:latin typeface="Roboto"/>
                <a:ea typeface="Roboto"/>
                <a:cs typeface="Roboto"/>
                <a:sym typeface="Roboto"/>
              </a:rPr>
              <a:t>is the relationship it creates between input and output.</a:t>
            </a:r>
            <a:endParaRPr sz="1800">
              <a:latin typeface="Roboto"/>
              <a:ea typeface="Roboto"/>
              <a:cs typeface="Roboto"/>
              <a:sym typeface="Roboto"/>
            </a:endParaRPr>
          </a:p>
        </p:txBody>
      </p:sp>
      <p:sp>
        <p:nvSpPr>
          <p:cNvPr id="147" name="Google Shape;147;p33"/>
          <p:cNvSpPr/>
          <p:nvPr/>
        </p:nvSpPr>
        <p:spPr>
          <a:xfrm>
            <a:off x="6173475" y="508700"/>
            <a:ext cx="2822400" cy="6058500"/>
          </a:xfrm>
          <a:prstGeom prst="roundRect">
            <a:avLst>
              <a:gd name="adj" fmla="val 16667"/>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def square(x):</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"""Return X * X"""</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1000"/>
              </a:spcBef>
              <a:spcAft>
                <a:spcPts val="0"/>
              </a:spcAft>
              <a:buNone/>
            </a:pPr>
            <a:r>
              <a:rPr lang="en" i="1">
                <a:solidFill>
                  <a:srgbClr val="4A86E8"/>
                </a:solidFill>
                <a:latin typeface="Roboto Mono"/>
                <a:ea typeface="Roboto Mono"/>
                <a:cs typeface="Roboto Mono"/>
                <a:sym typeface="Roboto Mono"/>
              </a:rPr>
              <a:t>x is a number</a:t>
            </a:r>
            <a:endParaRPr i="1">
              <a:solidFill>
                <a:srgbClr val="4A86E8"/>
              </a:solidFill>
              <a:latin typeface="Roboto Mono"/>
              <a:ea typeface="Roboto Mono"/>
              <a:cs typeface="Roboto Mono"/>
              <a:sym typeface="Roboto Mono"/>
            </a:endParaRPr>
          </a:p>
          <a:p>
            <a:pPr marL="0" lvl="0" indent="0" algn="l" rtl="0">
              <a:spcBef>
                <a:spcPts val="100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r>
              <a:rPr lang="en" i="1">
                <a:solidFill>
                  <a:srgbClr val="4A86E8"/>
                </a:solidFill>
                <a:latin typeface="Roboto Mono"/>
                <a:ea typeface="Roboto Mono"/>
                <a:cs typeface="Roboto Mono"/>
                <a:sym typeface="Roboto Mono"/>
              </a:rPr>
              <a:t>square returns a non-negative real number</a:t>
            </a:r>
            <a:endParaRPr i="1">
              <a:solidFill>
                <a:srgbClr val="4A86E8"/>
              </a:solidFill>
              <a:latin typeface="Roboto Mono"/>
              <a:ea typeface="Roboto Mono"/>
              <a:cs typeface="Roboto Mono"/>
              <a:sym typeface="Roboto Mono"/>
            </a:endParaRPr>
          </a:p>
          <a:p>
            <a:pPr marL="0" lvl="0" indent="0" algn="l" rtl="0">
              <a:spcBef>
                <a:spcPts val="100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i="1">
                <a:solidFill>
                  <a:srgbClr val="4A86E8"/>
                </a:solidFill>
                <a:latin typeface="Roboto Mono"/>
                <a:ea typeface="Roboto Mono"/>
                <a:cs typeface="Roboto Mono"/>
                <a:sym typeface="Roboto Mono"/>
              </a:rPr>
              <a:t>square returns the square of x</a:t>
            </a:r>
            <a:endParaRPr i="1">
              <a:solidFill>
                <a:srgbClr val="4A86E8"/>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7">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7">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7">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7">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7">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7">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4"/>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Abstraction</a:t>
            </a:r>
            <a:endParaRPr>
              <a:solidFill>
                <a:srgbClr val="4A86E8"/>
              </a:solidFill>
              <a:latin typeface="Roboto Mono"/>
              <a:ea typeface="Roboto Mono"/>
              <a:cs typeface="Roboto Mono"/>
              <a:sym typeface="Roboto Mono"/>
            </a:endParaRPr>
          </a:p>
        </p:txBody>
      </p:sp>
      <p:sp>
        <p:nvSpPr>
          <p:cNvPr id="153" name="Google Shape;153;p34"/>
          <p:cNvSpPr txBox="1">
            <a:spLocks noGrp="1"/>
          </p:cNvSpPr>
          <p:nvPr>
            <p:ph type="body" idx="1"/>
          </p:nvPr>
        </p:nvSpPr>
        <p:spPr>
          <a:xfrm>
            <a:off x="361475" y="1333433"/>
            <a:ext cx="4317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Roboto"/>
                <a:ea typeface="Roboto"/>
                <a:cs typeface="Roboto"/>
                <a:sym typeface="Roboto"/>
              </a:rPr>
              <a:t>Mechanics</a:t>
            </a:r>
            <a:endParaRPr sz="2400">
              <a:latin typeface="Roboto"/>
              <a:ea typeface="Roboto"/>
              <a:cs typeface="Roboto"/>
              <a:sym typeface="Roboto"/>
            </a:endParaRPr>
          </a:p>
          <a:p>
            <a:pPr marL="0" lvl="0" indent="0" algn="l" rtl="0">
              <a:spcBef>
                <a:spcPts val="1600"/>
              </a:spcBef>
              <a:spcAft>
                <a:spcPts val="0"/>
              </a:spcAft>
              <a:buNone/>
            </a:pPr>
            <a:r>
              <a:rPr lang="en" sz="1800">
                <a:latin typeface="Roboto"/>
                <a:ea typeface="Roboto"/>
                <a:cs typeface="Roboto"/>
                <a:sym typeface="Roboto"/>
              </a:rPr>
              <a:t>How does Python execute this program line-by-line (e.g. Python Tutor)</a:t>
            </a:r>
            <a:endParaRPr sz="1800">
              <a:latin typeface="Roboto"/>
              <a:ea typeface="Roboto"/>
              <a:cs typeface="Roboto"/>
              <a:sym typeface="Roboto"/>
            </a:endParaRPr>
          </a:p>
          <a:p>
            <a:pPr marL="0" lvl="0" indent="0" algn="l" rtl="0">
              <a:spcBef>
                <a:spcPts val="1600"/>
              </a:spcBef>
              <a:spcAft>
                <a:spcPts val="1600"/>
              </a:spcAft>
              <a:buNone/>
            </a:pPr>
            <a:r>
              <a:rPr lang="en" sz="1800">
                <a:latin typeface="Roboto"/>
                <a:ea typeface="Roboto"/>
                <a:cs typeface="Roboto"/>
                <a:sym typeface="Roboto"/>
              </a:rPr>
              <a:t>What happens when you evaluate a call expression, what goes on its body, etc.</a:t>
            </a:r>
            <a:endParaRPr sz="1800">
              <a:latin typeface="Roboto"/>
              <a:ea typeface="Roboto"/>
              <a:cs typeface="Roboto"/>
              <a:sym typeface="Roboto"/>
            </a:endParaRPr>
          </a:p>
        </p:txBody>
      </p:sp>
      <p:sp>
        <p:nvSpPr>
          <p:cNvPr id="154" name="Google Shape;154;p34"/>
          <p:cNvSpPr txBox="1">
            <a:spLocks noGrp="1"/>
          </p:cNvSpPr>
          <p:nvPr>
            <p:ph type="body" idx="4294967295"/>
          </p:nvPr>
        </p:nvSpPr>
        <p:spPr>
          <a:xfrm>
            <a:off x="5068675" y="865875"/>
            <a:ext cx="4740300" cy="375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Roboto"/>
                <a:ea typeface="Roboto"/>
                <a:cs typeface="Roboto"/>
                <a:sym typeface="Roboto"/>
              </a:rPr>
              <a:t>Use (</a:t>
            </a:r>
            <a:r>
              <a:rPr lang="en" sz="2400" b="1">
                <a:solidFill>
                  <a:srgbClr val="4A86E8"/>
                </a:solidFill>
                <a:latin typeface="Roboto"/>
                <a:ea typeface="Roboto"/>
                <a:cs typeface="Roboto"/>
                <a:sym typeface="Roboto"/>
              </a:rPr>
              <a:t>functional abstraction</a:t>
            </a:r>
            <a:r>
              <a:rPr lang="en" sz="2400">
                <a:latin typeface="Roboto"/>
                <a:ea typeface="Roboto"/>
                <a:cs typeface="Roboto"/>
                <a:sym typeface="Roboto"/>
              </a:rPr>
              <a:t>)</a:t>
            </a:r>
            <a:endParaRPr sz="2400">
              <a:latin typeface="Roboto"/>
              <a:ea typeface="Roboto"/>
              <a:cs typeface="Roboto"/>
              <a:sym typeface="Roboto"/>
            </a:endParaRPr>
          </a:p>
          <a:p>
            <a:pPr marL="457200" lvl="0" indent="-342900" algn="l" rtl="0">
              <a:spcBef>
                <a:spcPts val="1600"/>
              </a:spcBef>
              <a:spcAft>
                <a:spcPts val="0"/>
              </a:spcAft>
              <a:buSzPts val="1800"/>
              <a:buFont typeface="Roboto"/>
              <a:buChar char="●"/>
            </a:pPr>
            <a:r>
              <a:rPr lang="en">
                <a:latin typeface="Roboto"/>
                <a:ea typeface="Roboto"/>
                <a:cs typeface="Roboto"/>
                <a:sym typeface="Roboto"/>
              </a:rPr>
              <a:t>square(2) always returns 4</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en">
                <a:latin typeface="Roboto"/>
                <a:ea typeface="Roboto"/>
                <a:cs typeface="Roboto"/>
                <a:sym typeface="Roboto"/>
              </a:rPr>
              <a:t>square(3) always returns 9</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en">
                <a:latin typeface="Roboto"/>
                <a:ea typeface="Roboto"/>
                <a:cs typeface="Roboto"/>
                <a:sym typeface="Roboto"/>
              </a:rPr>
              <a:t>...</a:t>
            </a:r>
            <a:endParaRPr>
              <a:latin typeface="Roboto"/>
              <a:ea typeface="Roboto"/>
              <a:cs typeface="Roboto"/>
              <a:sym typeface="Roboto"/>
            </a:endParaRPr>
          </a:p>
          <a:p>
            <a:pPr marL="0" lvl="0" indent="0" algn="l" rtl="0">
              <a:spcBef>
                <a:spcPts val="1000"/>
              </a:spcBef>
              <a:spcAft>
                <a:spcPts val="1000"/>
              </a:spcAft>
              <a:buNone/>
            </a:pPr>
            <a:r>
              <a:rPr lang="en" b="1">
                <a:latin typeface="Roboto"/>
                <a:ea typeface="Roboto"/>
                <a:cs typeface="Roboto"/>
                <a:sym typeface="Roboto"/>
              </a:rPr>
              <a:t>Without worrying about </a:t>
            </a:r>
            <a:r>
              <a:rPr lang="en" b="1" i="1">
                <a:latin typeface="Roboto"/>
                <a:ea typeface="Roboto"/>
                <a:cs typeface="Roboto"/>
                <a:sym typeface="Roboto"/>
              </a:rPr>
              <a:t>how</a:t>
            </a:r>
            <a:r>
              <a:rPr lang="en" b="1">
                <a:latin typeface="Roboto"/>
                <a:ea typeface="Roboto"/>
                <a:cs typeface="Roboto"/>
                <a:sym typeface="Roboto"/>
              </a:rPr>
              <a:t> Python evaluates the function</a:t>
            </a:r>
            <a:endParaRPr b="1">
              <a:latin typeface="Roboto"/>
              <a:ea typeface="Roboto"/>
              <a:cs typeface="Roboto"/>
              <a:sym typeface="Roboto"/>
            </a:endParaRPr>
          </a:p>
        </p:txBody>
      </p:sp>
      <p:sp>
        <p:nvSpPr>
          <p:cNvPr id="155" name="Google Shape;155;p34"/>
          <p:cNvSpPr/>
          <p:nvPr/>
        </p:nvSpPr>
        <p:spPr>
          <a:xfrm>
            <a:off x="7287650" y="385167"/>
            <a:ext cx="987600" cy="5703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Demo</a:t>
            </a:r>
            <a:endParaRPr sz="1600">
              <a:solidFill>
                <a:srgbClr val="FFFFFF"/>
              </a:solidFill>
              <a:latin typeface="Roboto"/>
              <a:ea typeface="Roboto"/>
              <a:cs typeface="Roboto"/>
              <a:sym typeface="Roboto"/>
            </a:endParaRPr>
          </a:p>
        </p:txBody>
      </p:sp>
      <p:pic>
        <p:nvPicPr>
          <p:cNvPr id="156" name="Google Shape;156;p34"/>
          <p:cNvPicPr preferRelativeResize="0"/>
          <p:nvPr/>
        </p:nvPicPr>
        <p:blipFill>
          <a:blip r:embed="rId3">
            <a:alphaModFix/>
          </a:blip>
          <a:stretch>
            <a:fillRect/>
          </a:stretch>
        </p:blipFill>
        <p:spPr>
          <a:xfrm>
            <a:off x="311700" y="3912563"/>
            <a:ext cx="3656097" cy="2710176"/>
          </a:xfrm>
          <a:prstGeom prst="rect">
            <a:avLst/>
          </a:prstGeom>
          <a:noFill/>
          <a:ln>
            <a:noFill/>
          </a:ln>
        </p:spPr>
      </p:pic>
      <p:pic>
        <p:nvPicPr>
          <p:cNvPr id="157" name="Google Shape;157;p34"/>
          <p:cNvPicPr preferRelativeResize="0"/>
          <p:nvPr/>
        </p:nvPicPr>
        <p:blipFill>
          <a:blip r:embed="rId4">
            <a:alphaModFix/>
          </a:blip>
          <a:stretch>
            <a:fillRect/>
          </a:stretch>
        </p:blipFill>
        <p:spPr>
          <a:xfrm>
            <a:off x="5109550" y="4477999"/>
            <a:ext cx="3165700" cy="2144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fade">
                                      <p:cBhvr>
                                        <p:cTn id="7" dur="1"/>
                                        <p:tgtEl>
                                          <p:spTgt spid="1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
                                            <p:txEl>
                                              <p:pRg st="1" end="1"/>
                                            </p:txEl>
                                          </p:spTgt>
                                        </p:tgtEl>
                                        <p:attrNameLst>
                                          <p:attrName>style.visibility</p:attrName>
                                        </p:attrNameLst>
                                      </p:cBhvr>
                                      <p:to>
                                        <p:strVal val="visible"/>
                                      </p:to>
                                    </p:set>
                                    <p:animEffect transition="in" filter="fade">
                                      <p:cBhvr>
                                        <p:cTn id="12" dur="1"/>
                                        <p:tgtEl>
                                          <p:spTgt spid="1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
                                            <p:txEl>
                                              <p:pRg st="2" end="2"/>
                                            </p:txEl>
                                          </p:spTgt>
                                        </p:tgtEl>
                                        <p:attrNameLst>
                                          <p:attrName>style.visibility</p:attrName>
                                        </p:attrNameLst>
                                      </p:cBhvr>
                                      <p:to>
                                        <p:strVal val="visible"/>
                                      </p:to>
                                    </p:set>
                                    <p:animEffect transition="in" filter="fade">
                                      <p:cBhvr>
                                        <p:cTn id="17" dur="1"/>
                                        <p:tgtEl>
                                          <p:spTgt spid="1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4">
                                            <p:txEl>
                                              <p:pRg st="0" end="0"/>
                                            </p:txEl>
                                          </p:spTgt>
                                        </p:tgtEl>
                                        <p:attrNameLst>
                                          <p:attrName>style.visibility</p:attrName>
                                        </p:attrNameLst>
                                      </p:cBhvr>
                                      <p:to>
                                        <p:strVal val="visible"/>
                                      </p:to>
                                    </p:set>
                                    <p:animEffect transition="in" filter="fade">
                                      <p:cBhvr>
                                        <p:cTn id="22" dur="1"/>
                                        <p:tgtEl>
                                          <p:spTgt spid="15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4">
                                            <p:txEl>
                                              <p:pRg st="1" end="1"/>
                                            </p:txEl>
                                          </p:spTgt>
                                        </p:tgtEl>
                                        <p:attrNameLst>
                                          <p:attrName>style.visibility</p:attrName>
                                        </p:attrNameLst>
                                      </p:cBhvr>
                                      <p:to>
                                        <p:strVal val="visible"/>
                                      </p:to>
                                    </p:set>
                                    <p:animEffect transition="in" filter="fade">
                                      <p:cBhvr>
                                        <p:cTn id="27" dur="1"/>
                                        <p:tgtEl>
                                          <p:spTgt spid="15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4">
                                            <p:txEl>
                                              <p:pRg st="2" end="2"/>
                                            </p:txEl>
                                          </p:spTgt>
                                        </p:tgtEl>
                                        <p:attrNameLst>
                                          <p:attrName>style.visibility</p:attrName>
                                        </p:attrNameLst>
                                      </p:cBhvr>
                                      <p:to>
                                        <p:strVal val="visible"/>
                                      </p:to>
                                    </p:set>
                                    <p:animEffect transition="in" filter="fade">
                                      <p:cBhvr>
                                        <p:cTn id="32" dur="1"/>
                                        <p:tgtEl>
                                          <p:spTgt spid="15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4">
                                            <p:txEl>
                                              <p:pRg st="3" end="3"/>
                                            </p:txEl>
                                          </p:spTgt>
                                        </p:tgtEl>
                                        <p:attrNameLst>
                                          <p:attrName>style.visibility</p:attrName>
                                        </p:attrNameLst>
                                      </p:cBhvr>
                                      <p:to>
                                        <p:strVal val="visible"/>
                                      </p:to>
                                    </p:set>
                                    <p:animEffect transition="in" filter="fade">
                                      <p:cBhvr>
                                        <p:cTn id="37" dur="1"/>
                                        <p:tgtEl>
                                          <p:spTgt spid="15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4">
                                            <p:txEl>
                                              <p:pRg st="4" end="4"/>
                                            </p:txEl>
                                          </p:spTgt>
                                        </p:tgtEl>
                                        <p:attrNameLst>
                                          <p:attrName>style.visibility</p:attrName>
                                        </p:attrNameLst>
                                      </p:cBhvr>
                                      <p:to>
                                        <p:strVal val="visible"/>
                                      </p:to>
                                    </p:set>
                                    <p:animEffect transition="in" filter="fade">
                                      <p:cBhvr>
                                        <p:cTn id="42" dur="1"/>
                                        <p:tgtEl>
                                          <p:spTgt spid="15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1"/>
                                        <p:tgtEl>
                                          <p:spTgt spid="1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7"/>
                                        </p:tgtEl>
                                        <p:attrNameLst>
                                          <p:attrName>style.visibility</p:attrName>
                                        </p:attrNameLst>
                                      </p:cBhvr>
                                      <p:to>
                                        <p:strVal val="visible"/>
                                      </p:to>
                                    </p:set>
                                    <p:animEffect transition="in" filter="fade">
                                      <p:cBhvr>
                                        <p:cTn id="52" dur="1"/>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Recursion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36"/>
          <p:cNvSpPr txBox="1">
            <a:spLocks noGrp="1"/>
          </p:cNvSpPr>
          <p:nvPr>
            <p:ph type="title"/>
          </p:nvPr>
        </p:nvSpPr>
        <p:spPr>
          <a:xfrm>
            <a:off x="490250" y="600200"/>
            <a:ext cx="7724400" cy="25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000000"/>
                </a:solidFill>
              </a:rPr>
              <a:t>Suppose you're waiting in line for a concert.</a:t>
            </a:r>
            <a:endParaRPr sz="2200">
              <a:solidFill>
                <a:srgbClr val="000000"/>
              </a:solidFill>
            </a:endParaRPr>
          </a:p>
          <a:p>
            <a:pPr marL="0" lvl="0" indent="0" algn="l" rtl="0">
              <a:spcBef>
                <a:spcPts val="1000"/>
              </a:spcBef>
              <a:spcAft>
                <a:spcPts val="0"/>
              </a:spcAft>
              <a:buNone/>
            </a:pPr>
            <a:r>
              <a:rPr lang="en" sz="2200">
                <a:solidFill>
                  <a:srgbClr val="000000"/>
                </a:solidFill>
              </a:rPr>
              <a:t>You can't see the front of the line, but you want to know what your place in line is. Only the first 100 people get free t-shirts!</a:t>
            </a:r>
            <a:endParaRPr sz="2200">
              <a:solidFill>
                <a:srgbClr val="000000"/>
              </a:solidFill>
            </a:endParaRPr>
          </a:p>
          <a:p>
            <a:pPr marL="0" lvl="0" indent="0" algn="l" rtl="0">
              <a:spcBef>
                <a:spcPts val="1000"/>
              </a:spcBef>
              <a:spcAft>
                <a:spcPts val="0"/>
              </a:spcAft>
              <a:buNone/>
            </a:pPr>
            <a:r>
              <a:rPr lang="en" sz="2200">
                <a:solidFill>
                  <a:srgbClr val="000000"/>
                </a:solidFill>
              </a:rPr>
              <a:t>You can't step out of line because you'd lose your spot.</a:t>
            </a:r>
            <a:endParaRPr sz="2200">
              <a:solidFill>
                <a:srgbClr val="000000"/>
              </a:solidFill>
            </a:endParaRPr>
          </a:p>
          <a:p>
            <a:pPr marL="0" lvl="0" indent="0" algn="l" rtl="0">
              <a:spcBef>
                <a:spcPts val="1000"/>
              </a:spcBef>
              <a:spcAft>
                <a:spcPts val="1000"/>
              </a:spcAft>
              <a:buNone/>
            </a:pPr>
            <a:r>
              <a:rPr lang="en" sz="2200" b="1">
                <a:solidFill>
                  <a:srgbClr val="000000"/>
                </a:solidFill>
              </a:rPr>
              <a:t>What should you do?</a:t>
            </a:r>
            <a:endParaRPr sz="2200" b="1">
              <a:solidFill>
                <a:srgbClr val="000000"/>
              </a:solidFill>
            </a:endParaRPr>
          </a:p>
        </p:txBody>
      </p:sp>
      <p:pic>
        <p:nvPicPr>
          <p:cNvPr id="168" name="Google Shape;168;p36"/>
          <p:cNvPicPr preferRelativeResize="0"/>
          <p:nvPr/>
        </p:nvPicPr>
        <p:blipFill>
          <a:blip r:embed="rId3">
            <a:alphaModFix/>
          </a:blip>
          <a:stretch>
            <a:fillRect/>
          </a:stretch>
        </p:blipFill>
        <p:spPr>
          <a:xfrm>
            <a:off x="1354850" y="3436575"/>
            <a:ext cx="6434300" cy="2807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sp>
        <p:nvSpPr>
          <p:cNvPr id="173" name="Google Shape;173;p37"/>
          <p:cNvSpPr txBox="1">
            <a:spLocks noGrp="1"/>
          </p:cNvSpPr>
          <p:nvPr>
            <p:ph type="title"/>
          </p:nvPr>
        </p:nvSpPr>
        <p:spPr>
          <a:xfrm>
            <a:off x="490250" y="2154000"/>
            <a:ext cx="6367800" cy="255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000000"/>
                </a:solidFill>
              </a:rPr>
              <a:t>An </a:t>
            </a:r>
            <a:r>
              <a:rPr lang="en" sz="2500" b="1">
                <a:solidFill>
                  <a:srgbClr val="000000"/>
                </a:solidFill>
              </a:rPr>
              <a:t>iterative algorithm</a:t>
            </a:r>
            <a:r>
              <a:rPr lang="en" sz="2500">
                <a:solidFill>
                  <a:srgbClr val="000000"/>
                </a:solidFill>
              </a:rPr>
              <a:t> might say:</a:t>
            </a:r>
            <a:endParaRPr sz="2500">
              <a:solidFill>
                <a:srgbClr val="000000"/>
              </a:solidFill>
            </a:endParaRPr>
          </a:p>
          <a:p>
            <a:pPr marL="457200" lvl="0" indent="-387350" algn="l" rtl="0">
              <a:spcBef>
                <a:spcPts val="1000"/>
              </a:spcBef>
              <a:spcAft>
                <a:spcPts val="0"/>
              </a:spcAft>
              <a:buClr>
                <a:srgbClr val="000000"/>
              </a:buClr>
              <a:buSzPts val="2500"/>
              <a:buAutoNum type="arabicPeriod"/>
            </a:pPr>
            <a:r>
              <a:rPr lang="en" sz="2500">
                <a:solidFill>
                  <a:srgbClr val="000000"/>
                </a:solidFill>
              </a:rPr>
              <a:t>Ask my friend to go to the front of the line.</a:t>
            </a:r>
            <a:endParaRPr sz="2500">
              <a:solidFill>
                <a:srgbClr val="000000"/>
              </a:solidFill>
            </a:endParaRPr>
          </a:p>
          <a:p>
            <a:pPr marL="457200" lvl="0" indent="-387350" algn="l" rtl="0">
              <a:spcBef>
                <a:spcPts val="1000"/>
              </a:spcBef>
              <a:spcAft>
                <a:spcPts val="0"/>
              </a:spcAft>
              <a:buClr>
                <a:srgbClr val="000000"/>
              </a:buClr>
              <a:buSzPts val="2500"/>
              <a:buAutoNum type="arabicPeriod"/>
            </a:pPr>
            <a:r>
              <a:rPr lang="en" sz="2500">
                <a:solidFill>
                  <a:srgbClr val="000000"/>
                </a:solidFill>
              </a:rPr>
              <a:t>Count each person in line one-by-one.</a:t>
            </a:r>
            <a:endParaRPr sz="2500">
              <a:solidFill>
                <a:srgbClr val="000000"/>
              </a:solidFill>
            </a:endParaRPr>
          </a:p>
          <a:p>
            <a:pPr marL="457200" lvl="0" indent="-387350" algn="l" rtl="0">
              <a:spcBef>
                <a:spcPts val="1000"/>
              </a:spcBef>
              <a:spcAft>
                <a:spcPts val="1000"/>
              </a:spcAft>
              <a:buClr>
                <a:srgbClr val="000000"/>
              </a:buClr>
              <a:buSzPts val="2500"/>
              <a:buAutoNum type="arabicPeriod"/>
            </a:pPr>
            <a:r>
              <a:rPr lang="en" sz="2500">
                <a:solidFill>
                  <a:srgbClr val="000000"/>
                </a:solidFill>
              </a:rPr>
              <a:t>Then, tell me the answer.</a:t>
            </a:r>
            <a:endParaRPr sz="25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sp>
        <p:nvSpPr>
          <p:cNvPr id="178" name="Google Shape;178;p38"/>
          <p:cNvSpPr txBox="1">
            <a:spLocks noGrp="1"/>
          </p:cNvSpPr>
          <p:nvPr>
            <p:ph type="title"/>
          </p:nvPr>
        </p:nvSpPr>
        <p:spPr>
          <a:xfrm>
            <a:off x="490250" y="600200"/>
            <a:ext cx="6970800" cy="54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000000"/>
                </a:solidFill>
              </a:rPr>
              <a:t>A </a:t>
            </a:r>
            <a:r>
              <a:rPr lang="en" sz="2500" b="1">
                <a:solidFill>
                  <a:srgbClr val="000000"/>
                </a:solidFill>
              </a:rPr>
              <a:t>recursive algorithm</a:t>
            </a:r>
            <a:r>
              <a:rPr lang="en" sz="2500">
                <a:solidFill>
                  <a:srgbClr val="000000"/>
                </a:solidFill>
              </a:rPr>
              <a:t> might say:</a:t>
            </a:r>
            <a:endParaRPr sz="2500">
              <a:solidFill>
                <a:srgbClr val="000000"/>
              </a:solidFill>
            </a:endParaRPr>
          </a:p>
          <a:p>
            <a:pPr marL="457200" lvl="0" indent="-387350" algn="l" rtl="0">
              <a:spcBef>
                <a:spcPts val="1000"/>
              </a:spcBef>
              <a:spcAft>
                <a:spcPts val="0"/>
              </a:spcAft>
              <a:buClr>
                <a:srgbClr val="000000"/>
              </a:buClr>
              <a:buSzPts val="2500"/>
              <a:buChar char="•"/>
            </a:pPr>
            <a:r>
              <a:rPr lang="en" sz="2500">
                <a:solidFill>
                  <a:srgbClr val="000000"/>
                </a:solidFill>
              </a:rPr>
              <a:t>If you're at the front, you know you're first.</a:t>
            </a:r>
            <a:endParaRPr sz="2500">
              <a:solidFill>
                <a:srgbClr val="000000"/>
              </a:solidFill>
            </a:endParaRPr>
          </a:p>
          <a:p>
            <a:pPr marL="457200" lvl="0" indent="-387350" algn="l" rtl="0">
              <a:spcBef>
                <a:spcPts val="1000"/>
              </a:spcBef>
              <a:spcAft>
                <a:spcPts val="0"/>
              </a:spcAft>
              <a:buClr>
                <a:srgbClr val="000000"/>
              </a:buClr>
              <a:buSzPts val="2500"/>
              <a:buChar char="•"/>
            </a:pPr>
            <a:r>
              <a:rPr lang="en" sz="2500">
                <a:solidFill>
                  <a:srgbClr val="000000"/>
                </a:solidFill>
              </a:rPr>
              <a:t>Otherwise, ask the person in front of you, </a:t>
            </a:r>
            <a:r>
              <a:rPr lang="en" sz="2500" b="1">
                <a:solidFill>
                  <a:srgbClr val="000000"/>
                </a:solidFill>
              </a:rPr>
              <a:t>"What number in line are you?"</a:t>
            </a:r>
            <a:endParaRPr sz="2500" b="1">
              <a:solidFill>
                <a:srgbClr val="000000"/>
              </a:solidFill>
            </a:endParaRPr>
          </a:p>
          <a:p>
            <a:pPr marL="457200" lvl="0" indent="-387350" algn="l" rtl="0">
              <a:spcBef>
                <a:spcPts val="1000"/>
              </a:spcBef>
              <a:spcAft>
                <a:spcPts val="0"/>
              </a:spcAft>
              <a:buClr>
                <a:srgbClr val="000000"/>
              </a:buClr>
              <a:buSzPts val="2500"/>
              <a:buChar char="•"/>
            </a:pPr>
            <a:r>
              <a:rPr lang="en" sz="2500">
                <a:solidFill>
                  <a:srgbClr val="000000"/>
                </a:solidFill>
              </a:rPr>
              <a:t>The person in front of you figures it out by asking the person in front of them who asks the person in front of them etc…</a:t>
            </a:r>
            <a:endParaRPr sz="2500">
              <a:solidFill>
                <a:srgbClr val="000000"/>
              </a:solidFill>
            </a:endParaRPr>
          </a:p>
          <a:p>
            <a:pPr marL="457200" lvl="0" indent="-387350" algn="l" rtl="0">
              <a:spcBef>
                <a:spcPts val="1000"/>
              </a:spcBef>
              <a:spcAft>
                <a:spcPts val="1000"/>
              </a:spcAft>
              <a:buClr>
                <a:srgbClr val="000000"/>
              </a:buClr>
              <a:buSzPts val="2500"/>
              <a:buChar char="•"/>
            </a:pPr>
            <a:r>
              <a:rPr lang="en" sz="2500">
                <a:solidFill>
                  <a:srgbClr val="000000"/>
                </a:solidFill>
              </a:rPr>
              <a:t>Once they get an answer, they tell you and you add one to that answer.</a:t>
            </a:r>
            <a:endParaRPr sz="25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a:t>
            </a:r>
            <a:endParaRPr>
              <a:solidFill>
                <a:srgbClr val="4A86E8"/>
              </a:solidFill>
              <a:latin typeface="Roboto Mono"/>
              <a:ea typeface="Roboto Mono"/>
              <a:cs typeface="Roboto Mono"/>
              <a:sym typeface="Roboto Mono"/>
            </a:endParaRPr>
          </a:p>
        </p:txBody>
      </p:sp>
      <p:sp>
        <p:nvSpPr>
          <p:cNvPr id="184" name="Google Shape;184;p39"/>
          <p:cNvSpPr txBox="1">
            <a:spLocks noGrp="1"/>
          </p:cNvSpPr>
          <p:nvPr>
            <p:ph type="body" idx="1"/>
          </p:nvPr>
        </p:nvSpPr>
        <p:spPr>
          <a:xfrm>
            <a:off x="311700" y="13842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A86E8"/>
                </a:solidFill>
                <a:latin typeface="Roboto"/>
                <a:ea typeface="Roboto"/>
                <a:cs typeface="Roboto"/>
                <a:sym typeface="Roboto"/>
              </a:rPr>
              <a:t>Recursion</a:t>
            </a:r>
            <a:r>
              <a:rPr lang="en" sz="2000">
                <a:solidFill>
                  <a:srgbClr val="000000"/>
                </a:solidFill>
                <a:latin typeface="Roboto"/>
                <a:ea typeface="Roboto"/>
                <a:cs typeface="Roboto"/>
                <a:sym typeface="Roboto"/>
              </a:rPr>
              <a:t> is useful for solving problems with a naturally repeating structure - they are defined in terms of themselves</a:t>
            </a:r>
            <a:endParaRPr sz="2000">
              <a:solidFill>
                <a:srgbClr val="000000"/>
              </a:solidFill>
              <a:latin typeface="Roboto"/>
              <a:ea typeface="Roboto"/>
              <a:cs typeface="Roboto"/>
              <a:sym typeface="Roboto"/>
            </a:endParaRPr>
          </a:p>
          <a:p>
            <a:pPr marL="0" lvl="0" indent="0" algn="l" rtl="0">
              <a:spcBef>
                <a:spcPts val="1600"/>
              </a:spcBef>
              <a:spcAft>
                <a:spcPts val="1600"/>
              </a:spcAft>
              <a:buNone/>
            </a:pPr>
            <a:r>
              <a:rPr lang="en" sz="2000">
                <a:solidFill>
                  <a:srgbClr val="000000"/>
                </a:solidFill>
                <a:latin typeface="Roboto"/>
                <a:ea typeface="Roboto"/>
                <a:cs typeface="Roboto"/>
                <a:sym typeface="Roboto"/>
              </a:rPr>
              <a:t>It requires you to find patterns of smaller problems, and to define the smallest problem possible</a:t>
            </a:r>
            <a:endParaRPr sz="2000">
              <a:solidFill>
                <a:srgbClr val="000000"/>
              </a:solidFill>
              <a:latin typeface="Roboto"/>
              <a:ea typeface="Roboto"/>
              <a:cs typeface="Roboto"/>
              <a:sym typeface="Roboto"/>
            </a:endParaRPr>
          </a:p>
        </p:txBody>
      </p:sp>
      <p:pic>
        <p:nvPicPr>
          <p:cNvPr id="185" name="Google Shape;185;p39" descr="693px-Sierpinski_triangle.svg.png"/>
          <p:cNvPicPr preferRelativeResize="0"/>
          <p:nvPr/>
        </p:nvPicPr>
        <p:blipFill>
          <a:blip r:embed="rId3">
            <a:alphaModFix/>
          </a:blip>
          <a:stretch>
            <a:fillRect/>
          </a:stretch>
        </p:blipFill>
        <p:spPr>
          <a:xfrm>
            <a:off x="567925" y="3577674"/>
            <a:ext cx="3483824" cy="3016324"/>
          </a:xfrm>
          <a:prstGeom prst="rect">
            <a:avLst/>
          </a:prstGeom>
          <a:noFill/>
          <a:ln>
            <a:noFill/>
          </a:ln>
        </p:spPr>
      </p:pic>
      <p:pic>
        <p:nvPicPr>
          <p:cNvPr id="186" name="Google Shape;186;p39"/>
          <p:cNvPicPr preferRelativeResize="0"/>
          <p:nvPr/>
        </p:nvPicPr>
        <p:blipFill>
          <a:blip r:embed="rId4">
            <a:alphaModFix/>
          </a:blip>
          <a:stretch>
            <a:fillRect/>
          </a:stretch>
        </p:blipFill>
        <p:spPr>
          <a:xfrm>
            <a:off x="4845325" y="3682500"/>
            <a:ext cx="4161475" cy="2830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5"/>
                                        </p:tgtEl>
                                        <p:attrNameLst>
                                          <p:attrName>style.visibility</p:attrName>
                                        </p:attrNameLst>
                                      </p:cBhvr>
                                      <p:to>
                                        <p:strVal val="visible"/>
                                      </p:to>
                                    </p:set>
                                    <p:animEffect transition="in" filter="fade">
                                      <p:cBhvr>
                                        <p:cTn id="15" dur="1"/>
                                        <p:tgtEl>
                                          <p:spTgt spid="18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6"/>
                                        </p:tgtEl>
                                        <p:attrNameLst>
                                          <p:attrName>style.visibility</p:attrName>
                                        </p:attrNameLst>
                                      </p:cBhvr>
                                      <p:to>
                                        <p:strVal val="visible"/>
                                      </p:to>
                                    </p:set>
                                    <p:animEffect transition="in" filter="fade">
                                      <p:cBhvr>
                                        <p:cTn id="20" dur="1"/>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mbda 2018">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13627</TotalTime>
  <Words>1641</Words>
  <Application>Microsoft Office PowerPoint</Application>
  <PresentationFormat>全屏显示(4:3)</PresentationFormat>
  <Paragraphs>240</Paragraphs>
  <Slides>28</Slides>
  <Notes>28</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28</vt:i4>
      </vt:variant>
    </vt:vector>
  </HeadingPairs>
  <TitlesOfParts>
    <vt:vector size="34" baseType="lpstr">
      <vt:lpstr>Consolas</vt:lpstr>
      <vt:lpstr>Arial</vt:lpstr>
      <vt:lpstr>Roboto Mono</vt:lpstr>
      <vt:lpstr>Roboto</vt:lpstr>
      <vt:lpstr>Simple Light</vt:lpstr>
      <vt:lpstr>Lambda 2018</vt:lpstr>
      <vt:lpstr>Lecture 6 - Recursion</vt:lpstr>
      <vt:lpstr>Review: Abstraction</vt:lpstr>
      <vt:lpstr>Describing Functions</vt:lpstr>
      <vt:lpstr>Functional Abstraction</vt:lpstr>
      <vt:lpstr>Recursion</vt:lpstr>
      <vt:lpstr>Suppose you're waiting in line for a concert. You can't see the front of the line, but you want to know what your place in line is. Only the first 100 people get free t-shirts! You can't step out of line because you'd lose your spot. What should you do?</vt:lpstr>
      <vt:lpstr>An iterative algorithm might say: Ask my friend to go to the front of the line. Count each person in line one-by-one. Then, tell me the answer.</vt:lpstr>
      <vt:lpstr>A recursive algorithm might say: If you're at the front, you know you're first. Otherwise, ask the person in front of you, "What number in line are you?" The person in front of you figures it out by asking the person in front of them who asks the person in front of them etc… Once they get an answer, they tell you and you add one to that answer.</vt:lpstr>
      <vt:lpstr>Recursion</vt:lpstr>
      <vt:lpstr>Recursion in Evaluation</vt:lpstr>
      <vt:lpstr>Recursive Functions</vt:lpstr>
      <vt:lpstr>Recursive Functions</vt:lpstr>
      <vt:lpstr>Structure of a Recursive Function</vt:lpstr>
      <vt:lpstr>Functional Abstraction &amp; Recursion</vt:lpstr>
      <vt:lpstr>Verifying factorial</vt:lpstr>
      <vt:lpstr>Break</vt:lpstr>
      <vt:lpstr>Visualizing Recursion</vt:lpstr>
      <vt:lpstr>Recursion in Environment Diagrams</vt:lpstr>
      <vt:lpstr>Recursive tree - another way to visualize recursion</vt:lpstr>
      <vt:lpstr>How to Trust Functional Abstraction</vt:lpstr>
      <vt:lpstr>Identifying Patterns</vt:lpstr>
      <vt:lpstr>Examples</vt:lpstr>
      <vt:lpstr>Count Up</vt:lpstr>
      <vt:lpstr>Count Up - Summary</vt:lpstr>
      <vt:lpstr>Sum Digits</vt:lpstr>
      <vt:lpstr>Sum Digits Discussion</vt:lpstr>
      <vt:lpstr>Iteration vs. Recursion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 Recursion</dc:title>
  <dc:creator>xinyu</dc:creator>
  <cp:lastModifiedBy>冯 新宇</cp:lastModifiedBy>
  <cp:revision>5</cp:revision>
  <dcterms:modified xsi:type="dcterms:W3CDTF">2022-10-10T05:20:17Z</dcterms:modified>
</cp:coreProperties>
</file>