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  <p:sldMasterId id="2147483703" r:id="rId3"/>
    <p:sldMasterId id="2147483704" r:id="rId4"/>
  </p:sldMasterIdLst>
  <p:notesMasterIdLst>
    <p:notesMasterId r:id="rId34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8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embeddedFontLs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Mono" panose="02010600030101010101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D88114-C4EE-417A-84DE-A59FA64B7E64}">
  <a:tblStyle styleId="{B7D88114-C4EE-417A-84DE-A59FA64B7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78" autoAdjust="0"/>
    <p:restoredTop sz="94660"/>
  </p:normalViewPr>
  <p:slideViewPr>
    <p:cSldViewPr snapToGrid="0">
      <p:cViewPr>
        <p:scale>
          <a:sx n="110" d="100"/>
          <a:sy n="110" d="100"/>
        </p:scale>
        <p:origin x="11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count_part%28n,%20m%29%3A%0A%20%20%20%20if%20n%20%3D%3D%200%3A%0A%20%20%20%20%20%20%20%20return%201%0A%20%20%20%20elif%20n%20%3C%200%3A%0A%20%20%20%20%20%20%20%20return%200%0A%20%20%20%20elif%20m%20%3D%3D%200%3A%0A%20%20%20%20%20%20%20%20return%200%0A%20%20%20%20else%3A%0A%20%20%20%20%20%20%20%20with_m%20%3D%20count_part%28n%20-%20m,%20m%29%0A%20%20%20%20%20%20%20%20wo_m%20%3D%20count_part%28n,%20m%20-%201%29%0A%20%20%20%20%20%20%20%20return%20with_m%20%2B%20wo_m%0A%0Aresult%20%3D%20count_partitions%285,%203%29%0A%0A%23%201%20%2B%201%20%2B%201%20%2B%201%20%2B%201%20%3D%205%0A%23%201%20%2B%201%20%2B%201%20%2B%202%20%20%20%20%20%3D%205%0A%23%201%20%2B%202%20%2B%202%20%20%20%20%20%20%20%20%20%3D%205%0A%23%201%20%2B%201%20%2B%203%20%20%20%20%20%20%20%20%20%3D%205%0A%23%202%20%2B%203%20%20%20%20%20%20%20%20%20%20%20%20%20%3D%205%0A&amp;cumulative=true&amp;curInstr=0&amp;mode=display&amp;origin=composingprograms.js&amp;py=3&amp;rawInputLstJSON=%5B%5D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cascade%28n%29%3A%0A%20%20%20%20if%20n%20%3C%2010%3A%0A%20%20%20%20%20%20%20%20print%28n%29%0A%20%20%20%20else%3A%0A%20%20%20%20%20%20%20%20print%28n%29%0A%20%20%20%20%20%20%20%20cascade%28n//10%29%0A%20%20%20%20%20%20%20%20print%28n%29%0A%0Acascade%28123%29&amp;cumulative=true&amp;curInstr=0&amp;mode=display&amp;origin=composingprograms.js&amp;py=3&amp;rawInputLstJSON=%5B%5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ed57cc67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ced57cc67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ced57cc67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ced57cc67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ed57cc6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ed57cc6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ced57cc67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ced57cc67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ced57cc6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ced57cc6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ced57cc67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ced57cc67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to place in line problem.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ced57cc67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ced57cc67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ced57cc67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ced57cc67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ced57cc67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ced57cc67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ced57cc6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ced57cc67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ced57cc67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ced57cc67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ced57cc67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ced57cc67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ced57cc67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ced57cc67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ced57cc67_1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ced57cc67_1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ced57cc67_1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5ced57cc67_1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ced57cc67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ced57cc67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ced57cc67_0_1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ced57cc67_0_1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hontutor.com/composingprograms.html#code=def%20count_part%28n,%20m%29%3A%0A%20%20%20%20if%20n%20%3D%3D%200%3A%0A%20%20%20%20%20%20%20%20return%201%0A%20%20%20%20elif%20n%20%3C%200%3A%0A%20%20%20%20%20%20%20%20return%200%0A%20%20%20%20elif%20m%20%3D%3D%200%3A%0A%20%20%20%20%20%20%20%20return%200%0A%20%20%20%20else%3A%0A%20%20%20%20%20%20%20%20with_m%20%3D%20count_part%28n%20-%20m,%20m%29%0A%20%20%20%20%20%20%20%20wo_m%20%3D%20count_part%28n,%20m%20-%201%29%0A%20%20%20%20%20%20%20%20return%20with_m%20%2B%20wo_m%0A%0Aresult%20%3D%20count_partitions%285,%203%29%0A%0A%23%201%20%2B%201%20%2B%201%20%2B%201%20%2B%201%20%3D%205%0A%23%201%20%2B%201%20%2B%201%20%2B%202%20%20%20%20%20%3D%205%0A%23%201%20%2B%202%20%2B%202%20%20%20%20%20%20%20%20%20%3D%205%0A%23%201%20%2B%201%20%2B%203%20%20%20%20%20%20%20%20%20%3D%205%0A%23%202%20%2B%203%20%20%20%20%20%20%20%20%20%20%20%20%20%3D%205%0A&amp;cumulative=true&amp;curInstr=0&amp;mode=display&amp;origin=composingprograms.js&amp;py=3&amp;rawInputLstJSON=%5B%5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779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ced57cc67_1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5ced57cc67_1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ced57cc67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ced57cc67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ed57cc67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ed57cc67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5ced57cc67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5ced57cc67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ed57cc67_0_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ed57cc67_0_1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ced57cc67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ced57cc67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ced57cc67_1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ced57cc67_1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ed57cc67_1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ced57cc67_1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ced57cc67_1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ced57cc67_1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ced57cc6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ced57cc6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demo 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ced57cc67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ced57cc67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ced57cc6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ced57cc6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hontutor.com/composingprograms.html#code=def%20cascade%28n%29%3A%0A%20%20%20%20if%20n%20%3C%2010%3A%0A%20%20%20%20%20%20%20%20print%28n%29%0A%20%20%20%20else%3A%0A%20%20%20%20%20%20%20%20print%28n%29%0A%20%20%20%20%20%20%20%20cascade%28n//10%29%0A%20%20%20%20%20%20%20%20print%28n%29%0A%0Acascade%28123%29&amp;cumulative=true&amp;curInstr=0&amp;mode=display&amp;origin=composingprograms.js&amp;py=3&amp;rawInputLstJSON=%5B%5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81550" y="594125"/>
            <a:ext cx="7980900" cy="26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81550" y="3620700"/>
            <a:ext cx="7980900" cy="26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4"/>
          <p:cNvCxnSpPr/>
          <p:nvPr/>
        </p:nvCxnSpPr>
        <p:spPr>
          <a:xfrm>
            <a:off x="481500" y="3428992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secHead">
  <p:cSld name="SECTION_HEADER">
    <p:bg>
      <p:bgPr>
        <a:solidFill>
          <a:srgbClr val="4A86E8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s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481500" y="1298592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4035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4617300" y="1536625"/>
            <a:ext cx="4035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4737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4737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2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top">
  <p:cSld name="SECTION_TITLE_AND_DESCRIPTION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491700" y="3657600"/>
            <a:ext cx="81606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2"/>
          </p:nvPr>
        </p:nvSpPr>
        <p:spPr>
          <a:xfrm>
            <a:off x="491700" y="254625"/>
            <a:ext cx="81606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71C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  <a:defRPr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s">
  <p:cSld name="TITLE_AND_BODY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1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0" name="Google Shape;170;p41"/>
          <p:cNvCxnSpPr/>
          <p:nvPr/>
        </p:nvCxnSpPr>
        <p:spPr>
          <a:xfrm>
            <a:off x="481500" y="1298592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4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4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42"/>
          <p:cNvSpPr txBox="1">
            <a:spLocks noGrp="1"/>
          </p:cNvSpPr>
          <p:nvPr>
            <p:ph type="body" idx="2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1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43"/>
          <p:cNvSpPr txBox="1">
            <a:spLocks noGrp="1"/>
          </p:cNvSpPr>
          <p:nvPr>
            <p:ph type="body" idx="2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4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" name="Google Shape;190;p4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5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5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1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6" name="Google Shape;216;p5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7" name="Google Shape;217;p5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5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21" name="Google Shape;221;p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4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4" name="Google Shape;224;p5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5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56"/>
          <p:cNvSpPr txBox="1">
            <a:spLocks noGrp="1"/>
          </p:cNvSpPr>
          <p:nvPr>
            <p:ph type="body" idx="2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7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5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57"/>
          <p:cNvSpPr txBox="1">
            <a:spLocks noGrp="1"/>
          </p:cNvSpPr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8" name="Google Shape;238;p57"/>
          <p:cNvSpPr txBox="1">
            <a:spLocks noGrp="1"/>
          </p:cNvSpPr>
          <p:nvPr>
            <p:ph type="body" idx="1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57"/>
          <p:cNvSpPr txBox="1">
            <a:spLocks noGrp="1"/>
          </p:cNvSpPr>
          <p:nvPr>
            <p:ph type="body" idx="2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30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"/>
              <a:buNone/>
              <a:defRPr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6" name="Google Shape;186;p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inverse_cascade%28n%29%3A%0A%20%20%20%20grow%28n%29%0A%20%20%20%20print%28n%29%0A%0Adef%20f_then_g%28f,%20g,%20n%29%3A%0A%20%20%20%20if%20n%3A%0A%20%20%20%20%20%20%20%20f%28n%29%0A%20%20%20%20%20%20%20%20g%28n%29%0A%0Agrow%20%20%20%3D%20lambda%20n%3A%20f_then_g%28grow,%20print,%20n%20//%2010%29%0A%0Ainverse_cascade%2812%29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fib%28n%29%3A%0A%20%20%20%20if%20n%20%3D%3D%200%3A%0A%20%20%20%20%20%20%20%20return%200%0A%20%20%20%20elif%20n%20%3D%3D%201%3A%0A%20%20%20%20%20%20%20%20return%201%0A%20%20%20%20else%3A%0A%20%20%20%20%20%20%20%20return%20fib%28n%20-%202%29%20%2B%20fib%28n%20-%201%29%0A%0Afib%285%29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count_part%28n,%20m%29%3A%0A%20%20%20%20if%20n%20%3D%3D%200%3A%0A%20%20%20%20%20%20%20%20return%201%0A%20%20%20%20elif%20n%20%3C%200%3A%0A%20%20%20%20%20%20%20%20return%200%0A%20%20%20%20elif%20m%20%3D%3D%200%3A%0A%20%20%20%20%20%20%20%20return%200%0A%20%20%20%20else%3A%0A%20%20%20%20%20%20%20%20with_m%20%3D%20count_part%28n%20-%20m,%20m%29%0A%20%20%20%20%20%20%20%20wo_m%20%3D%20count_part%28n,%20m%20-%201%29%0A%20%20%20%20%20%20%20%20return%20with_m%20%2B%20wo_m%0A%0Aresult%20%3D%20count_partitions%285,%203%29%0A%0A%23%201%20%2B%201%20%2B%201%20%2B%201%20%2B%201%20%3D%205%0A%23%201%20%2B%201%20%2B%201%20%2B%202%20%20%20%20%20%3D%205%0A%23%201%20%2B%202%20%2B%202%20%20%20%20%20%20%20%20%20%3D%205%0A%23%201%20%2B%201%20%2B%203%20%20%20%20%20%20%20%20%20%3D%205%0A%23%202%20%2B%203%20%20%20%20%20%20%20%20%20%20%20%20%20%3D%205%0A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count_part%28n,%20m%29%3A%0A%20%20%20%20if%20n%20%3D%3D%200%3A%0A%20%20%20%20%20%20%20%20return%201%0A%20%20%20%20elif%20n%20%3C%200%3A%0A%20%20%20%20%20%20%20%20return%200%0A%20%20%20%20elif%20m%20%3D%3D%200%3A%0A%20%20%20%20%20%20%20%20return%200%0A%20%20%20%20else%3A%0A%20%20%20%20%20%20%20%20with_m%20%3D%20count_part%28n%20-%20m,%20m%29%0A%20%20%20%20%20%20%20%20wo_m%20%3D%20count_part%28n,%20m%20-%201%29%0A%20%20%20%20%20%20%20%20return%20with_m%20%2B%20wo_m%0A%0Aresult%20%3D%20count_partitions%285,%203%29%0A%0A%23%201%20%2B%201%20%2B%201%20%2B%201%20%2B%201%20%3D%205%0A%23%201%20%2B%201%20%2B%201%20%2B%202%20%20%20%20%20%3D%205%0A%23%201%20%2B%202%20%2B%202%20%20%20%20%20%20%20%20%20%3D%205%0A%23%201%20%2B%201%20%2B%203%20%20%20%20%20%20%20%20%20%3D%205%0A%23%202%20%2B%203%20%20%20%20%20%20%20%20%20%20%20%20%20%3D%205%0A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cascade%28n%29%3A%0A%20%20%20%20if%20n%20%3C%2010%3A%0A%20%20%20%20%20%20%20%20print%28n%29%0A%20%20%20%20else%3A%0A%20%20%20%20%20%20%20%20print%28n%29%0A%20%20%20%20%20%20%20%20cascade%28n//10%29%0A%20%20%20%20%20%20%20%20print%28n%29%0A%0Acascade%28123%29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>
            <a:spLocks noGrp="1"/>
          </p:cNvSpPr>
          <p:nvPr>
            <p:ph type="ctrTitle"/>
          </p:nvPr>
        </p:nvSpPr>
        <p:spPr>
          <a:xfrm>
            <a:off x="311708" y="22881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 Examples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Implementations of Cascade</a:t>
            </a:r>
            <a:endParaRPr/>
          </a:p>
        </p:txBody>
      </p:sp>
      <p:sp>
        <p:nvSpPr>
          <p:cNvPr id="369" name="Google Shape;369;p69"/>
          <p:cNvSpPr txBox="1">
            <a:spLocks noGrp="1"/>
          </p:cNvSpPr>
          <p:nvPr>
            <p:ph type="body" idx="1"/>
          </p:nvPr>
        </p:nvSpPr>
        <p:spPr>
          <a:xfrm>
            <a:off x="311700" y="4182700"/>
            <a:ext cx="8520600" cy="23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If two implementations are equally clear, then shorter is usually better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 this case, the longer implementation might be more clear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When learning to write recursive functions, put the base case/s first</a:t>
            </a:r>
            <a:endParaRPr dirty="0"/>
          </a:p>
        </p:txBody>
      </p:sp>
      <p:sp>
        <p:nvSpPr>
          <p:cNvPr id="370" name="Google Shape;370;p69"/>
          <p:cNvSpPr txBox="1"/>
          <p:nvPr/>
        </p:nvSpPr>
        <p:spPr>
          <a:xfrm>
            <a:off x="311700" y="1536625"/>
            <a:ext cx="3511200" cy="214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cascade(n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69"/>
          <p:cNvSpPr txBox="1"/>
          <p:nvPr/>
        </p:nvSpPr>
        <p:spPr>
          <a:xfrm>
            <a:off x="4728125" y="1536625"/>
            <a:ext cx="3511200" cy="1708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cascade(n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69">
            <a:hlinkClick r:id="rId3"/>
          </p:cNvPr>
          <p:cNvSpPr/>
          <p:nvPr/>
        </p:nvSpPr>
        <p:spPr>
          <a:xfrm>
            <a:off x="7705825" y="376075"/>
            <a:ext cx="987600" cy="4281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pic>
        <p:nvPicPr>
          <p:cNvPr id="383" name="Google Shape;38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0075"/>
            <a:ext cx="4876224" cy="30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776" y="3020075"/>
            <a:ext cx="2278213" cy="307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71"/>
          <p:cNvGraphicFramePr/>
          <p:nvPr/>
        </p:nvGraphicFramePr>
        <p:xfrm>
          <a:off x="311700" y="1356875"/>
          <a:ext cx="8520600" cy="914340"/>
        </p:xfrm>
        <a:graphic>
          <a:graphicData uri="http://schemas.openxmlformats.org/drawingml/2006/table">
            <a:tbl>
              <a:tblPr>
                <a:noFill/>
                <a:tableStyleId>{B7D88114-C4EE-417A-84DE-A59FA64B7E64}</a:tableStyleId>
              </a:tblPr>
              <a:tblGrid>
                <a:gridCol w="105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7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3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371C1"/>
                          </a:solidFill>
                          <a:highlight>
                            <a:srgbClr val="EFEFE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</a:t>
                      </a:r>
                      <a:endParaRPr sz="1800">
                        <a:solidFill>
                          <a:srgbClr val="0371C1"/>
                        </a:solidFill>
                        <a:highlight>
                          <a:srgbClr val="EFEFE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371C1"/>
                          </a:solidFill>
                          <a:highlight>
                            <a:srgbClr val="EFEFE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fib(n)</a:t>
                      </a:r>
                      <a:endParaRPr sz="1800">
                        <a:solidFill>
                          <a:srgbClr val="0371C1"/>
                        </a:solidFill>
                        <a:highlight>
                          <a:srgbClr val="EFEFE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832040</a:t>
                      </a:r>
                      <a:endParaRPr sz="18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6" name="Google Shape;386;p71"/>
          <p:cNvGrpSpPr/>
          <p:nvPr/>
        </p:nvGrpSpPr>
        <p:grpSpPr>
          <a:xfrm>
            <a:off x="1687075" y="2234450"/>
            <a:ext cx="1155625" cy="521400"/>
            <a:chOff x="1687075" y="2234450"/>
            <a:chExt cx="1155625" cy="521400"/>
          </a:xfrm>
        </p:grpSpPr>
        <p:sp>
          <p:nvSpPr>
            <p:cNvPr id="387" name="Google Shape;387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" name="Google Shape;388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389" name="Google Shape;389;p71"/>
          <p:cNvGrpSpPr/>
          <p:nvPr/>
        </p:nvGrpSpPr>
        <p:grpSpPr>
          <a:xfrm>
            <a:off x="2425375" y="2234450"/>
            <a:ext cx="1155625" cy="521400"/>
            <a:chOff x="1687075" y="2234450"/>
            <a:chExt cx="1155625" cy="521400"/>
          </a:xfrm>
        </p:grpSpPr>
        <p:sp>
          <p:nvSpPr>
            <p:cNvPr id="390" name="Google Shape;390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392" name="Google Shape;392;p71"/>
          <p:cNvGrpSpPr/>
          <p:nvPr/>
        </p:nvGrpSpPr>
        <p:grpSpPr>
          <a:xfrm>
            <a:off x="3158575" y="2234450"/>
            <a:ext cx="1155625" cy="521400"/>
            <a:chOff x="1687075" y="2234450"/>
            <a:chExt cx="1155625" cy="521400"/>
          </a:xfrm>
        </p:grpSpPr>
        <p:sp>
          <p:nvSpPr>
            <p:cNvPr id="393" name="Google Shape;393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395" name="Google Shape;395;p71"/>
          <p:cNvGrpSpPr/>
          <p:nvPr/>
        </p:nvGrpSpPr>
        <p:grpSpPr>
          <a:xfrm>
            <a:off x="3861750" y="2234450"/>
            <a:ext cx="1155625" cy="521400"/>
            <a:chOff x="1687075" y="2234450"/>
            <a:chExt cx="1155625" cy="521400"/>
          </a:xfrm>
        </p:grpSpPr>
        <p:sp>
          <p:nvSpPr>
            <p:cNvPr id="396" name="Google Shape;396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398" name="Google Shape;398;p71"/>
          <p:cNvGrpSpPr/>
          <p:nvPr/>
        </p:nvGrpSpPr>
        <p:grpSpPr>
          <a:xfrm>
            <a:off x="4582675" y="2234450"/>
            <a:ext cx="1155625" cy="521400"/>
            <a:chOff x="1687075" y="2234450"/>
            <a:chExt cx="1155625" cy="521400"/>
          </a:xfrm>
        </p:grpSpPr>
        <p:sp>
          <p:nvSpPr>
            <p:cNvPr id="399" name="Google Shape;399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01" name="Google Shape;401;p71"/>
          <p:cNvGrpSpPr/>
          <p:nvPr/>
        </p:nvGrpSpPr>
        <p:grpSpPr>
          <a:xfrm>
            <a:off x="5298125" y="2234450"/>
            <a:ext cx="1155625" cy="521400"/>
            <a:chOff x="1687075" y="2234450"/>
            <a:chExt cx="1155625" cy="521400"/>
          </a:xfrm>
        </p:grpSpPr>
        <p:sp>
          <p:nvSpPr>
            <p:cNvPr id="402" name="Google Shape;402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" name="Google Shape;403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04" name="Google Shape;404;p71"/>
          <p:cNvGrpSpPr/>
          <p:nvPr/>
        </p:nvGrpSpPr>
        <p:grpSpPr>
          <a:xfrm>
            <a:off x="6030475" y="2234450"/>
            <a:ext cx="1155625" cy="521400"/>
            <a:chOff x="1687075" y="2234450"/>
            <a:chExt cx="1155625" cy="521400"/>
          </a:xfrm>
        </p:grpSpPr>
        <p:sp>
          <p:nvSpPr>
            <p:cNvPr id="405" name="Google Shape;405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Fibonacci's rabbits</a:t>
            </a:r>
            <a:endParaRPr dirty="0"/>
          </a:p>
        </p:txBody>
      </p:sp>
      <p:pic>
        <p:nvPicPr>
          <p:cNvPr id="412" name="Google Shape;4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7723"/>
            <a:ext cx="7003674" cy="44702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72"/>
          <p:cNvSpPr txBox="1"/>
          <p:nvPr/>
        </p:nvSpPr>
        <p:spPr>
          <a:xfrm>
            <a:off x="7239986" y="568743"/>
            <a:ext cx="1773600" cy="5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fib(1) == 1</a:t>
            </a:r>
            <a:endParaRPr sz="1800" b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fib(2) == 1</a:t>
            </a:r>
            <a:endParaRPr sz="1800" b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fib(3) == 2</a:t>
            </a:r>
            <a:endParaRPr sz="1800" b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fib(4) == 3</a:t>
            </a:r>
            <a:endParaRPr sz="1800" b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fib(5) == 5</a:t>
            </a:r>
            <a:endParaRPr sz="1800" b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fib(6) == 8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414" name="Google Shape;414;p72"/>
          <p:cNvSpPr/>
          <p:nvPr/>
        </p:nvSpPr>
        <p:spPr>
          <a:xfrm>
            <a:off x="4656900" y="1182425"/>
            <a:ext cx="668775" cy="1109650"/>
          </a:xfrm>
          <a:custGeom>
            <a:avLst/>
            <a:gdLst/>
            <a:ahLst/>
            <a:cxnLst/>
            <a:rect l="l" t="t" r="r" b="b"/>
            <a:pathLst>
              <a:path w="26751" h="44386" extrusionOk="0">
                <a:moveTo>
                  <a:pt x="0" y="0"/>
                </a:moveTo>
                <a:cubicBezTo>
                  <a:pt x="4426" y="2001"/>
                  <a:pt x="24557" y="4608"/>
                  <a:pt x="26558" y="12006"/>
                </a:cubicBezTo>
                <a:cubicBezTo>
                  <a:pt x="28559" y="19404"/>
                  <a:pt x="14431" y="38989"/>
                  <a:pt x="12006" y="44386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415" name="Google Shape;415;p72"/>
          <p:cNvCxnSpPr/>
          <p:nvPr/>
        </p:nvCxnSpPr>
        <p:spPr>
          <a:xfrm flipH="1">
            <a:off x="3456125" y="2101050"/>
            <a:ext cx="327600" cy="2091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16" name="Google Shape;416;p72"/>
          <p:cNvCxnSpPr/>
          <p:nvPr/>
        </p:nvCxnSpPr>
        <p:spPr>
          <a:xfrm flipH="1">
            <a:off x="3410650" y="2892375"/>
            <a:ext cx="500400" cy="1455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17" name="Google Shape;417;p72"/>
          <p:cNvSpPr/>
          <p:nvPr/>
        </p:nvSpPr>
        <p:spPr>
          <a:xfrm>
            <a:off x="2939576" y="2319254"/>
            <a:ext cx="1999200" cy="55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72"/>
          <p:cNvSpPr/>
          <p:nvPr/>
        </p:nvSpPr>
        <p:spPr>
          <a:xfrm>
            <a:off x="4584125" y="1800900"/>
            <a:ext cx="1070300" cy="1155125"/>
          </a:xfrm>
          <a:custGeom>
            <a:avLst/>
            <a:gdLst/>
            <a:ahLst/>
            <a:cxnLst/>
            <a:rect l="l" t="t" r="r" b="b"/>
            <a:pathLst>
              <a:path w="42812" h="46205" extrusionOk="0">
                <a:moveTo>
                  <a:pt x="0" y="0"/>
                </a:moveTo>
                <a:cubicBezTo>
                  <a:pt x="6913" y="2062"/>
                  <a:pt x="36140" y="4669"/>
                  <a:pt x="41476" y="12370"/>
                </a:cubicBezTo>
                <a:cubicBezTo>
                  <a:pt x="46812" y="20071"/>
                  <a:pt x="33593" y="40566"/>
                  <a:pt x="32016" y="46205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/>
          <p:nvPr/>
        </p:nvSpPr>
        <p:spPr>
          <a:xfrm>
            <a:off x="1889250" y="4495775"/>
            <a:ext cx="5365500" cy="222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fib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73"/>
          <p:cNvSpPr txBox="1"/>
          <p:nvPr/>
        </p:nvSpPr>
        <p:spPr>
          <a:xfrm>
            <a:off x="1889250" y="4495775"/>
            <a:ext cx="5365500" cy="222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fib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p73"/>
          <p:cNvSpPr/>
          <p:nvPr/>
        </p:nvSpPr>
        <p:spPr>
          <a:xfrm>
            <a:off x="2937784" y="4879950"/>
            <a:ext cx="1918800" cy="1149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73"/>
          <p:cNvSpPr txBox="1"/>
          <p:nvPr/>
        </p:nvSpPr>
        <p:spPr>
          <a:xfrm>
            <a:off x="1889250" y="4495775"/>
            <a:ext cx="5365500" cy="222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fib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73"/>
          <p:cNvSpPr/>
          <p:nvPr/>
        </p:nvSpPr>
        <p:spPr>
          <a:xfrm>
            <a:off x="2839060" y="6230250"/>
            <a:ext cx="4240500" cy="365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  <p:sp>
        <p:nvSpPr>
          <p:cNvPr id="429" name="Google Shape;429;p73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Goal</a:t>
            </a:r>
            <a:r>
              <a:rPr lang="en"/>
              <a:t>: Return the </a:t>
            </a: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th Fibonacci number.</a:t>
            </a:r>
            <a:endParaRPr/>
          </a:p>
        </p:txBody>
      </p:sp>
      <p:graphicFrame>
        <p:nvGraphicFramePr>
          <p:cNvPr id="430" name="Google Shape;430;p73"/>
          <p:cNvGraphicFramePr/>
          <p:nvPr/>
        </p:nvGraphicFramePr>
        <p:xfrm>
          <a:off x="311700" y="2195075"/>
          <a:ext cx="8520600" cy="914340"/>
        </p:xfrm>
        <a:graphic>
          <a:graphicData uri="http://schemas.openxmlformats.org/drawingml/2006/table">
            <a:tbl>
              <a:tblPr>
                <a:noFill/>
                <a:tableStyleId>{B7D88114-C4EE-417A-84DE-A59FA64B7E64}</a:tableStyleId>
              </a:tblPr>
              <a:tblGrid>
                <a:gridCol w="105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7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3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371C1"/>
                          </a:solidFill>
                          <a:highlight>
                            <a:srgbClr val="EFEFE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</a:t>
                      </a:r>
                      <a:endParaRPr sz="1800">
                        <a:solidFill>
                          <a:srgbClr val="0371C1"/>
                        </a:solidFill>
                        <a:highlight>
                          <a:srgbClr val="EFEFE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371C1"/>
                          </a:solidFill>
                          <a:highlight>
                            <a:srgbClr val="EFEFE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fib(n)</a:t>
                      </a:r>
                      <a:endParaRPr sz="1800">
                        <a:solidFill>
                          <a:srgbClr val="0371C1"/>
                        </a:solidFill>
                        <a:highlight>
                          <a:srgbClr val="EFEFE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832040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1" name="Google Shape;431;p73"/>
          <p:cNvSpPr txBox="1">
            <a:spLocks noGrp="1"/>
          </p:cNvSpPr>
          <p:nvPr>
            <p:ph type="body" idx="1"/>
          </p:nvPr>
        </p:nvSpPr>
        <p:spPr>
          <a:xfrm>
            <a:off x="1184450" y="3212975"/>
            <a:ext cx="7647900" cy="12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first two Fibonacci numbers are known; if we ask for the 0th or 1st Fibonacci number, we know it immediately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we sum up the previous two Fibonacci numbers</a:t>
            </a:r>
            <a:endParaRPr/>
          </a:p>
        </p:txBody>
      </p:sp>
      <p:sp>
        <p:nvSpPr>
          <p:cNvPr id="432" name="Google Shape;432;p73"/>
          <p:cNvSpPr txBox="1">
            <a:spLocks noGrp="1"/>
          </p:cNvSpPr>
          <p:nvPr>
            <p:ph type="body" idx="1"/>
          </p:nvPr>
        </p:nvSpPr>
        <p:spPr>
          <a:xfrm>
            <a:off x="311700" y="3213025"/>
            <a:ext cx="14412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Ideas</a:t>
            </a:r>
            <a:r>
              <a:rPr lang="en"/>
              <a:t>:</a:t>
            </a:r>
            <a:endParaRPr/>
          </a:p>
        </p:txBody>
      </p:sp>
      <p:sp>
        <p:nvSpPr>
          <p:cNvPr id="433" name="Google Shape;433;p73"/>
          <p:cNvSpPr/>
          <p:nvPr/>
        </p:nvSpPr>
        <p:spPr>
          <a:xfrm>
            <a:off x="1599025" y="3280675"/>
            <a:ext cx="7047600" cy="699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73"/>
          <p:cNvSpPr/>
          <p:nvPr/>
        </p:nvSpPr>
        <p:spPr>
          <a:xfrm>
            <a:off x="1599025" y="4009275"/>
            <a:ext cx="6810600" cy="365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73">
            <a:hlinkClick r:id="rId3"/>
          </p:cNvPr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/>
          <p:nvPr/>
        </p:nvSpPr>
        <p:spPr>
          <a:xfrm>
            <a:off x="3328675" y="1466975"/>
            <a:ext cx="5638975" cy="5032725"/>
          </a:xfrm>
          <a:custGeom>
            <a:avLst/>
            <a:gdLst/>
            <a:ahLst/>
            <a:cxnLst/>
            <a:rect l="l" t="t" r="r" b="b"/>
            <a:pathLst>
              <a:path w="225559" h="201309" extrusionOk="0">
                <a:moveTo>
                  <a:pt x="0" y="28419"/>
                </a:moveTo>
                <a:cubicBezTo>
                  <a:pt x="6579" y="30261"/>
                  <a:pt x="33857" y="29735"/>
                  <a:pt x="39471" y="39471"/>
                </a:cubicBezTo>
                <a:cubicBezTo>
                  <a:pt x="45085" y="49207"/>
                  <a:pt x="38945" y="73504"/>
                  <a:pt x="33682" y="86836"/>
                </a:cubicBezTo>
                <a:cubicBezTo>
                  <a:pt x="28419" y="100168"/>
                  <a:pt x="10087" y="106571"/>
                  <a:pt x="7894" y="119465"/>
                </a:cubicBezTo>
                <a:cubicBezTo>
                  <a:pt x="5701" y="132359"/>
                  <a:pt x="8508" y="156567"/>
                  <a:pt x="20525" y="164198"/>
                </a:cubicBezTo>
                <a:cubicBezTo>
                  <a:pt x="32542" y="171829"/>
                  <a:pt x="68153" y="172004"/>
                  <a:pt x="79994" y="165250"/>
                </a:cubicBezTo>
                <a:cubicBezTo>
                  <a:pt x="91835" y="158496"/>
                  <a:pt x="92537" y="136569"/>
                  <a:pt x="91572" y="123675"/>
                </a:cubicBezTo>
                <a:cubicBezTo>
                  <a:pt x="90607" y="110781"/>
                  <a:pt x="76047" y="97361"/>
                  <a:pt x="74205" y="87888"/>
                </a:cubicBezTo>
                <a:cubicBezTo>
                  <a:pt x="72363" y="78415"/>
                  <a:pt x="74293" y="67890"/>
                  <a:pt x="80520" y="66837"/>
                </a:cubicBezTo>
                <a:cubicBezTo>
                  <a:pt x="86748" y="65785"/>
                  <a:pt x="105518" y="75959"/>
                  <a:pt x="111570" y="81573"/>
                </a:cubicBezTo>
                <a:cubicBezTo>
                  <a:pt x="117622" y="87187"/>
                  <a:pt x="119201" y="94204"/>
                  <a:pt x="116833" y="100519"/>
                </a:cubicBezTo>
                <a:cubicBezTo>
                  <a:pt x="114465" y="106834"/>
                  <a:pt x="99028" y="108501"/>
                  <a:pt x="97361" y="119465"/>
                </a:cubicBezTo>
                <a:cubicBezTo>
                  <a:pt x="95695" y="130429"/>
                  <a:pt x="97975" y="153234"/>
                  <a:pt x="106834" y="166303"/>
                </a:cubicBezTo>
                <a:cubicBezTo>
                  <a:pt x="115693" y="179372"/>
                  <a:pt x="132533" y="193055"/>
                  <a:pt x="150514" y="197879"/>
                </a:cubicBezTo>
                <a:cubicBezTo>
                  <a:pt x="168495" y="202703"/>
                  <a:pt x="202440" y="202967"/>
                  <a:pt x="214720" y="195248"/>
                </a:cubicBezTo>
                <a:cubicBezTo>
                  <a:pt x="227000" y="187529"/>
                  <a:pt x="226649" y="165426"/>
                  <a:pt x="224193" y="151567"/>
                </a:cubicBezTo>
                <a:cubicBezTo>
                  <a:pt x="221737" y="137709"/>
                  <a:pt x="209983" y="124128"/>
                  <a:pt x="199984" y="112097"/>
                </a:cubicBezTo>
                <a:cubicBezTo>
                  <a:pt x="189985" y="100066"/>
                  <a:pt x="183406" y="92800"/>
                  <a:pt x="164197" y="79380"/>
                </a:cubicBezTo>
                <a:cubicBezTo>
                  <a:pt x="144988" y="65960"/>
                  <a:pt x="109465" y="44807"/>
                  <a:pt x="84730" y="31577"/>
                </a:cubicBezTo>
                <a:cubicBezTo>
                  <a:pt x="59995" y="18347"/>
                  <a:pt x="27278" y="5263"/>
                  <a:pt x="15788" y="0"/>
                </a:cubicBezTo>
              </a:path>
            </a:pathLst>
          </a:cu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41" name="Google Shape;441;p74"/>
          <p:cNvSpPr/>
          <p:nvPr/>
        </p:nvSpPr>
        <p:spPr>
          <a:xfrm>
            <a:off x="1118325" y="2164300"/>
            <a:ext cx="2304825" cy="3216500"/>
          </a:xfrm>
          <a:custGeom>
            <a:avLst/>
            <a:gdLst/>
            <a:ahLst/>
            <a:cxnLst/>
            <a:rect l="l" t="t" r="r" b="b"/>
            <a:pathLst>
              <a:path w="92193" h="128660" extrusionOk="0">
                <a:moveTo>
                  <a:pt x="0" y="89466"/>
                </a:moveTo>
                <a:cubicBezTo>
                  <a:pt x="1667" y="90080"/>
                  <a:pt x="6315" y="87449"/>
                  <a:pt x="9999" y="93150"/>
                </a:cubicBezTo>
                <a:cubicBezTo>
                  <a:pt x="13683" y="98851"/>
                  <a:pt x="10701" y="118674"/>
                  <a:pt x="22104" y="123674"/>
                </a:cubicBezTo>
                <a:cubicBezTo>
                  <a:pt x="33507" y="128674"/>
                  <a:pt x="67013" y="132007"/>
                  <a:pt x="78415" y="123148"/>
                </a:cubicBezTo>
                <a:cubicBezTo>
                  <a:pt x="89818" y="114289"/>
                  <a:pt x="95168" y="88239"/>
                  <a:pt x="90519" y="70521"/>
                </a:cubicBezTo>
                <a:cubicBezTo>
                  <a:pt x="85870" y="52803"/>
                  <a:pt x="52627" y="28595"/>
                  <a:pt x="50522" y="16841"/>
                </a:cubicBezTo>
                <a:cubicBezTo>
                  <a:pt x="48417" y="5088"/>
                  <a:pt x="73328" y="2807"/>
                  <a:pt x="77889" y="0"/>
                </a:cubicBezTo>
              </a:path>
            </a:pathLst>
          </a:cu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42" name="Google Shape;442;p74"/>
          <p:cNvSpPr/>
          <p:nvPr/>
        </p:nvSpPr>
        <p:spPr>
          <a:xfrm>
            <a:off x="1658323" y="5199982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74"/>
          <p:cNvSpPr/>
          <p:nvPr/>
        </p:nvSpPr>
        <p:spPr>
          <a:xfrm>
            <a:off x="158261" y="1427525"/>
            <a:ext cx="2617850" cy="2973425"/>
          </a:xfrm>
          <a:custGeom>
            <a:avLst/>
            <a:gdLst/>
            <a:ahLst/>
            <a:cxnLst/>
            <a:rect l="l" t="t" r="r" b="b"/>
            <a:pathLst>
              <a:path w="104714" h="118937" extrusionOk="0">
                <a:moveTo>
                  <a:pt x="104714" y="0"/>
                </a:moveTo>
                <a:cubicBezTo>
                  <a:pt x="94276" y="3596"/>
                  <a:pt x="59191" y="9736"/>
                  <a:pt x="42087" y="21577"/>
                </a:cubicBezTo>
                <a:cubicBezTo>
                  <a:pt x="24983" y="33418"/>
                  <a:pt x="7704" y="55785"/>
                  <a:pt x="2090" y="71047"/>
                </a:cubicBezTo>
                <a:cubicBezTo>
                  <a:pt x="-3523" y="86309"/>
                  <a:pt x="3406" y="105166"/>
                  <a:pt x="8406" y="113148"/>
                </a:cubicBezTo>
                <a:cubicBezTo>
                  <a:pt x="13406" y="121130"/>
                  <a:pt x="28141" y="117972"/>
                  <a:pt x="32088" y="118937"/>
                </a:cubicBezTo>
              </a:path>
            </a:pathLst>
          </a:cu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44" name="Google Shape;444;p74"/>
          <p:cNvSpPr txBox="1">
            <a:spLocks noGrp="1"/>
          </p:cNvSpPr>
          <p:nvPr>
            <p:ph type="body" idx="1"/>
          </p:nvPr>
        </p:nvSpPr>
        <p:spPr>
          <a:xfrm>
            <a:off x="311700" y="57931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</a:rPr>
              <a:t>fib(n)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a tree-recursive process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74"/>
          <p:cNvSpPr/>
          <p:nvPr/>
        </p:nvSpPr>
        <p:spPr>
          <a:xfrm>
            <a:off x="2700550" y="1556925"/>
            <a:ext cx="1017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fib(5)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46" name="Google Shape;446;p74"/>
          <p:cNvGrpSpPr/>
          <p:nvPr/>
        </p:nvGrpSpPr>
        <p:grpSpPr>
          <a:xfrm>
            <a:off x="1031625" y="1955497"/>
            <a:ext cx="1976463" cy="662403"/>
            <a:chOff x="1031625" y="1041097"/>
            <a:chExt cx="1976463" cy="662403"/>
          </a:xfrm>
        </p:grpSpPr>
        <p:cxnSp>
          <p:nvCxnSpPr>
            <p:cNvPr id="447" name="Google Shape;447;p74"/>
            <p:cNvCxnSpPr/>
            <p:nvPr/>
          </p:nvCxnSpPr>
          <p:spPr>
            <a:xfrm flipH="1">
              <a:off x="1847388" y="1041097"/>
              <a:ext cx="1160700" cy="269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48" name="Google Shape;448;p74"/>
            <p:cNvSpPr/>
            <p:nvPr/>
          </p:nvSpPr>
          <p:spPr>
            <a:xfrm>
              <a:off x="1031625" y="13048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fib(3)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449" name="Google Shape;449;p74"/>
          <p:cNvGrpSpPr/>
          <p:nvPr/>
        </p:nvGrpSpPr>
        <p:grpSpPr>
          <a:xfrm>
            <a:off x="3384728" y="1955497"/>
            <a:ext cx="2088547" cy="662403"/>
            <a:chOff x="3384728" y="1041097"/>
            <a:chExt cx="2088547" cy="662403"/>
          </a:xfrm>
        </p:grpSpPr>
        <p:cxnSp>
          <p:nvCxnSpPr>
            <p:cNvPr id="450" name="Google Shape;450;p74"/>
            <p:cNvCxnSpPr/>
            <p:nvPr/>
          </p:nvCxnSpPr>
          <p:spPr>
            <a:xfrm>
              <a:off x="3384728" y="1041097"/>
              <a:ext cx="1323300" cy="269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51" name="Google Shape;451;p74"/>
            <p:cNvSpPr/>
            <p:nvPr/>
          </p:nvSpPr>
          <p:spPr>
            <a:xfrm flipH="1">
              <a:off x="4455375" y="13048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fib(4)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452" name="Google Shape;452;p74"/>
          <p:cNvGrpSpPr/>
          <p:nvPr/>
        </p:nvGrpSpPr>
        <p:grpSpPr>
          <a:xfrm>
            <a:off x="242275" y="2610071"/>
            <a:ext cx="3224775" cy="2522190"/>
            <a:chOff x="242275" y="1695671"/>
            <a:chExt cx="3224775" cy="2522190"/>
          </a:xfrm>
        </p:grpSpPr>
        <p:cxnSp>
          <p:nvCxnSpPr>
            <p:cNvPr id="453" name="Google Shape;453;p74"/>
            <p:cNvCxnSpPr/>
            <p:nvPr/>
          </p:nvCxnSpPr>
          <p:spPr>
            <a:xfrm flipH="1">
              <a:off x="847590" y="1695671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54" name="Google Shape;454;p74"/>
            <p:cNvSpPr/>
            <p:nvPr/>
          </p:nvSpPr>
          <p:spPr>
            <a:xfrm>
              <a:off x="242275" y="222292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55" name="Google Shape;455;p74"/>
            <p:cNvCxnSpPr/>
            <p:nvPr/>
          </p:nvCxnSpPr>
          <p:spPr>
            <a:xfrm>
              <a:off x="1667675" y="1695671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56" name="Google Shape;456;p74"/>
            <p:cNvSpPr/>
            <p:nvPr/>
          </p:nvSpPr>
          <p:spPr>
            <a:xfrm flipH="1">
              <a:off x="1846101" y="222292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57" name="Google Shape;457;p74"/>
            <p:cNvCxnSpPr/>
            <p:nvPr/>
          </p:nvCxnSpPr>
          <p:spPr>
            <a:xfrm flipH="1">
              <a:off x="1933600" y="2621485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58" name="Google Shape;458;p74"/>
            <p:cNvSpPr/>
            <p:nvPr/>
          </p:nvSpPr>
          <p:spPr>
            <a:xfrm>
              <a:off x="1240775" y="3036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59" name="Google Shape;459;p74"/>
            <p:cNvCxnSpPr/>
            <p:nvPr/>
          </p:nvCxnSpPr>
          <p:spPr>
            <a:xfrm>
              <a:off x="2542322" y="2621485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0" name="Google Shape;460;p74"/>
            <p:cNvSpPr/>
            <p:nvPr/>
          </p:nvSpPr>
          <p:spPr>
            <a:xfrm flipH="1">
              <a:off x="2449150" y="3036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61" name="Google Shape;461;p74"/>
            <p:cNvCxnSpPr/>
            <p:nvPr/>
          </p:nvCxnSpPr>
          <p:spPr>
            <a:xfrm>
              <a:off x="699522" y="2636822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2" name="Google Shape;462;p74"/>
            <p:cNvSpPr/>
            <p:nvPr/>
          </p:nvSpPr>
          <p:spPr>
            <a:xfrm>
              <a:off x="242275" y="3021037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3" name="Google Shape;463;p74"/>
            <p:cNvCxnSpPr/>
            <p:nvPr/>
          </p:nvCxnSpPr>
          <p:spPr>
            <a:xfrm>
              <a:off x="3004677" y="3434946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74"/>
            <p:cNvSpPr/>
            <p:nvPr/>
          </p:nvSpPr>
          <p:spPr>
            <a:xfrm>
              <a:off x="2547429" y="3819161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5" name="Google Shape;465;p74"/>
            <p:cNvCxnSpPr/>
            <p:nvPr/>
          </p:nvCxnSpPr>
          <p:spPr>
            <a:xfrm>
              <a:off x="1726529" y="3434946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6" name="Google Shape;466;p74"/>
            <p:cNvSpPr/>
            <p:nvPr/>
          </p:nvSpPr>
          <p:spPr>
            <a:xfrm>
              <a:off x="1269282" y="3819161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74"/>
          <p:cNvGrpSpPr/>
          <p:nvPr/>
        </p:nvGrpSpPr>
        <p:grpSpPr>
          <a:xfrm>
            <a:off x="3483651" y="2602100"/>
            <a:ext cx="5439150" cy="3760736"/>
            <a:chOff x="3483651" y="1687700"/>
            <a:chExt cx="5439150" cy="3760736"/>
          </a:xfrm>
        </p:grpSpPr>
        <p:cxnSp>
          <p:nvCxnSpPr>
            <p:cNvPr id="468" name="Google Shape;468;p74"/>
            <p:cNvCxnSpPr>
              <a:endCxn id="469" idx="0"/>
            </p:cNvCxnSpPr>
            <p:nvPr/>
          </p:nvCxnSpPr>
          <p:spPr>
            <a:xfrm flipH="1">
              <a:off x="4608650" y="1687700"/>
              <a:ext cx="234900" cy="9426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9" name="Google Shape;469;p74"/>
            <p:cNvSpPr/>
            <p:nvPr/>
          </p:nvSpPr>
          <p:spPr>
            <a:xfrm>
              <a:off x="4099700" y="26303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70" name="Google Shape;470;p74"/>
            <p:cNvCxnSpPr/>
            <p:nvPr/>
          </p:nvCxnSpPr>
          <p:spPr>
            <a:xfrm>
              <a:off x="4761780" y="3028867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71" name="Google Shape;471;p74"/>
            <p:cNvSpPr/>
            <p:nvPr/>
          </p:nvSpPr>
          <p:spPr>
            <a:xfrm flipH="1">
              <a:off x="4668600" y="34437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72" name="Google Shape;472;p74"/>
            <p:cNvCxnSpPr/>
            <p:nvPr/>
          </p:nvCxnSpPr>
          <p:spPr>
            <a:xfrm flipH="1">
              <a:off x="4153059" y="3028867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73" name="Google Shape;473;p74"/>
            <p:cNvSpPr/>
            <p:nvPr/>
          </p:nvSpPr>
          <p:spPr>
            <a:xfrm>
              <a:off x="3483651" y="34437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74" name="Google Shape;474;p74"/>
            <p:cNvCxnSpPr/>
            <p:nvPr/>
          </p:nvCxnSpPr>
          <p:spPr>
            <a:xfrm>
              <a:off x="3946004" y="3842329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75" name="Google Shape;475;p74"/>
            <p:cNvSpPr/>
            <p:nvPr/>
          </p:nvSpPr>
          <p:spPr>
            <a:xfrm flipH="1">
              <a:off x="3488551" y="4226544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76" name="Google Shape;476;p74"/>
            <p:cNvCxnSpPr/>
            <p:nvPr/>
          </p:nvCxnSpPr>
          <p:spPr>
            <a:xfrm>
              <a:off x="5224151" y="3842329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77" name="Google Shape;477;p74"/>
            <p:cNvSpPr/>
            <p:nvPr/>
          </p:nvSpPr>
          <p:spPr>
            <a:xfrm flipH="1">
              <a:off x="4766699" y="4226544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74"/>
            <p:cNvSpPr/>
            <p:nvPr/>
          </p:nvSpPr>
          <p:spPr>
            <a:xfrm>
              <a:off x="6487300" y="2535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fib(3)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79" name="Google Shape;479;p74"/>
            <p:cNvCxnSpPr/>
            <p:nvPr/>
          </p:nvCxnSpPr>
          <p:spPr>
            <a:xfrm flipH="1">
              <a:off x="6303340" y="2926246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74"/>
            <p:cNvSpPr/>
            <p:nvPr/>
          </p:nvSpPr>
          <p:spPr>
            <a:xfrm>
              <a:off x="5698025" y="34535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81" name="Google Shape;481;p74"/>
            <p:cNvCxnSpPr/>
            <p:nvPr/>
          </p:nvCxnSpPr>
          <p:spPr>
            <a:xfrm>
              <a:off x="7123425" y="2926246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2" name="Google Shape;482;p74"/>
            <p:cNvSpPr/>
            <p:nvPr/>
          </p:nvSpPr>
          <p:spPr>
            <a:xfrm flipH="1">
              <a:off x="7370800" y="34535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83" name="Google Shape;483;p74"/>
            <p:cNvCxnSpPr/>
            <p:nvPr/>
          </p:nvCxnSpPr>
          <p:spPr>
            <a:xfrm flipH="1">
              <a:off x="7389350" y="3852060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4" name="Google Shape;484;p74"/>
            <p:cNvSpPr/>
            <p:nvPr/>
          </p:nvSpPr>
          <p:spPr>
            <a:xfrm>
              <a:off x="6629350" y="4266950"/>
              <a:ext cx="10851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85" name="Google Shape;485;p74"/>
            <p:cNvCxnSpPr/>
            <p:nvPr/>
          </p:nvCxnSpPr>
          <p:spPr>
            <a:xfrm>
              <a:off x="7998072" y="3852060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6" name="Google Shape;486;p74"/>
            <p:cNvSpPr/>
            <p:nvPr/>
          </p:nvSpPr>
          <p:spPr>
            <a:xfrm flipH="1">
              <a:off x="7904901" y="42669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87" name="Google Shape;487;p74"/>
            <p:cNvCxnSpPr/>
            <p:nvPr/>
          </p:nvCxnSpPr>
          <p:spPr>
            <a:xfrm>
              <a:off x="6155272" y="3867397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8" name="Google Shape;488;p74"/>
            <p:cNvSpPr/>
            <p:nvPr/>
          </p:nvSpPr>
          <p:spPr>
            <a:xfrm>
              <a:off x="5698025" y="4251612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9" name="Google Shape;489;p74"/>
            <p:cNvCxnSpPr/>
            <p:nvPr/>
          </p:nvCxnSpPr>
          <p:spPr>
            <a:xfrm>
              <a:off x="8460427" y="4665521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90" name="Google Shape;490;p74"/>
            <p:cNvSpPr/>
            <p:nvPr/>
          </p:nvSpPr>
          <p:spPr>
            <a:xfrm>
              <a:off x="8003179" y="5049736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1" name="Google Shape;491;p74"/>
            <p:cNvCxnSpPr/>
            <p:nvPr/>
          </p:nvCxnSpPr>
          <p:spPr>
            <a:xfrm>
              <a:off x="7182279" y="4665521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92" name="Google Shape;492;p74"/>
            <p:cNvSpPr/>
            <p:nvPr/>
          </p:nvSpPr>
          <p:spPr>
            <a:xfrm>
              <a:off x="6725032" y="5049736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3" name="Google Shape;493;p74"/>
            <p:cNvCxnSpPr/>
            <p:nvPr/>
          </p:nvCxnSpPr>
          <p:spPr>
            <a:xfrm>
              <a:off x="5236411" y="1697225"/>
              <a:ext cx="1499700" cy="815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74"/>
          <p:cNvSpPr/>
          <p:nvPr/>
        </p:nvSpPr>
        <p:spPr>
          <a:xfrm>
            <a:off x="637552" y="4309421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74"/>
          <p:cNvSpPr/>
          <p:nvPr/>
        </p:nvSpPr>
        <p:spPr>
          <a:xfrm>
            <a:off x="2942171" y="5199971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74"/>
          <p:cNvSpPr/>
          <p:nvPr/>
        </p:nvSpPr>
        <p:spPr>
          <a:xfrm>
            <a:off x="2771152" y="3108846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74"/>
          <p:cNvSpPr/>
          <p:nvPr/>
        </p:nvSpPr>
        <p:spPr>
          <a:xfrm>
            <a:off x="2312857" y="2394968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74"/>
          <p:cNvSpPr/>
          <p:nvPr/>
        </p:nvSpPr>
        <p:spPr>
          <a:xfrm>
            <a:off x="3873034" y="5545084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74"/>
          <p:cNvSpPr/>
          <p:nvPr/>
        </p:nvSpPr>
        <p:spPr>
          <a:xfrm>
            <a:off x="5156921" y="5558241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74"/>
          <p:cNvSpPr/>
          <p:nvPr/>
        </p:nvSpPr>
        <p:spPr>
          <a:xfrm>
            <a:off x="5117464" y="3613234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74"/>
          <p:cNvSpPr/>
          <p:nvPr/>
        </p:nvSpPr>
        <p:spPr>
          <a:xfrm>
            <a:off x="6084079" y="5752212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74"/>
          <p:cNvSpPr/>
          <p:nvPr/>
        </p:nvSpPr>
        <p:spPr>
          <a:xfrm>
            <a:off x="7117997" y="6362837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74"/>
          <p:cNvSpPr/>
          <p:nvPr/>
        </p:nvSpPr>
        <p:spPr>
          <a:xfrm>
            <a:off x="8388704" y="6362837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74"/>
          <p:cNvSpPr/>
          <p:nvPr/>
        </p:nvSpPr>
        <p:spPr>
          <a:xfrm>
            <a:off x="8343760" y="4309437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74"/>
          <p:cNvSpPr/>
          <p:nvPr/>
        </p:nvSpPr>
        <p:spPr>
          <a:xfrm>
            <a:off x="7390983" y="3392952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74"/>
          <p:cNvSpPr/>
          <p:nvPr/>
        </p:nvSpPr>
        <p:spPr>
          <a:xfrm>
            <a:off x="5319867" y="2143668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74"/>
          <p:cNvSpPr/>
          <p:nvPr/>
        </p:nvSpPr>
        <p:spPr>
          <a:xfrm>
            <a:off x="3718517" y="1275118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74"/>
          <p:cNvSpPr txBox="1">
            <a:spLocks noGrp="1"/>
          </p:cNvSpPr>
          <p:nvPr>
            <p:ph type="title" idx="4294967295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371C1"/>
                </a:solidFill>
              </a:rPr>
              <a:t>Fibonacci Call Tree</a:t>
            </a:r>
            <a:endParaRPr sz="2800">
              <a:solidFill>
                <a:srgbClr val="0371C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5"/>
          <p:cNvSpPr txBox="1"/>
          <p:nvPr/>
        </p:nvSpPr>
        <p:spPr>
          <a:xfrm>
            <a:off x="311700" y="1536624"/>
            <a:ext cx="5365500" cy="234552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fib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4" name="Google Shape;514;p7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 Fibonacci</a:t>
            </a:r>
            <a:endParaRPr/>
          </a:p>
        </p:txBody>
      </p:sp>
      <p:sp>
        <p:nvSpPr>
          <p:cNvPr id="515" name="Google Shape;515;p75"/>
          <p:cNvSpPr txBox="1"/>
          <p:nvPr/>
        </p:nvSpPr>
        <p:spPr>
          <a:xfrm>
            <a:off x="311700" y="1536625"/>
            <a:ext cx="5365500" cy="234552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broken_fib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dirty="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Missing base case!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broken_fib(n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………………………………..   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broken_fib(n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75"/>
          <p:cNvSpPr txBox="1">
            <a:spLocks noGrp="1"/>
          </p:cNvSpPr>
          <p:nvPr>
            <p:ph type="body" idx="4294967295"/>
          </p:nvPr>
        </p:nvSpPr>
        <p:spPr>
          <a:xfrm>
            <a:off x="5449125" y="3638825"/>
            <a:ext cx="38370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broken_fib(3)</a:t>
            </a:r>
            <a:endParaRPr/>
          </a:p>
        </p:txBody>
      </p:sp>
      <p:sp>
        <p:nvSpPr>
          <p:cNvPr id="517" name="Google Shape;517;p75"/>
          <p:cNvSpPr txBox="1">
            <a:spLocks noGrp="1"/>
          </p:cNvSpPr>
          <p:nvPr>
            <p:ph type="body" idx="4294967295"/>
          </p:nvPr>
        </p:nvSpPr>
        <p:spPr>
          <a:xfrm>
            <a:off x="5449125" y="4435275"/>
            <a:ext cx="38370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broken_fib(1)</a:t>
            </a:r>
            <a:endParaRPr/>
          </a:p>
        </p:txBody>
      </p:sp>
      <p:sp>
        <p:nvSpPr>
          <p:cNvPr id="518" name="Google Shape;518;p75"/>
          <p:cNvSpPr txBox="1">
            <a:spLocks noGrp="1"/>
          </p:cNvSpPr>
          <p:nvPr>
            <p:ph type="body" idx="4294967295"/>
          </p:nvPr>
        </p:nvSpPr>
        <p:spPr>
          <a:xfrm>
            <a:off x="5449125" y="5231725"/>
            <a:ext cx="38370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broken_fib(-1)</a:t>
            </a:r>
            <a:endParaRPr/>
          </a:p>
        </p:txBody>
      </p:sp>
      <p:cxnSp>
        <p:nvCxnSpPr>
          <p:cNvPr id="519" name="Google Shape;519;p75"/>
          <p:cNvCxnSpPr>
            <a:stCxn id="516" idx="2"/>
            <a:endCxn id="517" idx="0"/>
          </p:cNvCxnSpPr>
          <p:nvPr/>
        </p:nvCxnSpPr>
        <p:spPr>
          <a:xfrm>
            <a:off x="7367625" y="4064525"/>
            <a:ext cx="0" cy="370800"/>
          </a:xfrm>
          <a:prstGeom prst="straightConnector1">
            <a:avLst/>
          </a:pr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0" name="Google Shape;520;p75"/>
          <p:cNvCxnSpPr>
            <a:stCxn id="517" idx="2"/>
            <a:endCxn id="518" idx="0"/>
          </p:cNvCxnSpPr>
          <p:nvPr/>
        </p:nvCxnSpPr>
        <p:spPr>
          <a:xfrm>
            <a:off x="7367625" y="4860975"/>
            <a:ext cx="0" cy="370800"/>
          </a:xfrm>
          <a:prstGeom prst="straightConnector1">
            <a:avLst/>
          </a:pr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75"/>
          <p:cNvCxnSpPr>
            <a:stCxn id="518" idx="2"/>
          </p:cNvCxnSpPr>
          <p:nvPr/>
        </p:nvCxnSpPr>
        <p:spPr>
          <a:xfrm>
            <a:off x="7367625" y="5657425"/>
            <a:ext cx="0" cy="831900"/>
          </a:xfrm>
          <a:prstGeom prst="straightConnector1">
            <a:avLst/>
          </a:prstGeom>
          <a:noFill/>
          <a:ln w="19050" cap="flat" cmpd="sng">
            <a:solidFill>
              <a:srgbClr val="0371C1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522" name="Google Shape;522;p75"/>
          <p:cNvSpPr txBox="1">
            <a:spLocks noGrp="1"/>
          </p:cNvSpPr>
          <p:nvPr>
            <p:ph type="body" idx="4294967295"/>
          </p:nvPr>
        </p:nvSpPr>
        <p:spPr>
          <a:xfrm>
            <a:off x="5449125" y="2845850"/>
            <a:ext cx="38370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broken_fib(5)</a:t>
            </a:r>
            <a:endParaRPr/>
          </a:p>
        </p:txBody>
      </p:sp>
      <p:cxnSp>
        <p:nvCxnSpPr>
          <p:cNvPr id="523" name="Google Shape;523;p75"/>
          <p:cNvCxnSpPr>
            <a:stCxn id="522" idx="2"/>
            <a:endCxn id="516" idx="0"/>
          </p:cNvCxnSpPr>
          <p:nvPr/>
        </p:nvCxnSpPr>
        <p:spPr>
          <a:xfrm>
            <a:off x="7367625" y="3271550"/>
            <a:ext cx="0" cy="367200"/>
          </a:xfrm>
          <a:prstGeom prst="straightConnector1">
            <a:avLst/>
          </a:pr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4" name="Google Shape;524;p75"/>
          <p:cNvSpPr txBox="1"/>
          <p:nvPr/>
        </p:nvSpPr>
        <p:spPr>
          <a:xfrm>
            <a:off x="347825" y="4153500"/>
            <a:ext cx="31227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broken_fib(5)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" name="Google Shape;525;p75"/>
          <p:cNvSpPr txBox="1"/>
          <p:nvPr/>
        </p:nvSpPr>
        <p:spPr>
          <a:xfrm>
            <a:off x="347825" y="4517675"/>
            <a:ext cx="54324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Traceback (most recent call last):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RecursionError: maximum recursion depth exceeded in comparison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6" name="Google Shape;526;p75"/>
          <p:cNvSpPr txBox="1"/>
          <p:nvPr/>
        </p:nvSpPr>
        <p:spPr>
          <a:xfrm>
            <a:off x="6302625" y="1093775"/>
            <a:ext cx="2130000" cy="831900"/>
          </a:xfrm>
          <a:prstGeom prst="rect">
            <a:avLst/>
          </a:prstGeom>
          <a:solidFill>
            <a:srgbClr val="E3EB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lphaL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Wrong value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lphaL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75"/>
          <p:cNvSpPr/>
          <p:nvPr/>
        </p:nvSpPr>
        <p:spPr>
          <a:xfrm>
            <a:off x="6190725" y="1481725"/>
            <a:ext cx="2353800" cy="425700"/>
          </a:xfrm>
          <a:prstGeom prst="ellipse">
            <a:avLst/>
          </a:prstGeom>
          <a:noFill/>
          <a:ln w="19050" cap="flat" cmpd="sng">
            <a:solidFill>
              <a:srgbClr val="037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6"/>
          <p:cNvSpPr/>
          <p:nvPr/>
        </p:nvSpPr>
        <p:spPr>
          <a:xfrm>
            <a:off x="788408" y="817925"/>
            <a:ext cx="2398100" cy="4668475"/>
          </a:xfrm>
          <a:custGeom>
            <a:avLst/>
            <a:gdLst/>
            <a:ahLst/>
            <a:cxnLst/>
            <a:rect l="l" t="t" r="r" b="b"/>
            <a:pathLst>
              <a:path w="95924" h="186739" extrusionOk="0">
                <a:moveTo>
                  <a:pt x="95924" y="0"/>
                </a:moveTo>
                <a:cubicBezTo>
                  <a:pt x="85486" y="3596"/>
                  <a:pt x="48012" y="9961"/>
                  <a:pt x="33297" y="21577"/>
                </a:cubicBezTo>
                <a:cubicBezTo>
                  <a:pt x="18582" y="33193"/>
                  <a:pt x="13093" y="51215"/>
                  <a:pt x="7636" y="69696"/>
                </a:cubicBezTo>
                <a:cubicBezTo>
                  <a:pt x="2179" y="88177"/>
                  <a:pt x="1753" y="112958"/>
                  <a:pt x="556" y="132465"/>
                </a:cubicBezTo>
                <a:cubicBezTo>
                  <a:pt x="-641" y="151972"/>
                  <a:pt x="471" y="177693"/>
                  <a:pt x="454" y="186739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533" name="Google Shape;533;p7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 </a:t>
            </a:r>
            <a:r>
              <a:rPr lang="en" b="1">
                <a:solidFill>
                  <a:srgbClr val="4A86E8"/>
                </a:solidFill>
              </a:rPr>
              <a:t>fib(n)</a:t>
            </a:r>
            <a:endParaRPr/>
          </a:p>
        </p:txBody>
      </p:sp>
      <p:sp>
        <p:nvSpPr>
          <p:cNvPr id="534" name="Google Shape;534;p76"/>
          <p:cNvSpPr/>
          <p:nvPr/>
        </p:nvSpPr>
        <p:spPr>
          <a:xfrm>
            <a:off x="2771155" y="947325"/>
            <a:ext cx="98089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600" b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00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b="1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35" name="Google Shape;535;p76"/>
          <p:cNvGrpSpPr/>
          <p:nvPr/>
        </p:nvGrpSpPr>
        <p:grpSpPr>
          <a:xfrm>
            <a:off x="1545146" y="1345897"/>
            <a:ext cx="1873342" cy="662410"/>
            <a:chOff x="1134746" y="1041097"/>
            <a:chExt cx="1873342" cy="662410"/>
          </a:xfrm>
        </p:grpSpPr>
        <p:cxnSp>
          <p:nvCxnSpPr>
            <p:cNvPr id="536" name="Google Shape;536;p76"/>
            <p:cNvCxnSpPr/>
            <p:nvPr/>
          </p:nvCxnSpPr>
          <p:spPr>
            <a:xfrm flipH="1">
              <a:off x="1847388" y="1041097"/>
              <a:ext cx="1160700" cy="269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37" name="Google Shape;537;p76"/>
            <p:cNvSpPr/>
            <p:nvPr/>
          </p:nvSpPr>
          <p:spPr>
            <a:xfrm>
              <a:off x="1134746" y="1304807"/>
              <a:ext cx="949062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fib(</a:t>
              </a:r>
              <a:r>
                <a:rPr lang="en" sz="1600" b="1" dirty="0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r>
                <a:rPr lang="en" sz="1600" b="1" dirty="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sz="1600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38" name="Google Shape;538;p76"/>
          <p:cNvGrpSpPr/>
          <p:nvPr/>
        </p:nvGrpSpPr>
        <p:grpSpPr>
          <a:xfrm>
            <a:off x="1096149" y="2000388"/>
            <a:ext cx="949059" cy="1107600"/>
            <a:chOff x="685749" y="2000388"/>
            <a:chExt cx="949059" cy="1107600"/>
          </a:xfrm>
        </p:grpSpPr>
        <p:cxnSp>
          <p:nvCxnSpPr>
            <p:cNvPr id="539" name="Google Shape;539;p76"/>
            <p:cNvCxnSpPr/>
            <p:nvPr/>
          </p:nvCxnSpPr>
          <p:spPr>
            <a:xfrm flipH="1">
              <a:off x="1215400" y="2000388"/>
              <a:ext cx="223200" cy="701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0" name="Google Shape;540;p76"/>
            <p:cNvSpPr/>
            <p:nvPr/>
          </p:nvSpPr>
          <p:spPr>
            <a:xfrm>
              <a:off x="685749" y="2709288"/>
              <a:ext cx="949059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fib(</a:t>
              </a:r>
              <a:r>
                <a:rPr lang="en" sz="1600" b="1" dirty="0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r>
                <a:rPr lang="en" sz="1600" b="1" dirty="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sz="1600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41" name="Google Shape;541;p76"/>
          <p:cNvGrpSpPr/>
          <p:nvPr/>
        </p:nvGrpSpPr>
        <p:grpSpPr>
          <a:xfrm>
            <a:off x="1025371" y="3107997"/>
            <a:ext cx="1060500" cy="750603"/>
            <a:chOff x="614971" y="3107997"/>
            <a:chExt cx="1060500" cy="750603"/>
          </a:xfrm>
        </p:grpSpPr>
        <p:cxnSp>
          <p:nvCxnSpPr>
            <p:cNvPr id="542" name="Google Shape;542;p76"/>
            <p:cNvCxnSpPr/>
            <p:nvPr/>
          </p:nvCxnSpPr>
          <p:spPr>
            <a:xfrm>
              <a:off x="1143097" y="3107997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76"/>
            <p:cNvSpPr/>
            <p:nvPr/>
          </p:nvSpPr>
          <p:spPr>
            <a:xfrm>
              <a:off x="614971" y="3459900"/>
              <a:ext cx="10605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fib(</a:t>
              </a:r>
              <a:r>
                <a:rPr lang="en" sz="1600" b="1" dirty="0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-1</a:t>
              </a:r>
              <a:r>
                <a:rPr lang="en" sz="1600" b="1" dirty="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sz="1600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44" name="Google Shape;544;p76"/>
          <p:cNvGrpSpPr/>
          <p:nvPr/>
        </p:nvGrpSpPr>
        <p:grpSpPr>
          <a:xfrm>
            <a:off x="1025371" y="3858600"/>
            <a:ext cx="1060500" cy="836725"/>
            <a:chOff x="614971" y="3858600"/>
            <a:chExt cx="1060500" cy="836725"/>
          </a:xfrm>
        </p:grpSpPr>
        <p:sp>
          <p:nvSpPr>
            <p:cNvPr id="545" name="Google Shape;545;p76"/>
            <p:cNvSpPr/>
            <p:nvPr/>
          </p:nvSpPr>
          <p:spPr>
            <a:xfrm>
              <a:off x="614971" y="4296625"/>
              <a:ext cx="10605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fib(</a:t>
              </a:r>
              <a:r>
                <a:rPr lang="en" sz="1600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-3</a:t>
              </a:r>
              <a:r>
                <a:rPr lang="en" sz="16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sz="16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46" name="Google Shape;546;p76"/>
            <p:cNvCxnSpPr>
              <a:stCxn id="543" idx="2"/>
              <a:endCxn id="545" idx="0"/>
            </p:cNvCxnSpPr>
            <p:nvPr/>
          </p:nvCxnSpPr>
          <p:spPr>
            <a:xfrm>
              <a:off x="1145221" y="3858600"/>
              <a:ext cx="0" cy="4380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47" name="Google Shape;547;p76"/>
          <p:cNvCxnSpPr/>
          <p:nvPr/>
        </p:nvCxnSpPr>
        <p:spPr>
          <a:xfrm>
            <a:off x="1545146" y="4695325"/>
            <a:ext cx="0" cy="74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stealth" w="med" len="med"/>
          </a:ln>
        </p:spPr>
      </p:cxnSp>
      <p:grpSp>
        <p:nvGrpSpPr>
          <p:cNvPr id="548" name="Google Shape;548;p76"/>
          <p:cNvGrpSpPr/>
          <p:nvPr/>
        </p:nvGrpSpPr>
        <p:grpSpPr>
          <a:xfrm>
            <a:off x="2078075" y="2000471"/>
            <a:ext cx="2096000" cy="2512529"/>
            <a:chOff x="1667675" y="2000471"/>
            <a:chExt cx="2096000" cy="2512529"/>
          </a:xfrm>
        </p:grpSpPr>
        <p:cxnSp>
          <p:nvCxnSpPr>
            <p:cNvPr id="549" name="Google Shape;549;p76"/>
            <p:cNvCxnSpPr/>
            <p:nvPr/>
          </p:nvCxnSpPr>
          <p:spPr>
            <a:xfrm>
              <a:off x="1667675" y="2000471"/>
              <a:ext cx="1270200" cy="4890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50" name="Google Shape;550;p76"/>
            <p:cNvSpPr/>
            <p:nvPr/>
          </p:nvSpPr>
          <p:spPr>
            <a:xfrm>
              <a:off x="2170975" y="2631100"/>
              <a:ext cx="1592700" cy="18819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76"/>
          <p:cNvGrpSpPr/>
          <p:nvPr/>
        </p:nvGrpSpPr>
        <p:grpSpPr>
          <a:xfrm>
            <a:off x="3795128" y="1345897"/>
            <a:ext cx="4768322" cy="3916331"/>
            <a:chOff x="3384728" y="1345897"/>
            <a:chExt cx="4768322" cy="3916331"/>
          </a:xfrm>
        </p:grpSpPr>
        <p:cxnSp>
          <p:nvCxnSpPr>
            <p:cNvPr id="552" name="Google Shape;552;p76"/>
            <p:cNvCxnSpPr/>
            <p:nvPr/>
          </p:nvCxnSpPr>
          <p:spPr>
            <a:xfrm>
              <a:off x="3384728" y="1345897"/>
              <a:ext cx="2727000" cy="4002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76"/>
            <p:cNvSpPr/>
            <p:nvPr/>
          </p:nvSpPr>
          <p:spPr>
            <a:xfrm>
              <a:off x="4400050" y="1804429"/>
              <a:ext cx="3753000" cy="34578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76"/>
          <p:cNvSpPr/>
          <p:nvPr/>
        </p:nvSpPr>
        <p:spPr>
          <a:xfrm>
            <a:off x="3714050" y="3634000"/>
            <a:ext cx="1982100" cy="530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Never computed!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Partitions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sp>
        <p:nvSpPr>
          <p:cNvPr id="570" name="Google Shape;570;p79"/>
          <p:cNvSpPr txBox="1">
            <a:spLocks noGrp="1"/>
          </p:cNvSpPr>
          <p:nvPr>
            <p:ph type="body" idx="1"/>
          </p:nvPr>
        </p:nvSpPr>
        <p:spPr>
          <a:xfrm>
            <a:off x="311700" y="1231824"/>
            <a:ext cx="85206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Goal</a:t>
            </a:r>
            <a:r>
              <a:rPr lang="en"/>
              <a:t>: Count the number of ways to give out </a:t>
            </a: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 ( &gt; 0) pieces of chocolate if nobody can have more than </a:t>
            </a: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/>
              <a:t> (&gt; 0) pieces.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"How many different ways can I give out 6 pieces of chocolate</a:t>
            </a:r>
            <a:br>
              <a:rPr lang="en" sz="1800" i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i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if nobody can have more than 4 pieces?"</a:t>
            </a:r>
            <a:endParaRPr sz="1800" i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71" name="Google Shape;571;p79" descr="File:Cadbury-Bournville.jp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812" y="2878226"/>
            <a:ext cx="2338138" cy="1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9"/>
          <p:cNvSpPr txBox="1"/>
          <p:nvPr/>
        </p:nvSpPr>
        <p:spPr>
          <a:xfrm>
            <a:off x="311700" y="3165075"/>
            <a:ext cx="4236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count_part(6, 4)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3" name="Google Shape;573;p79"/>
          <p:cNvSpPr txBox="1"/>
          <p:nvPr/>
        </p:nvSpPr>
        <p:spPr>
          <a:xfrm>
            <a:off x="311700" y="3622275"/>
            <a:ext cx="2664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74" name="Google Shape;574;p79"/>
          <p:cNvGrpSpPr/>
          <p:nvPr/>
        </p:nvGrpSpPr>
        <p:grpSpPr>
          <a:xfrm>
            <a:off x="163650" y="4115675"/>
            <a:ext cx="3084900" cy="915300"/>
            <a:chOff x="163650" y="4115675"/>
            <a:chExt cx="3084900" cy="915300"/>
          </a:xfrm>
        </p:grpSpPr>
        <p:sp>
          <p:nvSpPr>
            <p:cNvPr id="575" name="Google Shape;575;p79"/>
            <p:cNvSpPr txBox="1"/>
            <p:nvPr/>
          </p:nvSpPr>
          <p:spPr>
            <a:xfrm>
              <a:off x="1611450" y="4115675"/>
              <a:ext cx="16371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2 + 4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+ 1 + 4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6" name="Google Shape;576;p79"/>
            <p:cNvSpPr txBox="1"/>
            <p:nvPr/>
          </p:nvSpPr>
          <p:spPr>
            <a:xfrm>
              <a:off x="163650" y="4115675"/>
              <a:ext cx="14235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Largest Piece: 4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7" name="Google Shape;577;p79"/>
          <p:cNvGrpSpPr/>
          <p:nvPr/>
        </p:nvGrpSpPr>
        <p:grpSpPr>
          <a:xfrm>
            <a:off x="163650" y="5132425"/>
            <a:ext cx="3460825" cy="1334700"/>
            <a:chOff x="163650" y="5132425"/>
            <a:chExt cx="3460825" cy="1334700"/>
          </a:xfrm>
        </p:grpSpPr>
        <p:sp>
          <p:nvSpPr>
            <p:cNvPr id="578" name="Google Shape;578;p79"/>
            <p:cNvSpPr txBox="1"/>
            <p:nvPr/>
          </p:nvSpPr>
          <p:spPr>
            <a:xfrm>
              <a:off x="1587175" y="5132425"/>
              <a:ext cx="2037300" cy="133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3 + 3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+ 2 + 3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+ 1 + 1 + 3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9" name="Google Shape;579;p79"/>
            <p:cNvSpPr txBox="1"/>
            <p:nvPr/>
          </p:nvSpPr>
          <p:spPr>
            <a:xfrm>
              <a:off x="163650" y="5342125"/>
              <a:ext cx="14235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Largest Piece: 3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0" name="Google Shape;580;p79"/>
          <p:cNvGrpSpPr/>
          <p:nvPr/>
        </p:nvGrpSpPr>
        <p:grpSpPr>
          <a:xfrm>
            <a:off x="4377300" y="4191863"/>
            <a:ext cx="3952800" cy="1334700"/>
            <a:chOff x="4377300" y="4115663"/>
            <a:chExt cx="3952800" cy="1334700"/>
          </a:xfrm>
        </p:grpSpPr>
        <p:sp>
          <p:nvSpPr>
            <p:cNvPr id="581" name="Google Shape;581;p79"/>
            <p:cNvSpPr txBox="1"/>
            <p:nvPr/>
          </p:nvSpPr>
          <p:spPr>
            <a:xfrm>
              <a:off x="5800800" y="4115663"/>
              <a:ext cx="2529300" cy="133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2 + 2 + 2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+ 1 + 2 + 2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+ 1 + 1 + 1 + 2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79"/>
            <p:cNvSpPr txBox="1"/>
            <p:nvPr/>
          </p:nvSpPr>
          <p:spPr>
            <a:xfrm>
              <a:off x="4377300" y="4325375"/>
              <a:ext cx="14235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Largest Piece: 2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3" name="Google Shape;583;p79"/>
          <p:cNvGrpSpPr/>
          <p:nvPr/>
        </p:nvGrpSpPr>
        <p:grpSpPr>
          <a:xfrm>
            <a:off x="4377300" y="5709325"/>
            <a:ext cx="4455000" cy="915300"/>
            <a:chOff x="4377300" y="5709325"/>
            <a:chExt cx="4455000" cy="915300"/>
          </a:xfrm>
        </p:grpSpPr>
        <p:sp>
          <p:nvSpPr>
            <p:cNvPr id="584" name="Google Shape;584;p79"/>
            <p:cNvSpPr txBox="1"/>
            <p:nvPr/>
          </p:nvSpPr>
          <p:spPr>
            <a:xfrm>
              <a:off x="5800800" y="5866825"/>
              <a:ext cx="30315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+ 1 + 1 + 1 + 1 + 1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79"/>
            <p:cNvSpPr txBox="1"/>
            <p:nvPr/>
          </p:nvSpPr>
          <p:spPr>
            <a:xfrm>
              <a:off x="4377300" y="5709325"/>
              <a:ext cx="14235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Largest Piece: 1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(review)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grpSp>
        <p:nvGrpSpPr>
          <p:cNvPr id="591" name="Google Shape;591;p80"/>
          <p:cNvGrpSpPr/>
          <p:nvPr/>
        </p:nvGrpSpPr>
        <p:grpSpPr>
          <a:xfrm>
            <a:off x="4275676" y="1536585"/>
            <a:ext cx="4556405" cy="614642"/>
            <a:chOff x="4275676" y="1536585"/>
            <a:chExt cx="4556405" cy="614642"/>
          </a:xfrm>
        </p:grpSpPr>
        <p:grpSp>
          <p:nvGrpSpPr>
            <p:cNvPr id="592" name="Google Shape;592;p80"/>
            <p:cNvGrpSpPr/>
            <p:nvPr/>
          </p:nvGrpSpPr>
          <p:grpSpPr>
            <a:xfrm>
              <a:off x="4275676" y="1536585"/>
              <a:ext cx="4556405" cy="231850"/>
              <a:chOff x="4242600" y="2368218"/>
              <a:chExt cx="4138800" cy="210600"/>
            </a:xfrm>
          </p:grpSpPr>
          <p:sp>
            <p:nvSpPr>
              <p:cNvPr id="593" name="Google Shape;593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80"/>
              <p:cNvSpPr/>
              <p:nvPr/>
            </p:nvSpPr>
            <p:spPr>
              <a:xfrm>
                <a:off x="4623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80"/>
              <p:cNvSpPr/>
              <p:nvPr/>
            </p:nvSpPr>
            <p:spPr>
              <a:xfrm>
                <a:off x="6909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80"/>
              <p:cNvSpPr/>
              <p:nvPr/>
            </p:nvSpPr>
            <p:spPr>
              <a:xfrm>
                <a:off x="7290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599;p80"/>
            <p:cNvGrpSpPr/>
            <p:nvPr/>
          </p:nvGrpSpPr>
          <p:grpSpPr>
            <a:xfrm>
              <a:off x="4275676" y="1919377"/>
              <a:ext cx="4556405" cy="231850"/>
              <a:chOff x="4242600" y="2368218"/>
              <a:chExt cx="4138800" cy="210600"/>
            </a:xfrm>
          </p:grpSpPr>
          <p:sp>
            <p:nvSpPr>
              <p:cNvPr id="600" name="Google Shape;600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80"/>
              <p:cNvSpPr/>
              <p:nvPr/>
            </p:nvSpPr>
            <p:spPr>
              <a:xfrm>
                <a:off x="6909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80"/>
              <p:cNvSpPr/>
              <p:nvPr/>
            </p:nvSpPr>
            <p:spPr>
              <a:xfrm>
                <a:off x="7290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6" name="Google Shape;606;p80"/>
          <p:cNvGrpSpPr/>
          <p:nvPr/>
        </p:nvGrpSpPr>
        <p:grpSpPr>
          <a:xfrm>
            <a:off x="4275676" y="2806951"/>
            <a:ext cx="4556405" cy="988960"/>
            <a:chOff x="4275676" y="2806951"/>
            <a:chExt cx="4556405" cy="988960"/>
          </a:xfrm>
        </p:grpSpPr>
        <p:grpSp>
          <p:nvGrpSpPr>
            <p:cNvPr id="607" name="Google Shape;607;p80"/>
            <p:cNvGrpSpPr/>
            <p:nvPr/>
          </p:nvGrpSpPr>
          <p:grpSpPr>
            <a:xfrm>
              <a:off x="4275676" y="2806951"/>
              <a:ext cx="4556405" cy="231850"/>
              <a:chOff x="4242600" y="2368218"/>
              <a:chExt cx="4138800" cy="210600"/>
            </a:xfrm>
          </p:grpSpPr>
          <p:sp>
            <p:nvSpPr>
              <p:cNvPr id="608" name="Google Shape;608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80"/>
              <p:cNvSpPr/>
              <p:nvPr/>
            </p:nvSpPr>
            <p:spPr>
              <a:xfrm>
                <a:off x="4623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80"/>
              <p:cNvSpPr/>
              <p:nvPr/>
            </p:nvSpPr>
            <p:spPr>
              <a:xfrm>
                <a:off x="7290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80"/>
            <p:cNvGrpSpPr/>
            <p:nvPr/>
          </p:nvGrpSpPr>
          <p:grpSpPr>
            <a:xfrm>
              <a:off x="4275676" y="3192753"/>
              <a:ext cx="4556405" cy="231850"/>
              <a:chOff x="4242600" y="2368218"/>
              <a:chExt cx="4138800" cy="210600"/>
            </a:xfrm>
          </p:grpSpPr>
          <p:sp>
            <p:nvSpPr>
              <p:cNvPr id="615" name="Google Shape;615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80"/>
              <p:cNvSpPr/>
              <p:nvPr/>
            </p:nvSpPr>
            <p:spPr>
              <a:xfrm>
                <a:off x="5385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0"/>
              <p:cNvSpPr/>
              <p:nvPr/>
            </p:nvSpPr>
            <p:spPr>
              <a:xfrm>
                <a:off x="7290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80"/>
            <p:cNvGrpSpPr/>
            <p:nvPr/>
          </p:nvGrpSpPr>
          <p:grpSpPr>
            <a:xfrm>
              <a:off x="4275676" y="3564062"/>
              <a:ext cx="4556405" cy="231850"/>
              <a:chOff x="4242600" y="2368218"/>
              <a:chExt cx="4138800" cy="210600"/>
            </a:xfrm>
          </p:grpSpPr>
          <p:sp>
            <p:nvSpPr>
              <p:cNvPr id="622" name="Google Shape;622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80"/>
              <p:cNvSpPr/>
              <p:nvPr/>
            </p:nvSpPr>
            <p:spPr>
              <a:xfrm>
                <a:off x="5766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80"/>
              <p:cNvSpPr/>
              <p:nvPr/>
            </p:nvSpPr>
            <p:spPr>
              <a:xfrm>
                <a:off x="7290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8" name="Google Shape;628;p80"/>
          <p:cNvGrpSpPr/>
          <p:nvPr/>
        </p:nvGrpSpPr>
        <p:grpSpPr>
          <a:xfrm>
            <a:off x="4275676" y="6083325"/>
            <a:ext cx="4556405" cy="231850"/>
            <a:chOff x="4242600" y="2368218"/>
            <a:chExt cx="4138800" cy="210600"/>
          </a:xfrm>
        </p:grpSpPr>
        <p:sp>
          <p:nvSpPr>
            <p:cNvPr id="629" name="Google Shape;629;p80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0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0"/>
            <p:cNvSpPr/>
            <p:nvPr/>
          </p:nvSpPr>
          <p:spPr>
            <a:xfrm>
              <a:off x="5766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0"/>
            <p:cNvSpPr/>
            <p:nvPr/>
          </p:nvSpPr>
          <p:spPr>
            <a:xfrm>
              <a:off x="6528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0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0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80"/>
          <p:cNvGrpSpPr/>
          <p:nvPr/>
        </p:nvGrpSpPr>
        <p:grpSpPr>
          <a:xfrm>
            <a:off x="4275676" y="4446652"/>
            <a:ext cx="4556405" cy="994709"/>
            <a:chOff x="4275676" y="4446652"/>
            <a:chExt cx="4556405" cy="994709"/>
          </a:xfrm>
        </p:grpSpPr>
        <p:grpSp>
          <p:nvGrpSpPr>
            <p:cNvPr id="636" name="Google Shape;636;p80"/>
            <p:cNvGrpSpPr/>
            <p:nvPr/>
          </p:nvGrpSpPr>
          <p:grpSpPr>
            <a:xfrm>
              <a:off x="4275676" y="5209511"/>
              <a:ext cx="4556405" cy="231850"/>
              <a:chOff x="4242600" y="2368218"/>
              <a:chExt cx="4138800" cy="210600"/>
            </a:xfrm>
          </p:grpSpPr>
          <p:sp>
            <p:nvSpPr>
              <p:cNvPr id="637" name="Google Shape;637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80"/>
              <p:cNvSpPr/>
              <p:nvPr/>
            </p:nvSpPr>
            <p:spPr>
              <a:xfrm>
                <a:off x="5766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80"/>
              <p:cNvSpPr/>
              <p:nvPr/>
            </p:nvSpPr>
            <p:spPr>
              <a:xfrm>
                <a:off x="6528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80"/>
            <p:cNvGrpSpPr/>
            <p:nvPr/>
          </p:nvGrpSpPr>
          <p:grpSpPr>
            <a:xfrm>
              <a:off x="4275676" y="4830933"/>
              <a:ext cx="4556405" cy="231850"/>
              <a:chOff x="4242600" y="2368218"/>
              <a:chExt cx="4138800" cy="210600"/>
            </a:xfrm>
          </p:grpSpPr>
          <p:sp>
            <p:nvSpPr>
              <p:cNvPr id="644" name="Google Shape;644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80"/>
              <p:cNvSpPr/>
              <p:nvPr/>
            </p:nvSpPr>
            <p:spPr>
              <a:xfrm>
                <a:off x="6147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80"/>
              <p:cNvSpPr/>
              <p:nvPr/>
            </p:nvSpPr>
            <p:spPr>
              <a:xfrm>
                <a:off x="6528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80"/>
            <p:cNvGrpSpPr/>
            <p:nvPr/>
          </p:nvGrpSpPr>
          <p:grpSpPr>
            <a:xfrm>
              <a:off x="4275676" y="4446652"/>
              <a:ext cx="4556405" cy="231850"/>
              <a:chOff x="4242600" y="2368218"/>
              <a:chExt cx="4138800" cy="210600"/>
            </a:xfrm>
          </p:grpSpPr>
          <p:sp>
            <p:nvSpPr>
              <p:cNvPr id="651" name="Google Shape;651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80"/>
              <p:cNvSpPr/>
              <p:nvPr/>
            </p:nvSpPr>
            <p:spPr>
              <a:xfrm>
                <a:off x="6147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80"/>
              <p:cNvSpPr/>
              <p:nvPr/>
            </p:nvSpPr>
            <p:spPr>
              <a:xfrm>
                <a:off x="4623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80"/>
              <p:cNvSpPr/>
              <p:nvPr/>
            </p:nvSpPr>
            <p:spPr>
              <a:xfrm>
                <a:off x="6528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7" name="Google Shape;657;p80"/>
          <p:cNvSpPr txBox="1"/>
          <p:nvPr/>
        </p:nvSpPr>
        <p:spPr>
          <a:xfrm>
            <a:off x="311700" y="1536625"/>
            <a:ext cx="3016500" cy="4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 + 4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 + 1 + 4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+ 3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+ 2 + 3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+ 1 + 1 + 3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+ 2 + 2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+ 1 + 2 + 2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+ 1 + 1 + 1 + 2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+ 1 + 1 + 1 + 1 + 1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81"/>
          <p:cNvGrpSpPr/>
          <p:nvPr/>
        </p:nvGrpSpPr>
        <p:grpSpPr>
          <a:xfrm>
            <a:off x="817275" y="2629500"/>
            <a:ext cx="8172475" cy="3897000"/>
            <a:chOff x="817275" y="2629500"/>
            <a:chExt cx="8172475" cy="3897000"/>
          </a:xfrm>
        </p:grpSpPr>
        <p:sp>
          <p:nvSpPr>
            <p:cNvPr id="663" name="Google Shape;663;p81"/>
            <p:cNvSpPr/>
            <p:nvPr/>
          </p:nvSpPr>
          <p:spPr>
            <a:xfrm>
              <a:off x="817275" y="3413200"/>
              <a:ext cx="1563600" cy="3435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1"/>
            <p:cNvSpPr/>
            <p:nvPr/>
          </p:nvSpPr>
          <p:spPr>
            <a:xfrm>
              <a:off x="4015150" y="2629500"/>
              <a:ext cx="4974600" cy="38970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81"/>
          <p:cNvGrpSpPr/>
          <p:nvPr/>
        </p:nvGrpSpPr>
        <p:grpSpPr>
          <a:xfrm>
            <a:off x="817275" y="1356875"/>
            <a:ext cx="8172525" cy="2018825"/>
            <a:chOff x="817275" y="1356875"/>
            <a:chExt cx="8172525" cy="2018825"/>
          </a:xfrm>
        </p:grpSpPr>
        <p:sp>
          <p:nvSpPr>
            <p:cNvPr id="666" name="Google Shape;666;p81"/>
            <p:cNvSpPr/>
            <p:nvPr/>
          </p:nvSpPr>
          <p:spPr>
            <a:xfrm>
              <a:off x="817275" y="3032200"/>
              <a:ext cx="971100" cy="3435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1"/>
            <p:cNvSpPr/>
            <p:nvPr/>
          </p:nvSpPr>
          <p:spPr>
            <a:xfrm>
              <a:off x="4015200" y="1356875"/>
              <a:ext cx="4974600" cy="1035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grpSp>
        <p:nvGrpSpPr>
          <p:cNvPr id="669" name="Google Shape;669;p81"/>
          <p:cNvGrpSpPr/>
          <p:nvPr/>
        </p:nvGrpSpPr>
        <p:grpSpPr>
          <a:xfrm>
            <a:off x="4275676" y="1536585"/>
            <a:ext cx="4556405" cy="231850"/>
            <a:chOff x="4242600" y="2368218"/>
            <a:chExt cx="4138800" cy="210600"/>
          </a:xfrm>
        </p:grpSpPr>
        <p:sp>
          <p:nvSpPr>
            <p:cNvPr id="670" name="Google Shape;670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1"/>
            <p:cNvSpPr/>
            <p:nvPr/>
          </p:nvSpPr>
          <p:spPr>
            <a:xfrm>
              <a:off x="4623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1"/>
            <p:cNvSpPr/>
            <p:nvPr/>
          </p:nvSpPr>
          <p:spPr>
            <a:xfrm>
              <a:off x="6909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81"/>
          <p:cNvGrpSpPr/>
          <p:nvPr/>
        </p:nvGrpSpPr>
        <p:grpSpPr>
          <a:xfrm>
            <a:off x="4275676" y="1919377"/>
            <a:ext cx="4556405" cy="231850"/>
            <a:chOff x="4242600" y="2368218"/>
            <a:chExt cx="4138800" cy="210600"/>
          </a:xfrm>
        </p:grpSpPr>
        <p:sp>
          <p:nvSpPr>
            <p:cNvPr id="677" name="Google Shape;677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1"/>
            <p:cNvSpPr/>
            <p:nvPr/>
          </p:nvSpPr>
          <p:spPr>
            <a:xfrm>
              <a:off x="6909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81"/>
          <p:cNvGrpSpPr/>
          <p:nvPr/>
        </p:nvGrpSpPr>
        <p:grpSpPr>
          <a:xfrm>
            <a:off x="4275676" y="2806951"/>
            <a:ext cx="4556405" cy="231850"/>
            <a:chOff x="4242600" y="2368218"/>
            <a:chExt cx="4138800" cy="210600"/>
          </a:xfrm>
        </p:grpSpPr>
        <p:sp>
          <p:nvSpPr>
            <p:cNvPr id="684" name="Google Shape;684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1"/>
            <p:cNvSpPr/>
            <p:nvPr/>
          </p:nvSpPr>
          <p:spPr>
            <a:xfrm>
              <a:off x="4623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81"/>
          <p:cNvGrpSpPr/>
          <p:nvPr/>
        </p:nvGrpSpPr>
        <p:grpSpPr>
          <a:xfrm>
            <a:off x="4275676" y="3192753"/>
            <a:ext cx="4556405" cy="231850"/>
            <a:chOff x="4242600" y="2368218"/>
            <a:chExt cx="4138800" cy="210600"/>
          </a:xfrm>
        </p:grpSpPr>
        <p:sp>
          <p:nvSpPr>
            <p:cNvPr id="691" name="Google Shape;691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1"/>
            <p:cNvSpPr/>
            <p:nvPr/>
          </p:nvSpPr>
          <p:spPr>
            <a:xfrm>
              <a:off x="5385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81"/>
          <p:cNvGrpSpPr/>
          <p:nvPr/>
        </p:nvGrpSpPr>
        <p:grpSpPr>
          <a:xfrm>
            <a:off x="4275676" y="3564062"/>
            <a:ext cx="4556405" cy="231850"/>
            <a:chOff x="4242600" y="2368218"/>
            <a:chExt cx="4138800" cy="210600"/>
          </a:xfrm>
        </p:grpSpPr>
        <p:sp>
          <p:nvSpPr>
            <p:cNvPr id="698" name="Google Shape;698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1"/>
            <p:cNvSpPr/>
            <p:nvPr/>
          </p:nvSpPr>
          <p:spPr>
            <a:xfrm>
              <a:off x="5766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81"/>
          <p:cNvGrpSpPr/>
          <p:nvPr/>
        </p:nvGrpSpPr>
        <p:grpSpPr>
          <a:xfrm>
            <a:off x="4275676" y="5209511"/>
            <a:ext cx="4556405" cy="231850"/>
            <a:chOff x="4242600" y="2368218"/>
            <a:chExt cx="4138800" cy="210600"/>
          </a:xfrm>
        </p:grpSpPr>
        <p:sp>
          <p:nvSpPr>
            <p:cNvPr id="705" name="Google Shape;705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1"/>
            <p:cNvSpPr/>
            <p:nvPr/>
          </p:nvSpPr>
          <p:spPr>
            <a:xfrm>
              <a:off x="5766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1"/>
            <p:cNvSpPr/>
            <p:nvPr/>
          </p:nvSpPr>
          <p:spPr>
            <a:xfrm>
              <a:off x="6528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81"/>
          <p:cNvGrpSpPr/>
          <p:nvPr/>
        </p:nvGrpSpPr>
        <p:grpSpPr>
          <a:xfrm>
            <a:off x="4275676" y="6083325"/>
            <a:ext cx="4556405" cy="231850"/>
            <a:chOff x="4242600" y="2368218"/>
            <a:chExt cx="4138800" cy="210600"/>
          </a:xfrm>
        </p:grpSpPr>
        <p:sp>
          <p:nvSpPr>
            <p:cNvPr id="712" name="Google Shape;712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1"/>
            <p:cNvSpPr/>
            <p:nvPr/>
          </p:nvSpPr>
          <p:spPr>
            <a:xfrm>
              <a:off x="5766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1"/>
            <p:cNvSpPr/>
            <p:nvPr/>
          </p:nvSpPr>
          <p:spPr>
            <a:xfrm>
              <a:off x="6528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81"/>
          <p:cNvGrpSpPr/>
          <p:nvPr/>
        </p:nvGrpSpPr>
        <p:grpSpPr>
          <a:xfrm>
            <a:off x="4275676" y="4830933"/>
            <a:ext cx="4556405" cy="231850"/>
            <a:chOff x="4242600" y="2368218"/>
            <a:chExt cx="4138800" cy="210600"/>
          </a:xfrm>
        </p:grpSpPr>
        <p:sp>
          <p:nvSpPr>
            <p:cNvPr id="719" name="Google Shape;719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1"/>
            <p:cNvSpPr/>
            <p:nvPr/>
          </p:nvSpPr>
          <p:spPr>
            <a:xfrm>
              <a:off x="6147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1"/>
            <p:cNvSpPr/>
            <p:nvPr/>
          </p:nvSpPr>
          <p:spPr>
            <a:xfrm>
              <a:off x="6528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81"/>
          <p:cNvGrpSpPr/>
          <p:nvPr/>
        </p:nvGrpSpPr>
        <p:grpSpPr>
          <a:xfrm>
            <a:off x="4275676" y="4446652"/>
            <a:ext cx="4556405" cy="231850"/>
            <a:chOff x="4242600" y="2368218"/>
            <a:chExt cx="4138800" cy="210600"/>
          </a:xfrm>
        </p:grpSpPr>
        <p:sp>
          <p:nvSpPr>
            <p:cNvPr id="726" name="Google Shape;726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1"/>
            <p:cNvSpPr/>
            <p:nvPr/>
          </p:nvSpPr>
          <p:spPr>
            <a:xfrm>
              <a:off x="6147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1"/>
            <p:cNvSpPr/>
            <p:nvPr/>
          </p:nvSpPr>
          <p:spPr>
            <a:xfrm>
              <a:off x="4623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1"/>
            <p:cNvSpPr/>
            <p:nvPr/>
          </p:nvSpPr>
          <p:spPr>
            <a:xfrm>
              <a:off x="6528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81"/>
          <p:cNvSpPr txBox="1"/>
          <p:nvPr/>
        </p:nvSpPr>
        <p:spPr>
          <a:xfrm>
            <a:off x="311700" y="1536625"/>
            <a:ext cx="3703500" cy="2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Ideas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Find simpler instances of the problem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Explore two possibilities: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 a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Don’t use a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81"/>
          <p:cNvSpPr txBox="1"/>
          <p:nvPr/>
        </p:nvSpPr>
        <p:spPr>
          <a:xfrm>
            <a:off x="311700" y="3746425"/>
            <a:ext cx="37035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Solve two simpler problems: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count_part(2, 4)</a:t>
            </a:r>
            <a:endParaRPr sz="1800">
              <a:solidFill>
                <a:srgbClr val="0371C1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count_part(6, 3)</a:t>
            </a:r>
            <a:endParaRPr sz="200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4" name="Google Shape;734;p81"/>
          <p:cNvGrpSpPr/>
          <p:nvPr/>
        </p:nvGrpSpPr>
        <p:grpSpPr>
          <a:xfrm>
            <a:off x="817275" y="1409500"/>
            <a:ext cx="5045850" cy="3091425"/>
            <a:chOff x="817275" y="1409500"/>
            <a:chExt cx="5045850" cy="3091425"/>
          </a:xfrm>
        </p:grpSpPr>
        <p:sp>
          <p:nvSpPr>
            <p:cNvPr id="735" name="Google Shape;735;p81"/>
            <p:cNvSpPr/>
            <p:nvPr/>
          </p:nvSpPr>
          <p:spPr>
            <a:xfrm>
              <a:off x="4074525" y="1409500"/>
              <a:ext cx="1788600" cy="924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1"/>
            <p:cNvSpPr/>
            <p:nvPr/>
          </p:nvSpPr>
          <p:spPr>
            <a:xfrm>
              <a:off x="817275" y="4181125"/>
              <a:ext cx="2286000" cy="31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81"/>
          <p:cNvGrpSpPr/>
          <p:nvPr/>
        </p:nvGrpSpPr>
        <p:grpSpPr>
          <a:xfrm>
            <a:off x="817275" y="2713725"/>
            <a:ext cx="8113650" cy="3753600"/>
            <a:chOff x="817275" y="2713725"/>
            <a:chExt cx="8113650" cy="3753600"/>
          </a:xfrm>
        </p:grpSpPr>
        <p:sp>
          <p:nvSpPr>
            <p:cNvPr id="738" name="Google Shape;738;p81"/>
            <p:cNvSpPr/>
            <p:nvPr/>
          </p:nvSpPr>
          <p:spPr>
            <a:xfrm>
              <a:off x="4074525" y="2713725"/>
              <a:ext cx="4856400" cy="3753600"/>
            </a:xfrm>
            <a:prstGeom prst="roundRect">
              <a:avLst>
                <a:gd name="adj" fmla="val 6626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1"/>
            <p:cNvSpPr/>
            <p:nvPr/>
          </p:nvSpPr>
          <p:spPr>
            <a:xfrm>
              <a:off x="817275" y="4500925"/>
              <a:ext cx="2286000" cy="31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81"/>
          <p:cNvSpPr txBox="1"/>
          <p:nvPr/>
        </p:nvSpPr>
        <p:spPr>
          <a:xfrm>
            <a:off x="311700" y="4813225"/>
            <a:ext cx="37035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Sum up the results of these smaller problems!</a:t>
            </a:r>
            <a:endParaRPr sz="200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2"/>
          <p:cNvSpPr/>
          <p:nvPr/>
        </p:nvSpPr>
        <p:spPr>
          <a:xfrm>
            <a:off x="817275" y="3413200"/>
            <a:ext cx="1563600" cy="34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82"/>
          <p:cNvSpPr/>
          <p:nvPr/>
        </p:nvSpPr>
        <p:spPr>
          <a:xfrm>
            <a:off x="867450" y="3008275"/>
            <a:ext cx="971100" cy="343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sp>
        <p:nvSpPr>
          <p:cNvPr id="748" name="Google Shape;748;p82"/>
          <p:cNvSpPr txBox="1"/>
          <p:nvPr/>
        </p:nvSpPr>
        <p:spPr>
          <a:xfrm>
            <a:off x="311700" y="1536625"/>
            <a:ext cx="3703500" cy="2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Ideas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Find simpler instances of the problem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Explore two possibilities: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a 4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Don’t use a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82"/>
          <p:cNvSpPr txBox="1"/>
          <p:nvPr/>
        </p:nvSpPr>
        <p:spPr>
          <a:xfrm>
            <a:off x="311700" y="3746425"/>
            <a:ext cx="37035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Solve two simpler problems: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count_part(2, 4)</a:t>
            </a:r>
            <a:endParaRPr sz="1800">
              <a:solidFill>
                <a:srgbClr val="0371C1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count_part(6, 3)</a:t>
            </a:r>
            <a:endParaRPr sz="200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82"/>
          <p:cNvSpPr txBox="1"/>
          <p:nvPr/>
        </p:nvSpPr>
        <p:spPr>
          <a:xfrm>
            <a:off x="311700" y="4813225"/>
            <a:ext cx="37035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Sum up the results of these smaller problems!</a:t>
            </a:r>
            <a:endParaRPr sz="200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82"/>
          <p:cNvSpPr txBox="1"/>
          <p:nvPr/>
        </p:nvSpPr>
        <p:spPr>
          <a:xfrm>
            <a:off x="3790681" y="1536625"/>
            <a:ext cx="5222993" cy="327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with_m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count_part(n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</a:t>
            </a:r>
            <a:r>
              <a:rPr lang="en" sz="1800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wo_m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count_part(n,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   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3"/>
          <p:cNvSpPr txBox="1">
            <a:spLocks noGrp="1"/>
          </p:cNvSpPr>
          <p:nvPr>
            <p:ph type="title"/>
          </p:nvPr>
        </p:nvSpPr>
        <p:spPr>
          <a:xfrm>
            <a:off x="311700" y="593375"/>
            <a:ext cx="3383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sp>
        <p:nvSpPr>
          <p:cNvPr id="757" name="Google Shape;757;p83"/>
          <p:cNvSpPr/>
          <p:nvPr/>
        </p:nvSpPr>
        <p:spPr>
          <a:xfrm>
            <a:off x="6056475" y="1356863"/>
            <a:ext cx="1035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(6, 4)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58" name="Google Shape;758;p83"/>
          <p:cNvGrpSpPr/>
          <p:nvPr/>
        </p:nvGrpSpPr>
        <p:grpSpPr>
          <a:xfrm>
            <a:off x="4162225" y="3218875"/>
            <a:ext cx="3274200" cy="763500"/>
            <a:chOff x="4162225" y="3218875"/>
            <a:chExt cx="3274200" cy="763500"/>
          </a:xfrm>
        </p:grpSpPr>
        <p:grpSp>
          <p:nvGrpSpPr>
            <p:cNvPr id="759" name="Google Shape;759;p83"/>
            <p:cNvGrpSpPr/>
            <p:nvPr/>
          </p:nvGrpSpPr>
          <p:grpSpPr>
            <a:xfrm>
              <a:off x="4162225" y="3218875"/>
              <a:ext cx="1654050" cy="763500"/>
              <a:chOff x="4162225" y="3218875"/>
              <a:chExt cx="1654050" cy="763500"/>
            </a:xfrm>
          </p:grpSpPr>
          <p:sp>
            <p:nvSpPr>
              <p:cNvPr id="760" name="Google Shape;760;p83"/>
              <p:cNvSpPr/>
              <p:nvPr/>
            </p:nvSpPr>
            <p:spPr>
              <a:xfrm>
                <a:off x="4162225" y="3583675"/>
                <a:ext cx="11835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(-1, 3)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61" name="Google Shape;761;p83"/>
              <p:cNvCxnSpPr>
                <a:stCxn id="760" idx="0"/>
                <a:endCxn id="762" idx="2"/>
              </p:cNvCxnSpPr>
              <p:nvPr/>
            </p:nvCxnSpPr>
            <p:spPr>
              <a:xfrm rot="10800000" flipH="1">
                <a:off x="4753975" y="3218875"/>
                <a:ext cx="1062300" cy="36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63" name="Google Shape;763;p83"/>
            <p:cNvGrpSpPr/>
            <p:nvPr/>
          </p:nvGrpSpPr>
          <p:grpSpPr>
            <a:xfrm>
              <a:off x="5816275" y="3218875"/>
              <a:ext cx="1620150" cy="763500"/>
              <a:chOff x="5816275" y="3218875"/>
              <a:chExt cx="1620150" cy="763500"/>
            </a:xfrm>
          </p:grpSpPr>
          <p:sp>
            <p:nvSpPr>
              <p:cNvPr id="764" name="Google Shape;764;p83"/>
              <p:cNvSpPr/>
              <p:nvPr/>
            </p:nvSpPr>
            <p:spPr>
              <a:xfrm>
                <a:off x="6401125" y="3583675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(2, 2)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65" name="Google Shape;765;p83"/>
              <p:cNvCxnSpPr>
                <a:stCxn id="764" idx="0"/>
                <a:endCxn id="762" idx="2"/>
              </p:cNvCxnSpPr>
              <p:nvPr/>
            </p:nvCxnSpPr>
            <p:spPr>
              <a:xfrm rot="10800000">
                <a:off x="5816275" y="3218875"/>
                <a:ext cx="1102500" cy="36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66" name="Google Shape;766;p83"/>
          <p:cNvGrpSpPr/>
          <p:nvPr/>
        </p:nvGrpSpPr>
        <p:grpSpPr>
          <a:xfrm>
            <a:off x="4318400" y="1755600"/>
            <a:ext cx="4542450" cy="699900"/>
            <a:chOff x="4318400" y="1755600"/>
            <a:chExt cx="4542450" cy="699900"/>
          </a:xfrm>
        </p:grpSpPr>
        <p:grpSp>
          <p:nvGrpSpPr>
            <p:cNvPr id="767" name="Google Shape;767;p83"/>
            <p:cNvGrpSpPr/>
            <p:nvPr/>
          </p:nvGrpSpPr>
          <p:grpSpPr>
            <a:xfrm>
              <a:off x="4318400" y="1755600"/>
              <a:ext cx="2255850" cy="699900"/>
              <a:chOff x="4089800" y="1755600"/>
              <a:chExt cx="2255850" cy="699900"/>
            </a:xfrm>
          </p:grpSpPr>
          <p:sp>
            <p:nvSpPr>
              <p:cNvPr id="768" name="Google Shape;768;p83"/>
              <p:cNvSpPr/>
              <p:nvPr/>
            </p:nvSpPr>
            <p:spPr>
              <a:xfrm>
                <a:off x="4089800" y="2056800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(2, 4)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69" name="Google Shape;769;p83"/>
              <p:cNvCxnSpPr>
                <a:stCxn id="768" idx="0"/>
                <a:endCxn id="757" idx="2"/>
              </p:cNvCxnSpPr>
              <p:nvPr/>
            </p:nvCxnSpPr>
            <p:spPr>
              <a:xfrm rot="10800000" flipH="1">
                <a:off x="4607450" y="1755600"/>
                <a:ext cx="1738200" cy="30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0" name="Google Shape;770;p83"/>
            <p:cNvGrpSpPr/>
            <p:nvPr/>
          </p:nvGrpSpPr>
          <p:grpSpPr>
            <a:xfrm>
              <a:off x="6574100" y="1755600"/>
              <a:ext cx="2286750" cy="699900"/>
              <a:chOff x="6345500" y="1755600"/>
              <a:chExt cx="2286750" cy="699900"/>
            </a:xfrm>
          </p:grpSpPr>
          <p:sp>
            <p:nvSpPr>
              <p:cNvPr id="771" name="Google Shape;771;p83"/>
              <p:cNvSpPr/>
              <p:nvPr/>
            </p:nvSpPr>
            <p:spPr>
              <a:xfrm>
                <a:off x="7596950" y="2056800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(6, 3)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72" name="Google Shape;772;p83"/>
              <p:cNvCxnSpPr>
                <a:stCxn id="771" idx="0"/>
                <a:endCxn id="757" idx="2"/>
              </p:cNvCxnSpPr>
              <p:nvPr/>
            </p:nvCxnSpPr>
            <p:spPr>
              <a:xfrm rot="10800000">
                <a:off x="6345500" y="1755600"/>
                <a:ext cx="1769100" cy="30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73" name="Google Shape;773;p83"/>
          <p:cNvGrpSpPr/>
          <p:nvPr/>
        </p:nvGrpSpPr>
        <p:grpSpPr>
          <a:xfrm>
            <a:off x="6616150" y="4717875"/>
            <a:ext cx="2444750" cy="720300"/>
            <a:chOff x="6616150" y="4717875"/>
            <a:chExt cx="2444750" cy="720300"/>
          </a:xfrm>
        </p:grpSpPr>
        <p:grpSp>
          <p:nvGrpSpPr>
            <p:cNvPr id="774" name="Google Shape;774;p83"/>
            <p:cNvGrpSpPr/>
            <p:nvPr/>
          </p:nvGrpSpPr>
          <p:grpSpPr>
            <a:xfrm>
              <a:off x="6616150" y="4717875"/>
              <a:ext cx="1166250" cy="720300"/>
              <a:chOff x="6616150" y="4717875"/>
              <a:chExt cx="1166250" cy="720300"/>
            </a:xfrm>
          </p:grpSpPr>
          <p:sp>
            <p:nvSpPr>
              <p:cNvPr id="775" name="Google Shape;775;p83"/>
              <p:cNvSpPr/>
              <p:nvPr/>
            </p:nvSpPr>
            <p:spPr>
              <a:xfrm>
                <a:off x="6616150" y="5039475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(1, 1)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76" name="Google Shape;776;p83"/>
              <p:cNvCxnSpPr>
                <a:stCxn id="775" idx="0"/>
                <a:endCxn id="777" idx="2"/>
              </p:cNvCxnSpPr>
              <p:nvPr/>
            </p:nvCxnSpPr>
            <p:spPr>
              <a:xfrm rot="10800000" flipH="1">
                <a:off x="7133800" y="4717875"/>
                <a:ext cx="648600" cy="32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8" name="Google Shape;778;p83"/>
            <p:cNvGrpSpPr/>
            <p:nvPr/>
          </p:nvGrpSpPr>
          <p:grpSpPr>
            <a:xfrm>
              <a:off x="7782300" y="4717875"/>
              <a:ext cx="1278600" cy="720300"/>
              <a:chOff x="7782300" y="4717875"/>
              <a:chExt cx="1278600" cy="720300"/>
            </a:xfrm>
          </p:grpSpPr>
          <p:sp>
            <p:nvSpPr>
              <p:cNvPr id="779" name="Google Shape;779;p83"/>
              <p:cNvSpPr/>
              <p:nvPr/>
            </p:nvSpPr>
            <p:spPr>
              <a:xfrm>
                <a:off x="8166900" y="5039475"/>
                <a:ext cx="894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(2,0)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80" name="Google Shape;780;p83"/>
              <p:cNvCxnSpPr>
                <a:stCxn id="779" idx="0"/>
                <a:endCxn id="777" idx="2"/>
              </p:cNvCxnSpPr>
              <p:nvPr/>
            </p:nvCxnSpPr>
            <p:spPr>
              <a:xfrm rot="10800000">
                <a:off x="7782300" y="4717875"/>
                <a:ext cx="831600" cy="32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1" name="Google Shape;781;p83"/>
          <p:cNvGrpSpPr/>
          <p:nvPr/>
        </p:nvGrpSpPr>
        <p:grpSpPr>
          <a:xfrm>
            <a:off x="6054725" y="5438200"/>
            <a:ext cx="2237700" cy="644100"/>
            <a:chOff x="6054725" y="5438200"/>
            <a:chExt cx="2237700" cy="644100"/>
          </a:xfrm>
        </p:grpSpPr>
        <p:grpSp>
          <p:nvGrpSpPr>
            <p:cNvPr id="782" name="Google Shape;782;p83"/>
            <p:cNvGrpSpPr/>
            <p:nvPr/>
          </p:nvGrpSpPr>
          <p:grpSpPr>
            <a:xfrm>
              <a:off x="7133675" y="5438200"/>
              <a:ext cx="1158750" cy="644100"/>
              <a:chOff x="7133675" y="5438200"/>
              <a:chExt cx="1158750" cy="644100"/>
            </a:xfrm>
          </p:grpSpPr>
          <p:sp>
            <p:nvSpPr>
              <p:cNvPr id="783" name="Google Shape;783;p83"/>
              <p:cNvSpPr/>
              <p:nvPr/>
            </p:nvSpPr>
            <p:spPr>
              <a:xfrm>
                <a:off x="7257125" y="5683600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(1, 0)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84" name="Google Shape;784;p83"/>
              <p:cNvCxnSpPr>
                <a:stCxn id="783" idx="0"/>
                <a:endCxn id="775" idx="2"/>
              </p:cNvCxnSpPr>
              <p:nvPr/>
            </p:nvCxnSpPr>
            <p:spPr>
              <a:xfrm rot="10800000">
                <a:off x="7133675" y="5438200"/>
                <a:ext cx="641100" cy="245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85" name="Google Shape;785;p83"/>
            <p:cNvGrpSpPr/>
            <p:nvPr/>
          </p:nvGrpSpPr>
          <p:grpSpPr>
            <a:xfrm>
              <a:off x="6054725" y="5438200"/>
              <a:ext cx="1078950" cy="644100"/>
              <a:chOff x="6054725" y="5438200"/>
              <a:chExt cx="1078950" cy="644100"/>
            </a:xfrm>
          </p:grpSpPr>
          <p:sp>
            <p:nvSpPr>
              <p:cNvPr id="786" name="Google Shape;786;p83"/>
              <p:cNvSpPr/>
              <p:nvPr/>
            </p:nvSpPr>
            <p:spPr>
              <a:xfrm>
                <a:off x="6054725" y="5683600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(0, 1)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87" name="Google Shape;787;p83"/>
              <p:cNvCxnSpPr>
                <a:stCxn id="786" idx="0"/>
                <a:endCxn id="775" idx="2"/>
              </p:cNvCxnSpPr>
              <p:nvPr/>
            </p:nvCxnSpPr>
            <p:spPr>
              <a:xfrm rot="10800000" flipH="1">
                <a:off x="6572375" y="5438200"/>
                <a:ext cx="561300" cy="245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8" name="Google Shape;788;p83"/>
          <p:cNvGrpSpPr/>
          <p:nvPr/>
        </p:nvGrpSpPr>
        <p:grpSpPr>
          <a:xfrm>
            <a:off x="6054725" y="6082325"/>
            <a:ext cx="1035300" cy="644100"/>
            <a:chOff x="6054725" y="6082325"/>
            <a:chExt cx="1035300" cy="644100"/>
          </a:xfrm>
        </p:grpSpPr>
        <p:cxnSp>
          <p:nvCxnSpPr>
            <p:cNvPr id="789" name="Google Shape;789;p83"/>
            <p:cNvCxnSpPr>
              <a:stCxn id="790" idx="0"/>
              <a:endCxn id="786" idx="2"/>
            </p:cNvCxnSpPr>
            <p:nvPr/>
          </p:nvCxnSpPr>
          <p:spPr>
            <a:xfrm rot="10800000">
              <a:off x="6572375" y="6082325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90" name="Google Shape;790;p83"/>
            <p:cNvSpPr/>
            <p:nvPr/>
          </p:nvSpPr>
          <p:spPr>
            <a:xfrm>
              <a:off x="6054725" y="6327725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83"/>
          <p:cNvGrpSpPr/>
          <p:nvPr/>
        </p:nvGrpSpPr>
        <p:grpSpPr>
          <a:xfrm>
            <a:off x="7257125" y="6082325"/>
            <a:ext cx="1035300" cy="644100"/>
            <a:chOff x="7257125" y="6082325"/>
            <a:chExt cx="1035300" cy="644100"/>
          </a:xfrm>
        </p:grpSpPr>
        <p:cxnSp>
          <p:nvCxnSpPr>
            <p:cNvPr id="792" name="Google Shape;792;p83"/>
            <p:cNvCxnSpPr>
              <a:stCxn id="793" idx="0"/>
            </p:cNvCxnSpPr>
            <p:nvPr/>
          </p:nvCxnSpPr>
          <p:spPr>
            <a:xfrm rot="10800000">
              <a:off x="7774775" y="6082325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93" name="Google Shape;793;p83"/>
            <p:cNvSpPr/>
            <p:nvPr/>
          </p:nvSpPr>
          <p:spPr>
            <a:xfrm>
              <a:off x="7257125" y="6327725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4" name="Google Shape;794;p83"/>
          <p:cNvGrpSpPr/>
          <p:nvPr/>
        </p:nvGrpSpPr>
        <p:grpSpPr>
          <a:xfrm>
            <a:off x="5551625" y="4679325"/>
            <a:ext cx="1035300" cy="644100"/>
            <a:chOff x="5551625" y="4679325"/>
            <a:chExt cx="1035300" cy="644100"/>
          </a:xfrm>
        </p:grpSpPr>
        <p:cxnSp>
          <p:nvCxnSpPr>
            <p:cNvPr id="795" name="Google Shape;795;p83"/>
            <p:cNvCxnSpPr>
              <a:stCxn id="796" idx="0"/>
            </p:cNvCxnSpPr>
            <p:nvPr/>
          </p:nvCxnSpPr>
          <p:spPr>
            <a:xfrm rot="10800000">
              <a:off x="6069275" y="4679325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96" name="Google Shape;796;p83"/>
            <p:cNvSpPr/>
            <p:nvPr/>
          </p:nvSpPr>
          <p:spPr>
            <a:xfrm>
              <a:off x="5551625" y="4924725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7" name="Google Shape;797;p83"/>
          <p:cNvGrpSpPr/>
          <p:nvPr/>
        </p:nvGrpSpPr>
        <p:grpSpPr>
          <a:xfrm>
            <a:off x="8096250" y="5438175"/>
            <a:ext cx="1035300" cy="644100"/>
            <a:chOff x="8096250" y="5438175"/>
            <a:chExt cx="1035300" cy="644100"/>
          </a:xfrm>
        </p:grpSpPr>
        <p:cxnSp>
          <p:nvCxnSpPr>
            <p:cNvPr id="798" name="Google Shape;798;p83"/>
            <p:cNvCxnSpPr>
              <a:stCxn id="799" idx="0"/>
            </p:cNvCxnSpPr>
            <p:nvPr/>
          </p:nvCxnSpPr>
          <p:spPr>
            <a:xfrm rot="10800000">
              <a:off x="8613900" y="5438175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99" name="Google Shape;799;p83"/>
            <p:cNvSpPr/>
            <p:nvPr/>
          </p:nvSpPr>
          <p:spPr>
            <a:xfrm>
              <a:off x="8096250" y="5683575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0" name="Google Shape;800;p83"/>
          <p:cNvGrpSpPr/>
          <p:nvPr/>
        </p:nvGrpSpPr>
        <p:grpSpPr>
          <a:xfrm>
            <a:off x="4236325" y="3982250"/>
            <a:ext cx="1035300" cy="644100"/>
            <a:chOff x="4236325" y="3982250"/>
            <a:chExt cx="1035300" cy="644100"/>
          </a:xfrm>
        </p:grpSpPr>
        <p:cxnSp>
          <p:nvCxnSpPr>
            <p:cNvPr id="801" name="Google Shape;801;p83"/>
            <p:cNvCxnSpPr>
              <a:stCxn id="802" idx="0"/>
            </p:cNvCxnSpPr>
            <p:nvPr/>
          </p:nvCxnSpPr>
          <p:spPr>
            <a:xfrm rot="10800000">
              <a:off x="4753975" y="3982250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02" name="Google Shape;802;p83"/>
            <p:cNvSpPr/>
            <p:nvPr/>
          </p:nvSpPr>
          <p:spPr>
            <a:xfrm>
              <a:off x="4236325" y="4227650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83"/>
          <p:cNvGrpSpPr/>
          <p:nvPr/>
        </p:nvGrpSpPr>
        <p:grpSpPr>
          <a:xfrm>
            <a:off x="3208850" y="3218875"/>
            <a:ext cx="1035300" cy="644100"/>
            <a:chOff x="3132650" y="3218875"/>
            <a:chExt cx="1035300" cy="644100"/>
          </a:xfrm>
        </p:grpSpPr>
        <p:cxnSp>
          <p:nvCxnSpPr>
            <p:cNvPr id="804" name="Google Shape;804;p83"/>
            <p:cNvCxnSpPr>
              <a:stCxn id="805" idx="0"/>
            </p:cNvCxnSpPr>
            <p:nvPr/>
          </p:nvCxnSpPr>
          <p:spPr>
            <a:xfrm rot="10800000">
              <a:off x="3650300" y="3218875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05" name="Google Shape;805;p83"/>
            <p:cNvSpPr/>
            <p:nvPr/>
          </p:nvSpPr>
          <p:spPr>
            <a:xfrm>
              <a:off x="3132650" y="3464275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6" name="Google Shape;806;p83"/>
          <p:cNvGrpSpPr/>
          <p:nvPr/>
        </p:nvGrpSpPr>
        <p:grpSpPr>
          <a:xfrm>
            <a:off x="4896975" y="1479125"/>
            <a:ext cx="4061050" cy="403325"/>
            <a:chOff x="4896975" y="1479125"/>
            <a:chExt cx="4061050" cy="403325"/>
          </a:xfrm>
        </p:grpSpPr>
        <p:sp>
          <p:nvSpPr>
            <p:cNvPr id="807" name="Google Shape;807;p83"/>
            <p:cNvSpPr txBox="1"/>
            <p:nvPr/>
          </p:nvSpPr>
          <p:spPr>
            <a:xfrm>
              <a:off x="4896975" y="1479125"/>
              <a:ext cx="9801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Use a 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p83"/>
            <p:cNvSpPr txBox="1"/>
            <p:nvPr/>
          </p:nvSpPr>
          <p:spPr>
            <a:xfrm>
              <a:off x="7436425" y="1483750"/>
              <a:ext cx="15216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Don’t use a 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9" name="Google Shape;809;p83"/>
          <p:cNvSpPr txBox="1"/>
          <p:nvPr/>
        </p:nvSpPr>
        <p:spPr>
          <a:xfrm>
            <a:off x="310525" y="1356875"/>
            <a:ext cx="3623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How do we know we’re done?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83"/>
          <p:cNvSpPr txBox="1"/>
          <p:nvPr/>
        </p:nvSpPr>
        <p:spPr>
          <a:xfrm>
            <a:off x="310525" y="1812275"/>
            <a:ext cx="28221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20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negative, then we cannot get to a valid partition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1" name="Google Shape;811;p83"/>
          <p:cNvGrpSpPr/>
          <p:nvPr/>
        </p:nvGrpSpPr>
        <p:grpSpPr>
          <a:xfrm>
            <a:off x="4236325" y="3019525"/>
            <a:ext cx="3748850" cy="398700"/>
            <a:chOff x="4236325" y="3019525"/>
            <a:chExt cx="3748850" cy="398700"/>
          </a:xfrm>
        </p:grpSpPr>
        <p:sp>
          <p:nvSpPr>
            <p:cNvPr id="812" name="Google Shape;812;p83"/>
            <p:cNvSpPr txBox="1"/>
            <p:nvPr/>
          </p:nvSpPr>
          <p:spPr>
            <a:xfrm>
              <a:off x="4236325" y="3019525"/>
              <a:ext cx="9801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Use a 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3" name="Google Shape;813;p83"/>
            <p:cNvSpPr txBox="1"/>
            <p:nvPr/>
          </p:nvSpPr>
          <p:spPr>
            <a:xfrm>
              <a:off x="6463575" y="3019525"/>
              <a:ext cx="15216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Don’t use a 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4" name="Google Shape;814;p83"/>
          <p:cNvGrpSpPr/>
          <p:nvPr/>
        </p:nvGrpSpPr>
        <p:grpSpPr>
          <a:xfrm>
            <a:off x="5346288" y="3747488"/>
            <a:ext cx="3603863" cy="970363"/>
            <a:chOff x="5346288" y="3747488"/>
            <a:chExt cx="3603863" cy="970363"/>
          </a:xfrm>
        </p:grpSpPr>
        <p:grpSp>
          <p:nvGrpSpPr>
            <p:cNvPr id="815" name="Google Shape;815;p83"/>
            <p:cNvGrpSpPr/>
            <p:nvPr/>
          </p:nvGrpSpPr>
          <p:grpSpPr>
            <a:xfrm>
              <a:off x="5551625" y="3982250"/>
              <a:ext cx="2748425" cy="735600"/>
              <a:chOff x="5551625" y="3982250"/>
              <a:chExt cx="2748425" cy="735600"/>
            </a:xfrm>
          </p:grpSpPr>
          <p:grpSp>
            <p:nvGrpSpPr>
              <p:cNvPr id="816" name="Google Shape;816;p83"/>
              <p:cNvGrpSpPr/>
              <p:nvPr/>
            </p:nvGrpSpPr>
            <p:grpSpPr>
              <a:xfrm>
                <a:off x="5551625" y="3982250"/>
                <a:ext cx="1367250" cy="735600"/>
                <a:chOff x="5551625" y="3982250"/>
                <a:chExt cx="1367250" cy="735600"/>
              </a:xfrm>
            </p:grpSpPr>
            <p:sp>
              <p:nvSpPr>
                <p:cNvPr id="817" name="Google Shape;817;p83"/>
                <p:cNvSpPr/>
                <p:nvPr/>
              </p:nvSpPr>
              <p:spPr>
                <a:xfrm>
                  <a:off x="5551625" y="4319150"/>
                  <a:ext cx="10353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800">
                      <a:solidFill>
                        <a:srgbClr val="0371C1"/>
                      </a:solidFill>
                      <a:highlight>
                        <a:srgbClr val="EFEFEF"/>
                      </a:highlight>
                      <a:latin typeface="Roboto Mono"/>
                      <a:ea typeface="Roboto Mono"/>
                      <a:cs typeface="Roboto Mono"/>
                      <a:sym typeface="Roboto Mono"/>
                    </a:rPr>
                    <a:t>(0, 2)</a:t>
                  </a:r>
                  <a:endParaRPr sz="1800" b="1">
                    <a:solidFill>
                      <a:schemeClr val="accent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818" name="Google Shape;818;p83"/>
                <p:cNvCxnSpPr>
                  <a:stCxn id="817" idx="0"/>
                  <a:endCxn id="764" idx="2"/>
                </p:cNvCxnSpPr>
                <p:nvPr/>
              </p:nvCxnSpPr>
              <p:spPr>
                <a:xfrm rot="10800000" flipH="1">
                  <a:off x="6069275" y="3982250"/>
                  <a:ext cx="849600" cy="33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9" name="Google Shape;819;p83"/>
              <p:cNvGrpSpPr/>
              <p:nvPr/>
            </p:nvGrpSpPr>
            <p:grpSpPr>
              <a:xfrm>
                <a:off x="6918700" y="3982250"/>
                <a:ext cx="1381350" cy="735600"/>
                <a:chOff x="6918700" y="3982250"/>
                <a:chExt cx="1381350" cy="735600"/>
              </a:xfrm>
            </p:grpSpPr>
            <p:sp>
              <p:nvSpPr>
                <p:cNvPr id="777" name="Google Shape;777;p83"/>
                <p:cNvSpPr/>
                <p:nvPr/>
              </p:nvSpPr>
              <p:spPr>
                <a:xfrm>
                  <a:off x="7264750" y="4319150"/>
                  <a:ext cx="10353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800">
                      <a:solidFill>
                        <a:srgbClr val="0371C1"/>
                      </a:solidFill>
                      <a:highlight>
                        <a:srgbClr val="EFEFEF"/>
                      </a:highlight>
                      <a:latin typeface="Roboto Mono"/>
                      <a:ea typeface="Roboto Mono"/>
                      <a:cs typeface="Roboto Mono"/>
                      <a:sym typeface="Roboto Mono"/>
                    </a:rPr>
                    <a:t>(2, 1)</a:t>
                  </a:r>
                  <a:endParaRPr sz="1800" b="1">
                    <a:solidFill>
                      <a:schemeClr val="accent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820" name="Google Shape;820;p83"/>
                <p:cNvCxnSpPr>
                  <a:stCxn id="777" idx="0"/>
                  <a:endCxn id="764" idx="2"/>
                </p:cNvCxnSpPr>
                <p:nvPr/>
              </p:nvCxnSpPr>
              <p:spPr>
                <a:xfrm rot="10800000">
                  <a:off x="6918700" y="3982250"/>
                  <a:ext cx="863700" cy="33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21" name="Google Shape;821;p83"/>
            <p:cNvGrpSpPr/>
            <p:nvPr/>
          </p:nvGrpSpPr>
          <p:grpSpPr>
            <a:xfrm>
              <a:off x="5346288" y="3747488"/>
              <a:ext cx="3603863" cy="403275"/>
              <a:chOff x="5346288" y="3747488"/>
              <a:chExt cx="3603863" cy="403275"/>
            </a:xfrm>
          </p:grpSpPr>
          <p:sp>
            <p:nvSpPr>
              <p:cNvPr id="822" name="Google Shape;822;p83"/>
              <p:cNvSpPr txBox="1"/>
              <p:nvPr/>
            </p:nvSpPr>
            <p:spPr>
              <a:xfrm>
                <a:off x="5346288" y="3752063"/>
                <a:ext cx="9801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Use a 2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3" name="Google Shape;823;p83"/>
              <p:cNvSpPr txBox="1"/>
              <p:nvPr/>
            </p:nvSpPr>
            <p:spPr>
              <a:xfrm>
                <a:off x="7428550" y="3747488"/>
                <a:ext cx="15216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Don’t use a 2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24" name="Google Shape;824;p83"/>
          <p:cNvGrpSpPr/>
          <p:nvPr/>
        </p:nvGrpSpPr>
        <p:grpSpPr>
          <a:xfrm>
            <a:off x="3134749" y="2249325"/>
            <a:ext cx="3733151" cy="969625"/>
            <a:chOff x="3134749" y="2249325"/>
            <a:chExt cx="3733151" cy="969625"/>
          </a:xfrm>
        </p:grpSpPr>
        <p:grpSp>
          <p:nvGrpSpPr>
            <p:cNvPr id="825" name="Google Shape;825;p83"/>
            <p:cNvGrpSpPr/>
            <p:nvPr/>
          </p:nvGrpSpPr>
          <p:grpSpPr>
            <a:xfrm>
              <a:off x="3134749" y="2455450"/>
              <a:ext cx="3199188" cy="763500"/>
              <a:chOff x="3134749" y="2455450"/>
              <a:chExt cx="3199188" cy="763500"/>
            </a:xfrm>
          </p:grpSpPr>
          <p:grpSp>
            <p:nvGrpSpPr>
              <p:cNvPr id="826" name="Google Shape;826;p83"/>
              <p:cNvGrpSpPr/>
              <p:nvPr/>
            </p:nvGrpSpPr>
            <p:grpSpPr>
              <a:xfrm>
                <a:off x="3134749" y="2455450"/>
                <a:ext cx="1701450" cy="763500"/>
                <a:chOff x="3058549" y="2455450"/>
                <a:chExt cx="1701450" cy="763500"/>
              </a:xfrm>
            </p:grpSpPr>
            <p:sp>
              <p:nvSpPr>
                <p:cNvPr id="827" name="Google Shape;827;p83"/>
                <p:cNvSpPr/>
                <p:nvPr/>
              </p:nvSpPr>
              <p:spPr>
                <a:xfrm>
                  <a:off x="3058549" y="2820250"/>
                  <a:ext cx="11835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800">
                      <a:solidFill>
                        <a:srgbClr val="0371C1"/>
                      </a:solidFill>
                      <a:highlight>
                        <a:srgbClr val="EFEFEF"/>
                      </a:highlight>
                      <a:latin typeface="Roboto Mono"/>
                      <a:ea typeface="Roboto Mono"/>
                      <a:cs typeface="Roboto Mono"/>
                      <a:sym typeface="Roboto Mono"/>
                    </a:rPr>
                    <a:t>(-2, 4)</a:t>
                  </a:r>
                  <a:endParaRPr sz="1800" b="1">
                    <a:solidFill>
                      <a:schemeClr val="accent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828" name="Google Shape;828;p83"/>
                <p:cNvCxnSpPr>
                  <a:stCxn id="827" idx="0"/>
                  <a:endCxn id="768" idx="2"/>
                </p:cNvCxnSpPr>
                <p:nvPr/>
              </p:nvCxnSpPr>
              <p:spPr>
                <a:xfrm rot="10800000" flipH="1">
                  <a:off x="3650299" y="2455450"/>
                  <a:ext cx="1109700" cy="364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29" name="Google Shape;829;p83"/>
              <p:cNvGrpSpPr/>
              <p:nvPr/>
            </p:nvGrpSpPr>
            <p:grpSpPr>
              <a:xfrm>
                <a:off x="4836050" y="2455500"/>
                <a:ext cx="1497888" cy="763450"/>
                <a:chOff x="4759850" y="2455500"/>
                <a:chExt cx="1497888" cy="763450"/>
              </a:xfrm>
            </p:grpSpPr>
            <p:sp>
              <p:nvSpPr>
                <p:cNvPr id="762" name="Google Shape;762;p83"/>
                <p:cNvSpPr/>
                <p:nvPr/>
              </p:nvSpPr>
              <p:spPr>
                <a:xfrm>
                  <a:off x="5222438" y="2820250"/>
                  <a:ext cx="10353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800">
                      <a:solidFill>
                        <a:srgbClr val="0371C1"/>
                      </a:solidFill>
                      <a:highlight>
                        <a:srgbClr val="EFEFEF"/>
                      </a:highlight>
                      <a:latin typeface="Roboto Mono"/>
                      <a:ea typeface="Roboto Mono"/>
                      <a:cs typeface="Roboto Mono"/>
                      <a:sym typeface="Roboto Mono"/>
                    </a:rPr>
                    <a:t>(2, 3)</a:t>
                  </a:r>
                  <a:endParaRPr sz="1800" b="1">
                    <a:solidFill>
                      <a:schemeClr val="accent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830" name="Google Shape;830;p83"/>
                <p:cNvCxnSpPr>
                  <a:stCxn id="768" idx="2"/>
                  <a:endCxn id="762" idx="0"/>
                </p:cNvCxnSpPr>
                <p:nvPr/>
              </p:nvCxnSpPr>
              <p:spPr>
                <a:xfrm>
                  <a:off x="4759850" y="2455500"/>
                  <a:ext cx="980100" cy="364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1" name="Google Shape;831;p83"/>
            <p:cNvGrpSpPr/>
            <p:nvPr/>
          </p:nvGrpSpPr>
          <p:grpSpPr>
            <a:xfrm>
              <a:off x="3235463" y="2249325"/>
              <a:ext cx="3632438" cy="420300"/>
              <a:chOff x="3235463" y="2249325"/>
              <a:chExt cx="3632438" cy="420300"/>
            </a:xfrm>
          </p:grpSpPr>
          <p:sp>
            <p:nvSpPr>
              <p:cNvPr id="832" name="Google Shape;832;p83"/>
              <p:cNvSpPr txBox="1"/>
              <p:nvPr/>
            </p:nvSpPr>
            <p:spPr>
              <a:xfrm>
                <a:off x="3235463" y="2270925"/>
                <a:ext cx="9801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Use a 4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3" name="Google Shape;833;p83"/>
              <p:cNvSpPr txBox="1"/>
              <p:nvPr/>
            </p:nvSpPr>
            <p:spPr>
              <a:xfrm>
                <a:off x="5346300" y="2249325"/>
                <a:ext cx="15216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Don’t use a 4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34" name="Google Shape;834;p83"/>
          <p:cNvSpPr txBox="1"/>
          <p:nvPr/>
        </p:nvSpPr>
        <p:spPr>
          <a:xfrm>
            <a:off x="310525" y="2866375"/>
            <a:ext cx="28221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20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is 0, then we have arrived at a valid partition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83"/>
          <p:cNvSpPr txBox="1"/>
          <p:nvPr/>
        </p:nvSpPr>
        <p:spPr>
          <a:xfrm>
            <a:off x="310525" y="3932400"/>
            <a:ext cx="26268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If the largest piece we can use is 0, then we cannot get to a valid partition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6" name="Google Shape;836;p83"/>
          <p:cNvGrpSpPr/>
          <p:nvPr/>
        </p:nvGrpSpPr>
        <p:grpSpPr>
          <a:xfrm>
            <a:off x="742475" y="1755600"/>
            <a:ext cx="5831775" cy="2489050"/>
            <a:chOff x="742475" y="1755600"/>
            <a:chExt cx="5831775" cy="2489050"/>
          </a:xfrm>
        </p:grpSpPr>
        <p:grpSp>
          <p:nvGrpSpPr>
            <p:cNvPr id="837" name="Google Shape;837;p83"/>
            <p:cNvGrpSpPr/>
            <p:nvPr/>
          </p:nvGrpSpPr>
          <p:grpSpPr>
            <a:xfrm>
              <a:off x="2937325" y="1755600"/>
              <a:ext cx="3636925" cy="2489050"/>
              <a:chOff x="2937325" y="1755600"/>
              <a:chExt cx="3636925" cy="2489050"/>
            </a:xfrm>
          </p:grpSpPr>
          <p:grpSp>
            <p:nvGrpSpPr>
              <p:cNvPr id="838" name="Google Shape;838;p83"/>
              <p:cNvGrpSpPr/>
              <p:nvPr/>
            </p:nvGrpSpPr>
            <p:grpSpPr>
              <a:xfrm>
                <a:off x="3726499" y="1755600"/>
                <a:ext cx="2847751" cy="1708675"/>
                <a:chOff x="3726499" y="1755600"/>
                <a:chExt cx="2847751" cy="1708675"/>
              </a:xfrm>
            </p:grpSpPr>
            <p:cxnSp>
              <p:nvCxnSpPr>
                <p:cNvPr id="839" name="Google Shape;839;p83"/>
                <p:cNvCxnSpPr>
                  <a:stCxn id="768" idx="0"/>
                  <a:endCxn id="757" idx="2"/>
                </p:cNvCxnSpPr>
                <p:nvPr/>
              </p:nvCxnSpPr>
              <p:spPr>
                <a:xfrm rot="10800000" flipH="1">
                  <a:off x="4836050" y="1755600"/>
                  <a:ext cx="1738200" cy="3012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0" name="Google Shape;840;p83"/>
                <p:cNvCxnSpPr>
                  <a:stCxn id="827" idx="0"/>
                  <a:endCxn id="768" idx="2"/>
                </p:cNvCxnSpPr>
                <p:nvPr/>
              </p:nvCxnSpPr>
              <p:spPr>
                <a:xfrm rot="10800000" flipH="1">
                  <a:off x="3726499" y="2455450"/>
                  <a:ext cx="1109700" cy="3648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1" name="Google Shape;841;p83"/>
                <p:cNvCxnSpPr>
                  <a:stCxn id="805" idx="0"/>
                  <a:endCxn id="827" idx="2"/>
                </p:cNvCxnSpPr>
                <p:nvPr/>
              </p:nvCxnSpPr>
              <p:spPr>
                <a:xfrm rot="10800000">
                  <a:off x="3726500" y="3218875"/>
                  <a:ext cx="0" cy="2454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42" name="Google Shape;842;p83"/>
              <p:cNvSpPr txBox="1"/>
              <p:nvPr/>
            </p:nvSpPr>
            <p:spPr>
              <a:xfrm>
                <a:off x="2937325" y="3845950"/>
                <a:ext cx="15756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4 + 4 + ... ≠ 6</a:t>
                </a:r>
                <a:endParaRPr sz="18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43" name="Google Shape;843;p83"/>
            <p:cNvSpPr/>
            <p:nvPr/>
          </p:nvSpPr>
          <p:spPr>
            <a:xfrm>
              <a:off x="742475" y="1882450"/>
              <a:ext cx="2390100" cy="1090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83"/>
          <p:cNvGrpSpPr/>
          <p:nvPr/>
        </p:nvGrpSpPr>
        <p:grpSpPr>
          <a:xfrm>
            <a:off x="742475" y="1755563"/>
            <a:ext cx="6176300" cy="3871788"/>
            <a:chOff x="742475" y="1755563"/>
            <a:chExt cx="6176300" cy="3871788"/>
          </a:xfrm>
        </p:grpSpPr>
        <p:grpSp>
          <p:nvGrpSpPr>
            <p:cNvPr id="845" name="Google Shape;845;p83"/>
            <p:cNvGrpSpPr/>
            <p:nvPr/>
          </p:nvGrpSpPr>
          <p:grpSpPr>
            <a:xfrm>
              <a:off x="4835925" y="1755563"/>
              <a:ext cx="2082850" cy="3871788"/>
              <a:chOff x="4835925" y="1755563"/>
              <a:chExt cx="2082850" cy="3871788"/>
            </a:xfrm>
          </p:grpSpPr>
          <p:grpSp>
            <p:nvGrpSpPr>
              <p:cNvPr id="846" name="Google Shape;846;p83"/>
              <p:cNvGrpSpPr/>
              <p:nvPr/>
            </p:nvGrpSpPr>
            <p:grpSpPr>
              <a:xfrm>
                <a:off x="4835925" y="1755563"/>
                <a:ext cx="2082850" cy="3213863"/>
                <a:chOff x="4835925" y="1755563"/>
                <a:chExt cx="2082850" cy="3213863"/>
              </a:xfrm>
            </p:grpSpPr>
            <p:cxnSp>
              <p:nvCxnSpPr>
                <p:cNvPr id="847" name="Google Shape;847;p83"/>
                <p:cNvCxnSpPr/>
                <p:nvPr/>
              </p:nvCxnSpPr>
              <p:spPr>
                <a:xfrm rot="10800000" flipH="1">
                  <a:off x="4835925" y="1755563"/>
                  <a:ext cx="1738200" cy="3012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0371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8" name="Google Shape;848;p83"/>
                <p:cNvCxnSpPr/>
                <p:nvPr/>
              </p:nvCxnSpPr>
              <p:spPr>
                <a:xfrm>
                  <a:off x="4836188" y="2455450"/>
                  <a:ext cx="980100" cy="3648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0371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9" name="Google Shape;849;p83"/>
                <p:cNvCxnSpPr/>
                <p:nvPr/>
              </p:nvCxnSpPr>
              <p:spPr>
                <a:xfrm>
                  <a:off x="5816275" y="3218875"/>
                  <a:ext cx="1102500" cy="3648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0371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0" name="Google Shape;850;p83"/>
                <p:cNvCxnSpPr/>
                <p:nvPr/>
              </p:nvCxnSpPr>
              <p:spPr>
                <a:xfrm rot="10800000" flipH="1">
                  <a:off x="6069175" y="3982375"/>
                  <a:ext cx="849600" cy="3369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0371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1" name="Google Shape;851;p83"/>
                <p:cNvCxnSpPr/>
                <p:nvPr/>
              </p:nvCxnSpPr>
              <p:spPr>
                <a:xfrm>
                  <a:off x="6069275" y="4679325"/>
                  <a:ext cx="0" cy="2901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0371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52" name="Google Shape;852;p83"/>
              <p:cNvSpPr txBox="1"/>
              <p:nvPr/>
            </p:nvSpPr>
            <p:spPr>
              <a:xfrm>
                <a:off x="4913064" y="5228650"/>
                <a:ext cx="11025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0371C1"/>
                    </a:solidFill>
                    <a:latin typeface="Roboto"/>
                    <a:ea typeface="Roboto"/>
                    <a:cs typeface="Roboto"/>
                    <a:sym typeface="Roboto"/>
                  </a:rPr>
                  <a:t>4 + 2 = 6</a:t>
                </a:r>
                <a:endParaRPr sz="18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53" name="Google Shape;853;p83"/>
            <p:cNvSpPr/>
            <p:nvPr/>
          </p:nvSpPr>
          <p:spPr>
            <a:xfrm>
              <a:off x="742475" y="2972950"/>
              <a:ext cx="2082900" cy="100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371C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83"/>
          <p:cNvGrpSpPr/>
          <p:nvPr/>
        </p:nvGrpSpPr>
        <p:grpSpPr>
          <a:xfrm>
            <a:off x="742475" y="1755600"/>
            <a:ext cx="7039925" cy="4572100"/>
            <a:chOff x="742475" y="1755600"/>
            <a:chExt cx="7039925" cy="4572100"/>
          </a:xfrm>
        </p:grpSpPr>
        <p:sp>
          <p:nvSpPr>
            <p:cNvPr id="855" name="Google Shape;855;p83"/>
            <p:cNvSpPr/>
            <p:nvPr/>
          </p:nvSpPr>
          <p:spPr>
            <a:xfrm>
              <a:off x="742475" y="3997250"/>
              <a:ext cx="2135700" cy="1830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83"/>
            <p:cNvGrpSpPr/>
            <p:nvPr/>
          </p:nvGrpSpPr>
          <p:grpSpPr>
            <a:xfrm>
              <a:off x="4836050" y="1755600"/>
              <a:ext cx="2946350" cy="4572100"/>
              <a:chOff x="4836050" y="1755600"/>
              <a:chExt cx="2946350" cy="4572100"/>
            </a:xfrm>
          </p:grpSpPr>
          <p:cxnSp>
            <p:nvCxnSpPr>
              <p:cNvPr id="857" name="Google Shape;857;p83"/>
              <p:cNvCxnSpPr/>
              <p:nvPr/>
            </p:nvCxnSpPr>
            <p:spPr>
              <a:xfrm flipH="1">
                <a:off x="4836050" y="1755600"/>
                <a:ext cx="1738200" cy="3012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83"/>
              <p:cNvCxnSpPr/>
              <p:nvPr/>
            </p:nvCxnSpPr>
            <p:spPr>
              <a:xfrm>
                <a:off x="4836188" y="2455450"/>
                <a:ext cx="980100" cy="3648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83"/>
              <p:cNvCxnSpPr/>
              <p:nvPr/>
            </p:nvCxnSpPr>
            <p:spPr>
              <a:xfrm>
                <a:off x="5816275" y="3218875"/>
                <a:ext cx="1102500" cy="3648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83"/>
              <p:cNvCxnSpPr/>
              <p:nvPr/>
            </p:nvCxnSpPr>
            <p:spPr>
              <a:xfrm>
                <a:off x="6918700" y="3982250"/>
                <a:ext cx="863700" cy="3369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83"/>
              <p:cNvCxnSpPr>
                <a:stCxn id="777" idx="2"/>
                <a:endCxn id="775" idx="0"/>
              </p:cNvCxnSpPr>
              <p:nvPr/>
            </p:nvCxnSpPr>
            <p:spPr>
              <a:xfrm flipH="1">
                <a:off x="7133800" y="4717850"/>
                <a:ext cx="648600" cy="3216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83"/>
              <p:cNvCxnSpPr>
                <a:stCxn id="775" idx="2"/>
                <a:endCxn id="783" idx="0"/>
              </p:cNvCxnSpPr>
              <p:nvPr/>
            </p:nvCxnSpPr>
            <p:spPr>
              <a:xfrm>
                <a:off x="7133800" y="5438175"/>
                <a:ext cx="641100" cy="2454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83"/>
              <p:cNvCxnSpPr>
                <a:stCxn id="783" idx="2"/>
                <a:endCxn id="793" idx="0"/>
              </p:cNvCxnSpPr>
              <p:nvPr/>
            </p:nvCxnSpPr>
            <p:spPr>
              <a:xfrm>
                <a:off x="7774775" y="6082300"/>
                <a:ext cx="0" cy="2454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64" name="Google Shape;864;p83"/>
          <p:cNvGrpSpPr/>
          <p:nvPr/>
        </p:nvGrpSpPr>
        <p:grpSpPr>
          <a:xfrm>
            <a:off x="8151050" y="2455500"/>
            <a:ext cx="384300" cy="743975"/>
            <a:chOff x="8151050" y="2455500"/>
            <a:chExt cx="384300" cy="743975"/>
          </a:xfrm>
        </p:grpSpPr>
        <p:cxnSp>
          <p:nvCxnSpPr>
            <p:cNvPr id="865" name="Google Shape;865;p83"/>
            <p:cNvCxnSpPr>
              <a:stCxn id="771" idx="2"/>
            </p:cNvCxnSpPr>
            <p:nvPr/>
          </p:nvCxnSpPr>
          <p:spPr>
            <a:xfrm>
              <a:off x="8343200" y="2455500"/>
              <a:ext cx="0" cy="541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866" name="Google Shape;866;p83"/>
            <p:cNvSpPr txBox="1"/>
            <p:nvPr/>
          </p:nvSpPr>
          <p:spPr>
            <a:xfrm>
              <a:off x="8151050" y="2800775"/>
              <a:ext cx="384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sp>
        <p:nvSpPr>
          <p:cNvPr id="872" name="Google Shape;872;p84"/>
          <p:cNvSpPr txBox="1"/>
          <p:nvPr/>
        </p:nvSpPr>
        <p:spPr>
          <a:xfrm>
            <a:off x="311700" y="1536625"/>
            <a:ext cx="3703500" cy="2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Ideas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Explore two possibilities: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 a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Don’t use a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84"/>
          <p:cNvSpPr txBox="1"/>
          <p:nvPr/>
        </p:nvSpPr>
        <p:spPr>
          <a:xfrm>
            <a:off x="311700" y="2908225"/>
            <a:ext cx="37035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Solve two simpler problems: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count_part(2, 4)</a:t>
            </a:r>
            <a:endParaRPr sz="1800">
              <a:solidFill>
                <a:srgbClr val="0371C1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count_part(6, 3)</a:t>
            </a:r>
            <a:endParaRPr sz="200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84"/>
          <p:cNvSpPr txBox="1"/>
          <p:nvPr/>
        </p:nvSpPr>
        <p:spPr>
          <a:xfrm>
            <a:off x="3778375" y="1536625"/>
            <a:ext cx="5235300" cy="3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m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with_m = count_part(n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wo_m = count_part(n, m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1)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7" name="Google Shape;877;p84"/>
          <p:cNvSpPr txBox="1"/>
          <p:nvPr/>
        </p:nvSpPr>
        <p:spPr>
          <a:xfrm>
            <a:off x="3778375" y="1536625"/>
            <a:ext cx="5235300" cy="3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m 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  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= count_part(n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wo_m = count_part(n,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   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o_m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84">
            <a:hlinkClick r:id="rId3"/>
          </p:cNvPr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883;p84">
            <a:extLst>
              <a:ext uri="{FF2B5EF4-FFF2-40B4-BE49-F238E27FC236}">
                <a16:creationId xmlns:a16="http://schemas.microsoft.com/office/drawing/2014/main" id="{3933FCBF-C11B-4C67-B604-483FE54C4C6A}"/>
              </a:ext>
            </a:extLst>
          </p:cNvPr>
          <p:cNvSpPr/>
          <p:nvPr/>
        </p:nvSpPr>
        <p:spPr>
          <a:xfrm>
            <a:off x="4807300" y="3764425"/>
            <a:ext cx="4110000" cy="37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881;p84">
            <a:extLst>
              <a:ext uri="{FF2B5EF4-FFF2-40B4-BE49-F238E27FC236}">
                <a16:creationId xmlns:a16="http://schemas.microsoft.com/office/drawing/2014/main" id="{0F31B5A8-4526-4AFD-B8D3-E0441DFE4080}"/>
              </a:ext>
            </a:extLst>
          </p:cNvPr>
          <p:cNvGrpSpPr/>
          <p:nvPr/>
        </p:nvGrpSpPr>
        <p:grpSpPr>
          <a:xfrm>
            <a:off x="817300" y="3276025"/>
            <a:ext cx="8100000" cy="860400"/>
            <a:chOff x="12094900" y="3276025"/>
            <a:chExt cx="8100000" cy="860400"/>
          </a:xfrm>
        </p:grpSpPr>
        <p:sp>
          <p:nvSpPr>
            <p:cNvPr id="30" name="Google Shape;882;p84">
              <a:extLst>
                <a:ext uri="{FF2B5EF4-FFF2-40B4-BE49-F238E27FC236}">
                  <a16:creationId xmlns:a16="http://schemas.microsoft.com/office/drawing/2014/main" id="{B3D932DF-D425-4127-A392-5A29820AE628}"/>
                </a:ext>
              </a:extLst>
            </p:cNvPr>
            <p:cNvSpPr/>
            <p:nvPr/>
          </p:nvSpPr>
          <p:spPr>
            <a:xfrm>
              <a:off x="12094900" y="3276025"/>
              <a:ext cx="23214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3;p84">
              <a:extLst>
                <a:ext uri="{FF2B5EF4-FFF2-40B4-BE49-F238E27FC236}">
                  <a16:creationId xmlns:a16="http://schemas.microsoft.com/office/drawing/2014/main" id="{6AF3BEB3-2AF1-4596-8CB8-B6D32F9A11AE}"/>
                </a:ext>
              </a:extLst>
            </p:cNvPr>
            <p:cNvSpPr/>
            <p:nvPr/>
          </p:nvSpPr>
          <p:spPr>
            <a:xfrm>
              <a:off x="16084900" y="3764425"/>
              <a:ext cx="41100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884;p84">
            <a:extLst>
              <a:ext uri="{FF2B5EF4-FFF2-40B4-BE49-F238E27FC236}">
                <a16:creationId xmlns:a16="http://schemas.microsoft.com/office/drawing/2014/main" id="{4DB8E1B1-DBA9-46B8-A765-391355F549AC}"/>
              </a:ext>
            </a:extLst>
          </p:cNvPr>
          <p:cNvGrpSpPr/>
          <p:nvPr/>
        </p:nvGrpSpPr>
        <p:grpSpPr>
          <a:xfrm>
            <a:off x="817300" y="3648025"/>
            <a:ext cx="8100000" cy="794800"/>
            <a:chOff x="12094900" y="3648025"/>
            <a:chExt cx="8100000" cy="794800"/>
          </a:xfrm>
        </p:grpSpPr>
        <p:sp>
          <p:nvSpPr>
            <p:cNvPr id="33" name="Google Shape;885;p84">
              <a:extLst>
                <a:ext uri="{FF2B5EF4-FFF2-40B4-BE49-F238E27FC236}">
                  <a16:creationId xmlns:a16="http://schemas.microsoft.com/office/drawing/2014/main" id="{D18A6BEA-0A6B-4F94-955E-AFC313E8F649}"/>
                </a:ext>
              </a:extLst>
            </p:cNvPr>
            <p:cNvSpPr/>
            <p:nvPr/>
          </p:nvSpPr>
          <p:spPr>
            <a:xfrm>
              <a:off x="12094900" y="3648025"/>
              <a:ext cx="23214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6;p84">
              <a:extLst>
                <a:ext uri="{FF2B5EF4-FFF2-40B4-BE49-F238E27FC236}">
                  <a16:creationId xmlns:a16="http://schemas.microsoft.com/office/drawing/2014/main" id="{7BC5D0F3-F2F9-4B21-ADE4-9C2867B98724}"/>
                </a:ext>
              </a:extLst>
            </p:cNvPr>
            <p:cNvSpPr/>
            <p:nvPr/>
          </p:nvSpPr>
          <p:spPr>
            <a:xfrm>
              <a:off x="16084900" y="4070825"/>
              <a:ext cx="41100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874;p84">
            <a:extLst>
              <a:ext uri="{FF2B5EF4-FFF2-40B4-BE49-F238E27FC236}">
                <a16:creationId xmlns:a16="http://schemas.microsoft.com/office/drawing/2014/main" id="{5101E3AF-7B08-4F18-A405-2C6374FB9919}"/>
              </a:ext>
            </a:extLst>
          </p:cNvPr>
          <p:cNvSpPr txBox="1"/>
          <p:nvPr/>
        </p:nvSpPr>
        <p:spPr>
          <a:xfrm>
            <a:off x="311700" y="3975025"/>
            <a:ext cx="37035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Sum up the results of these smaller problems!</a:t>
            </a:r>
            <a:endParaRPr sz="2000" dirty="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" name="Google Shape;887;p84">
            <a:extLst>
              <a:ext uri="{FF2B5EF4-FFF2-40B4-BE49-F238E27FC236}">
                <a16:creationId xmlns:a16="http://schemas.microsoft.com/office/drawing/2014/main" id="{33AC8AA0-2C6D-489E-B500-81DCCD723F5E}"/>
              </a:ext>
            </a:extLst>
          </p:cNvPr>
          <p:cNvGrpSpPr/>
          <p:nvPr/>
        </p:nvGrpSpPr>
        <p:grpSpPr>
          <a:xfrm>
            <a:off x="311700" y="4086750"/>
            <a:ext cx="8605600" cy="662425"/>
            <a:chOff x="11589300" y="4086750"/>
            <a:chExt cx="8605600" cy="662425"/>
          </a:xfrm>
        </p:grpSpPr>
        <p:sp>
          <p:nvSpPr>
            <p:cNvPr id="40" name="Google Shape;888;p84">
              <a:extLst>
                <a:ext uri="{FF2B5EF4-FFF2-40B4-BE49-F238E27FC236}">
                  <a16:creationId xmlns:a16="http://schemas.microsoft.com/office/drawing/2014/main" id="{0E4DDA98-4FED-43AE-A635-E433D4F9A141}"/>
                </a:ext>
              </a:extLst>
            </p:cNvPr>
            <p:cNvSpPr/>
            <p:nvPr/>
          </p:nvSpPr>
          <p:spPr>
            <a:xfrm>
              <a:off x="16084900" y="4377175"/>
              <a:ext cx="41100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89;p84">
              <a:extLst>
                <a:ext uri="{FF2B5EF4-FFF2-40B4-BE49-F238E27FC236}">
                  <a16:creationId xmlns:a16="http://schemas.microsoft.com/office/drawing/2014/main" id="{FF13C80D-1865-4193-AF36-F36CDD6DA126}"/>
                </a:ext>
              </a:extLst>
            </p:cNvPr>
            <p:cNvSpPr/>
            <p:nvPr/>
          </p:nvSpPr>
          <p:spPr>
            <a:xfrm>
              <a:off x="11589300" y="4086750"/>
              <a:ext cx="3265500" cy="66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875;p84">
            <a:extLst>
              <a:ext uri="{FF2B5EF4-FFF2-40B4-BE49-F238E27FC236}">
                <a16:creationId xmlns:a16="http://schemas.microsoft.com/office/drawing/2014/main" id="{A87E2783-5636-4A40-9ACF-0666F24E86A8}"/>
              </a:ext>
            </a:extLst>
          </p:cNvPr>
          <p:cNvSpPr txBox="1"/>
          <p:nvPr/>
        </p:nvSpPr>
        <p:spPr>
          <a:xfrm>
            <a:off x="311700" y="4660450"/>
            <a:ext cx="84297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How do we know we’re done?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2000" dirty="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 is 0, then we have arrived at a valid partition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2000" dirty="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 is negative, then we cannot get to a valid partition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If the largest piece we can use is 0, then we cannot get to a valid partition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879;p84">
            <a:extLst>
              <a:ext uri="{FF2B5EF4-FFF2-40B4-BE49-F238E27FC236}">
                <a16:creationId xmlns:a16="http://schemas.microsoft.com/office/drawing/2014/main" id="{D6C95152-1F3D-4272-8D48-9B6EB0FB37EF}"/>
              </a:ext>
            </a:extLst>
          </p:cNvPr>
          <p:cNvSpPr txBox="1"/>
          <p:nvPr/>
        </p:nvSpPr>
        <p:spPr>
          <a:xfrm>
            <a:off x="3778363" y="1536625"/>
            <a:ext cx="5235300" cy="3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m 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with_m = count_part(n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wo_m = count_part(n,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   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4" name="Google Shape;893;p84">
            <a:extLst>
              <a:ext uri="{FF2B5EF4-FFF2-40B4-BE49-F238E27FC236}">
                <a16:creationId xmlns:a16="http://schemas.microsoft.com/office/drawing/2014/main" id="{8B8EBFFC-B2AE-40FF-B669-B260D54AC529}"/>
              </a:ext>
            </a:extLst>
          </p:cNvPr>
          <p:cNvGrpSpPr/>
          <p:nvPr/>
        </p:nvGrpSpPr>
        <p:grpSpPr>
          <a:xfrm>
            <a:off x="741100" y="2448325"/>
            <a:ext cx="6176100" cy="3382575"/>
            <a:chOff x="22915300" y="2448325"/>
            <a:chExt cx="6176100" cy="3382575"/>
          </a:xfrm>
        </p:grpSpPr>
        <p:sp>
          <p:nvSpPr>
            <p:cNvPr id="45" name="Google Shape;894;p84">
              <a:extLst>
                <a:ext uri="{FF2B5EF4-FFF2-40B4-BE49-F238E27FC236}">
                  <a16:creationId xmlns:a16="http://schemas.microsoft.com/office/drawing/2014/main" id="{4998CD30-B452-4BF2-9624-BCAE92522100}"/>
                </a:ext>
              </a:extLst>
            </p:cNvPr>
            <p:cNvSpPr/>
            <p:nvPr/>
          </p:nvSpPr>
          <p:spPr>
            <a:xfrm>
              <a:off x="22915300" y="5458900"/>
              <a:ext cx="61761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5;p84">
              <a:extLst>
                <a:ext uri="{FF2B5EF4-FFF2-40B4-BE49-F238E27FC236}">
                  <a16:creationId xmlns:a16="http://schemas.microsoft.com/office/drawing/2014/main" id="{7D110323-33F6-487C-9051-85D25279DE14}"/>
                </a:ext>
              </a:extLst>
            </p:cNvPr>
            <p:cNvSpPr/>
            <p:nvPr/>
          </p:nvSpPr>
          <p:spPr>
            <a:xfrm>
              <a:off x="26561175" y="2448325"/>
              <a:ext cx="1763400" cy="596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880;p84">
            <a:extLst>
              <a:ext uri="{FF2B5EF4-FFF2-40B4-BE49-F238E27FC236}">
                <a16:creationId xmlns:a16="http://schemas.microsoft.com/office/drawing/2014/main" id="{7C2A8D98-A3ED-4E49-A759-CCACCB14144C}"/>
              </a:ext>
            </a:extLst>
          </p:cNvPr>
          <p:cNvSpPr txBox="1"/>
          <p:nvPr/>
        </p:nvSpPr>
        <p:spPr>
          <a:xfrm>
            <a:off x="3780520" y="1538770"/>
            <a:ext cx="5235300" cy="3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with_m = count_part(n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wo_m = count_part(n,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   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0" name="Google Shape;896;p84">
            <a:extLst>
              <a:ext uri="{FF2B5EF4-FFF2-40B4-BE49-F238E27FC236}">
                <a16:creationId xmlns:a16="http://schemas.microsoft.com/office/drawing/2014/main" id="{04CF9A79-83C7-4956-89AE-FF93F57CFC16}"/>
              </a:ext>
            </a:extLst>
          </p:cNvPr>
          <p:cNvGrpSpPr/>
          <p:nvPr/>
        </p:nvGrpSpPr>
        <p:grpSpPr>
          <a:xfrm>
            <a:off x="741100" y="2979750"/>
            <a:ext cx="7431600" cy="3550150"/>
            <a:chOff x="28173100" y="2979750"/>
            <a:chExt cx="7431600" cy="3550150"/>
          </a:xfrm>
        </p:grpSpPr>
        <p:sp>
          <p:nvSpPr>
            <p:cNvPr id="51" name="Google Shape;897;p84">
              <a:extLst>
                <a:ext uri="{FF2B5EF4-FFF2-40B4-BE49-F238E27FC236}">
                  <a16:creationId xmlns:a16="http://schemas.microsoft.com/office/drawing/2014/main" id="{552E905E-0C46-4B09-8D03-309524727329}"/>
                </a:ext>
              </a:extLst>
            </p:cNvPr>
            <p:cNvSpPr/>
            <p:nvPr/>
          </p:nvSpPr>
          <p:spPr>
            <a:xfrm>
              <a:off x="28173100" y="5830900"/>
              <a:ext cx="7431600" cy="699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98;p84">
              <a:extLst>
                <a:ext uri="{FF2B5EF4-FFF2-40B4-BE49-F238E27FC236}">
                  <a16:creationId xmlns:a16="http://schemas.microsoft.com/office/drawing/2014/main" id="{A4329E4C-AABC-44B9-B3EF-32B7F16808BB}"/>
                </a:ext>
              </a:extLst>
            </p:cNvPr>
            <p:cNvSpPr/>
            <p:nvPr/>
          </p:nvSpPr>
          <p:spPr>
            <a:xfrm>
              <a:off x="31836350" y="2979750"/>
              <a:ext cx="1763400" cy="596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118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905" name="Google Shape;905;p8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Tree recursion allows you to </a:t>
            </a:r>
            <a:r>
              <a:rPr lang="en" sz="2200" b="1" dirty="0"/>
              <a:t>explore different possibilities</a:t>
            </a:r>
            <a:endParaRPr sz="2200" b="1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Oftentimes, the recursive calls for tree recursion represent different choices</a:t>
            </a:r>
            <a:endParaRPr sz="2200" dirty="0"/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One such choice is “do I use this value, or do I try another?”</a:t>
            </a:r>
            <a:endParaRPr sz="2200" dirty="0"/>
          </a:p>
          <a:p>
            <a:pPr marL="457200" lvl="0" indent="-368300" algn="l" rtl="0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 dirty="0"/>
              <a:t>Sometimes it is easier to start with the recursive cases, and see which base cases those lead you to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8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Time - Speeding Up Recursion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(Teaser for the ~Future~)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Fib</a:t>
            </a:r>
            <a:endParaRPr/>
          </a:p>
        </p:txBody>
      </p:sp>
      <p:sp>
        <p:nvSpPr>
          <p:cNvPr id="916" name="Google Shape;916;p87">
            <a:hlinkClick r:id="rId3"/>
          </p:cNvPr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87"/>
          <p:cNvSpPr/>
          <p:nvPr/>
        </p:nvSpPr>
        <p:spPr>
          <a:xfrm>
            <a:off x="2700550" y="1709325"/>
            <a:ext cx="1017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fib(5)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18" name="Google Shape;918;p87"/>
          <p:cNvGrpSpPr/>
          <p:nvPr/>
        </p:nvGrpSpPr>
        <p:grpSpPr>
          <a:xfrm>
            <a:off x="1031625" y="2107897"/>
            <a:ext cx="1976463" cy="662403"/>
            <a:chOff x="1031625" y="1041097"/>
            <a:chExt cx="1976463" cy="662403"/>
          </a:xfrm>
        </p:grpSpPr>
        <p:cxnSp>
          <p:nvCxnSpPr>
            <p:cNvPr id="919" name="Google Shape;919;p87"/>
            <p:cNvCxnSpPr/>
            <p:nvPr/>
          </p:nvCxnSpPr>
          <p:spPr>
            <a:xfrm flipH="1">
              <a:off x="1847388" y="1041097"/>
              <a:ext cx="1160700" cy="269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20" name="Google Shape;920;p87"/>
            <p:cNvSpPr/>
            <p:nvPr/>
          </p:nvSpPr>
          <p:spPr>
            <a:xfrm>
              <a:off x="1031625" y="13048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fib(3)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21" name="Google Shape;921;p87"/>
          <p:cNvGrpSpPr/>
          <p:nvPr/>
        </p:nvGrpSpPr>
        <p:grpSpPr>
          <a:xfrm>
            <a:off x="3384728" y="2107897"/>
            <a:ext cx="2088547" cy="662403"/>
            <a:chOff x="3384728" y="1041097"/>
            <a:chExt cx="2088547" cy="662403"/>
          </a:xfrm>
        </p:grpSpPr>
        <p:cxnSp>
          <p:nvCxnSpPr>
            <p:cNvPr id="922" name="Google Shape;922;p87"/>
            <p:cNvCxnSpPr/>
            <p:nvPr/>
          </p:nvCxnSpPr>
          <p:spPr>
            <a:xfrm>
              <a:off x="3384728" y="1041097"/>
              <a:ext cx="1323300" cy="269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23" name="Google Shape;923;p87"/>
            <p:cNvSpPr/>
            <p:nvPr/>
          </p:nvSpPr>
          <p:spPr>
            <a:xfrm flipH="1">
              <a:off x="4455375" y="13048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fib(4)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24" name="Google Shape;924;p87"/>
          <p:cNvGrpSpPr/>
          <p:nvPr/>
        </p:nvGrpSpPr>
        <p:grpSpPr>
          <a:xfrm>
            <a:off x="242275" y="2762471"/>
            <a:ext cx="3224775" cy="2522190"/>
            <a:chOff x="242275" y="1695671"/>
            <a:chExt cx="3224775" cy="2522190"/>
          </a:xfrm>
        </p:grpSpPr>
        <p:cxnSp>
          <p:nvCxnSpPr>
            <p:cNvPr id="925" name="Google Shape;925;p87"/>
            <p:cNvCxnSpPr/>
            <p:nvPr/>
          </p:nvCxnSpPr>
          <p:spPr>
            <a:xfrm flipH="1">
              <a:off x="847590" y="1695671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26" name="Google Shape;926;p87"/>
            <p:cNvSpPr/>
            <p:nvPr/>
          </p:nvSpPr>
          <p:spPr>
            <a:xfrm>
              <a:off x="242275" y="222292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27" name="Google Shape;927;p87"/>
            <p:cNvCxnSpPr/>
            <p:nvPr/>
          </p:nvCxnSpPr>
          <p:spPr>
            <a:xfrm>
              <a:off x="1667675" y="1695671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28" name="Google Shape;928;p87"/>
            <p:cNvSpPr/>
            <p:nvPr/>
          </p:nvSpPr>
          <p:spPr>
            <a:xfrm flipH="1">
              <a:off x="1846101" y="222292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0000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29" name="Google Shape;929;p87"/>
            <p:cNvCxnSpPr/>
            <p:nvPr/>
          </p:nvCxnSpPr>
          <p:spPr>
            <a:xfrm flipH="1">
              <a:off x="1933600" y="2621485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30" name="Google Shape;930;p87"/>
            <p:cNvSpPr/>
            <p:nvPr/>
          </p:nvSpPr>
          <p:spPr>
            <a:xfrm>
              <a:off x="1240775" y="3036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31" name="Google Shape;931;p87"/>
            <p:cNvCxnSpPr/>
            <p:nvPr/>
          </p:nvCxnSpPr>
          <p:spPr>
            <a:xfrm>
              <a:off x="2542322" y="2621485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32" name="Google Shape;932;p87"/>
            <p:cNvSpPr/>
            <p:nvPr/>
          </p:nvSpPr>
          <p:spPr>
            <a:xfrm flipH="1">
              <a:off x="2449150" y="3036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33" name="Google Shape;933;p87"/>
            <p:cNvCxnSpPr/>
            <p:nvPr/>
          </p:nvCxnSpPr>
          <p:spPr>
            <a:xfrm>
              <a:off x="699522" y="2636822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34" name="Google Shape;934;p87"/>
            <p:cNvSpPr/>
            <p:nvPr/>
          </p:nvSpPr>
          <p:spPr>
            <a:xfrm>
              <a:off x="242275" y="3021037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5" name="Google Shape;935;p87"/>
            <p:cNvCxnSpPr/>
            <p:nvPr/>
          </p:nvCxnSpPr>
          <p:spPr>
            <a:xfrm>
              <a:off x="3004677" y="3434946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36" name="Google Shape;936;p87"/>
            <p:cNvSpPr/>
            <p:nvPr/>
          </p:nvSpPr>
          <p:spPr>
            <a:xfrm>
              <a:off x="2547429" y="3819161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7" name="Google Shape;937;p87"/>
            <p:cNvCxnSpPr/>
            <p:nvPr/>
          </p:nvCxnSpPr>
          <p:spPr>
            <a:xfrm>
              <a:off x="1726529" y="3434946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38" name="Google Shape;938;p87"/>
            <p:cNvSpPr/>
            <p:nvPr/>
          </p:nvSpPr>
          <p:spPr>
            <a:xfrm>
              <a:off x="1269282" y="3819161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9" name="Google Shape;939;p87"/>
          <p:cNvGrpSpPr/>
          <p:nvPr/>
        </p:nvGrpSpPr>
        <p:grpSpPr>
          <a:xfrm>
            <a:off x="3483651" y="2754500"/>
            <a:ext cx="5439150" cy="3760736"/>
            <a:chOff x="3483651" y="1687700"/>
            <a:chExt cx="5439150" cy="3760736"/>
          </a:xfrm>
        </p:grpSpPr>
        <p:cxnSp>
          <p:nvCxnSpPr>
            <p:cNvPr id="940" name="Google Shape;940;p87"/>
            <p:cNvCxnSpPr>
              <a:endCxn id="941" idx="0"/>
            </p:cNvCxnSpPr>
            <p:nvPr/>
          </p:nvCxnSpPr>
          <p:spPr>
            <a:xfrm flipH="1">
              <a:off x="4608650" y="1687700"/>
              <a:ext cx="234900" cy="9426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41" name="Google Shape;941;p87"/>
            <p:cNvSpPr/>
            <p:nvPr/>
          </p:nvSpPr>
          <p:spPr>
            <a:xfrm>
              <a:off x="4099700" y="26303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0000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42" name="Google Shape;942;p87"/>
            <p:cNvCxnSpPr/>
            <p:nvPr/>
          </p:nvCxnSpPr>
          <p:spPr>
            <a:xfrm>
              <a:off x="4761780" y="3028867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43" name="Google Shape;943;p87"/>
            <p:cNvSpPr/>
            <p:nvPr/>
          </p:nvSpPr>
          <p:spPr>
            <a:xfrm flipH="1">
              <a:off x="4668600" y="34437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44" name="Google Shape;944;p87"/>
            <p:cNvCxnSpPr/>
            <p:nvPr/>
          </p:nvCxnSpPr>
          <p:spPr>
            <a:xfrm flipH="1">
              <a:off x="4153059" y="3028867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45" name="Google Shape;945;p87"/>
            <p:cNvSpPr/>
            <p:nvPr/>
          </p:nvSpPr>
          <p:spPr>
            <a:xfrm>
              <a:off x="3483651" y="34437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46" name="Google Shape;946;p87"/>
            <p:cNvCxnSpPr/>
            <p:nvPr/>
          </p:nvCxnSpPr>
          <p:spPr>
            <a:xfrm>
              <a:off x="3946004" y="3842329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47" name="Google Shape;947;p87"/>
            <p:cNvSpPr/>
            <p:nvPr/>
          </p:nvSpPr>
          <p:spPr>
            <a:xfrm flipH="1">
              <a:off x="3488551" y="4226544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8" name="Google Shape;948;p87"/>
            <p:cNvCxnSpPr/>
            <p:nvPr/>
          </p:nvCxnSpPr>
          <p:spPr>
            <a:xfrm>
              <a:off x="5224151" y="3842329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49" name="Google Shape;949;p87"/>
            <p:cNvSpPr/>
            <p:nvPr/>
          </p:nvSpPr>
          <p:spPr>
            <a:xfrm flipH="1">
              <a:off x="4766699" y="4226544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87"/>
            <p:cNvSpPr/>
            <p:nvPr/>
          </p:nvSpPr>
          <p:spPr>
            <a:xfrm>
              <a:off x="6487300" y="2535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fib(3)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51" name="Google Shape;951;p87"/>
            <p:cNvCxnSpPr/>
            <p:nvPr/>
          </p:nvCxnSpPr>
          <p:spPr>
            <a:xfrm flipH="1">
              <a:off x="6303340" y="2926246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52" name="Google Shape;952;p87"/>
            <p:cNvSpPr/>
            <p:nvPr/>
          </p:nvSpPr>
          <p:spPr>
            <a:xfrm>
              <a:off x="5698025" y="34535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53" name="Google Shape;953;p87"/>
            <p:cNvCxnSpPr/>
            <p:nvPr/>
          </p:nvCxnSpPr>
          <p:spPr>
            <a:xfrm>
              <a:off x="7123425" y="2926246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54" name="Google Shape;954;p87"/>
            <p:cNvSpPr/>
            <p:nvPr/>
          </p:nvSpPr>
          <p:spPr>
            <a:xfrm flipH="1">
              <a:off x="7370800" y="34535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0000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55" name="Google Shape;955;p87"/>
            <p:cNvCxnSpPr/>
            <p:nvPr/>
          </p:nvCxnSpPr>
          <p:spPr>
            <a:xfrm flipH="1">
              <a:off x="7389350" y="3852060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56" name="Google Shape;956;p87"/>
            <p:cNvSpPr/>
            <p:nvPr/>
          </p:nvSpPr>
          <p:spPr>
            <a:xfrm>
              <a:off x="6629350" y="4266950"/>
              <a:ext cx="10851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57" name="Google Shape;957;p87"/>
            <p:cNvCxnSpPr/>
            <p:nvPr/>
          </p:nvCxnSpPr>
          <p:spPr>
            <a:xfrm>
              <a:off x="7998072" y="3852060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58" name="Google Shape;958;p87"/>
            <p:cNvSpPr/>
            <p:nvPr/>
          </p:nvSpPr>
          <p:spPr>
            <a:xfrm flipH="1">
              <a:off x="7904901" y="42669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59" name="Google Shape;959;p87"/>
            <p:cNvCxnSpPr/>
            <p:nvPr/>
          </p:nvCxnSpPr>
          <p:spPr>
            <a:xfrm>
              <a:off x="6155272" y="3867397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60" name="Google Shape;960;p87"/>
            <p:cNvSpPr/>
            <p:nvPr/>
          </p:nvSpPr>
          <p:spPr>
            <a:xfrm>
              <a:off x="5698025" y="4251612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1" name="Google Shape;961;p87"/>
            <p:cNvCxnSpPr/>
            <p:nvPr/>
          </p:nvCxnSpPr>
          <p:spPr>
            <a:xfrm>
              <a:off x="8460427" y="4665521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62" name="Google Shape;962;p87"/>
            <p:cNvSpPr/>
            <p:nvPr/>
          </p:nvSpPr>
          <p:spPr>
            <a:xfrm>
              <a:off x="8003179" y="5049736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3" name="Google Shape;963;p87"/>
            <p:cNvCxnSpPr/>
            <p:nvPr/>
          </p:nvCxnSpPr>
          <p:spPr>
            <a:xfrm>
              <a:off x="7182279" y="4665521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64" name="Google Shape;964;p87"/>
            <p:cNvSpPr/>
            <p:nvPr/>
          </p:nvSpPr>
          <p:spPr>
            <a:xfrm>
              <a:off x="6725032" y="5049736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5" name="Google Shape;965;p87"/>
            <p:cNvCxnSpPr/>
            <p:nvPr/>
          </p:nvCxnSpPr>
          <p:spPr>
            <a:xfrm>
              <a:off x="5236411" y="1697225"/>
              <a:ext cx="1499700" cy="815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 to Improve:</a:t>
            </a:r>
            <a:endParaRPr/>
          </a:p>
        </p:txBody>
      </p:sp>
      <p:sp>
        <p:nvSpPr>
          <p:cNvPr id="971" name="Google Shape;971;p88"/>
          <p:cNvSpPr txBox="1"/>
          <p:nvPr/>
        </p:nvSpPr>
        <p:spPr>
          <a:xfrm>
            <a:off x="2236300" y="4975775"/>
            <a:ext cx="24600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88"/>
          <p:cNvSpPr txBox="1"/>
          <p:nvPr/>
        </p:nvSpPr>
        <p:spPr>
          <a:xfrm>
            <a:off x="0" y="1612775"/>
            <a:ext cx="9144000" cy="310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better_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fib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already called better_fib(n):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stored value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 store &amp; 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better_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better_f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73" name="Google Shape;973;p88"/>
          <p:cNvCxnSpPr/>
          <p:nvPr/>
        </p:nvCxnSpPr>
        <p:spPr>
          <a:xfrm>
            <a:off x="1840558" y="3334200"/>
            <a:ext cx="37188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88"/>
          <p:cNvCxnSpPr/>
          <p:nvPr/>
        </p:nvCxnSpPr>
        <p:spPr>
          <a:xfrm>
            <a:off x="1588758" y="4172400"/>
            <a:ext cx="7118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88"/>
          <p:cNvCxnSpPr/>
          <p:nvPr/>
        </p:nvCxnSpPr>
        <p:spPr>
          <a:xfrm>
            <a:off x="2526358" y="3639000"/>
            <a:ext cx="16128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82" name="Google Shape;982;p89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b="1">
                <a:solidFill>
                  <a:srgbClr val="0371C1"/>
                </a:solidFill>
              </a:rPr>
              <a:t>Recursion</a:t>
            </a:r>
            <a:r>
              <a:rPr lang="en">
                <a:solidFill>
                  <a:schemeClr val="dk1"/>
                </a:solidFill>
              </a:rPr>
              <a:t> has three main components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b="1">
                <a:solidFill>
                  <a:srgbClr val="0371C1"/>
                </a:solidFill>
              </a:rPr>
              <a:t>Base case/s</a:t>
            </a:r>
            <a:r>
              <a:rPr lang="en" sz="2000">
                <a:solidFill>
                  <a:schemeClr val="dk1"/>
                </a:solidFill>
              </a:rPr>
              <a:t>: The simplest form of the problem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b="1">
                <a:solidFill>
                  <a:srgbClr val="0371C1"/>
                </a:solidFill>
              </a:rPr>
              <a:t>Recursive call/s</a:t>
            </a:r>
            <a:r>
              <a:rPr lang="en" sz="2000">
                <a:solidFill>
                  <a:schemeClr val="dk1"/>
                </a:solidFill>
              </a:rPr>
              <a:t>: Smaller version of the problem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Use the solution to the smaller version of the problem to arrive at the solution to the original problem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working with recursion, use </a:t>
            </a:r>
            <a:r>
              <a:rPr lang="en" i="1">
                <a:solidFill>
                  <a:schemeClr val="dk1"/>
                </a:solidFill>
              </a:rPr>
              <a:t>functional abstraction</a:t>
            </a:r>
            <a:r>
              <a:rPr lang="en">
                <a:solidFill>
                  <a:schemeClr val="dk1"/>
                </a:solidFill>
              </a:rPr>
              <a:t>: assume the recursive call gives the correct result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b="1">
                <a:solidFill>
                  <a:srgbClr val="0371C1"/>
                </a:solidFill>
              </a:rPr>
              <a:t>Tree recursion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makes multiple recursive calls and explores different choices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Use doctests and your own examples to help you figure out the simplest forms and how to make the problem smaller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(review)</a:t>
            </a:r>
            <a:endParaRPr/>
          </a:p>
        </p:txBody>
      </p:sp>
      <p:sp>
        <p:nvSpPr>
          <p:cNvPr id="267" name="Google Shape;267;p62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382300" cy="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Scenario</a:t>
            </a:r>
            <a:r>
              <a:rPr lang="en"/>
              <a:t>: You are waiting in line for a concert. You can't see the front of the line, but you want to know your place in the line.</a:t>
            </a:r>
            <a:endParaRPr/>
          </a:p>
        </p:txBody>
      </p:sp>
      <p:sp>
        <p:nvSpPr>
          <p:cNvPr id="268" name="Google Shape;268;p62"/>
          <p:cNvSpPr txBox="1"/>
          <p:nvPr/>
        </p:nvSpPr>
        <p:spPr>
          <a:xfrm>
            <a:off x="6484950" y="3245400"/>
            <a:ext cx="2463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371C1"/>
                </a:solidFill>
              </a:rPr>
              <a:t>Base case</a:t>
            </a:r>
            <a:endParaRPr sz="2000">
              <a:solidFill>
                <a:srgbClr val="0371C1"/>
              </a:solidFill>
            </a:endParaRPr>
          </a:p>
        </p:txBody>
      </p:sp>
      <p:sp>
        <p:nvSpPr>
          <p:cNvPr id="269" name="Google Shape;269;p62"/>
          <p:cNvSpPr txBox="1"/>
          <p:nvPr/>
        </p:nvSpPr>
        <p:spPr>
          <a:xfrm>
            <a:off x="6484950" y="3931200"/>
            <a:ext cx="2463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371C1"/>
                </a:solidFill>
              </a:rPr>
              <a:t>Recursive call</a:t>
            </a:r>
            <a:endParaRPr sz="2000">
              <a:solidFill>
                <a:srgbClr val="0371C1"/>
              </a:solidFill>
            </a:endParaRPr>
          </a:p>
        </p:txBody>
      </p:sp>
      <p:sp>
        <p:nvSpPr>
          <p:cNvPr id="270" name="Google Shape;270;p62"/>
          <p:cNvSpPr txBox="1"/>
          <p:nvPr/>
        </p:nvSpPr>
        <p:spPr>
          <a:xfrm>
            <a:off x="6484950" y="4617000"/>
            <a:ext cx="2546400" cy="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371C1"/>
                </a:solidFill>
              </a:rPr>
              <a:t>Use the solution to the smaller problem</a:t>
            </a:r>
            <a:endParaRPr sz="2000">
              <a:solidFill>
                <a:srgbClr val="0371C1"/>
              </a:solidFill>
            </a:endParaRPr>
          </a:p>
        </p:txBody>
      </p:sp>
      <p:sp>
        <p:nvSpPr>
          <p:cNvPr id="271" name="Google Shape;271;p62"/>
          <p:cNvSpPr txBox="1">
            <a:spLocks noGrp="1"/>
          </p:cNvSpPr>
          <p:nvPr>
            <p:ph type="body" idx="1"/>
          </p:nvPr>
        </p:nvSpPr>
        <p:spPr>
          <a:xfrm>
            <a:off x="311700" y="3739350"/>
            <a:ext cx="6013200" cy="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You ask the person in front of you: “what is your place in the line?”</a:t>
            </a:r>
            <a:endParaRPr/>
          </a:p>
        </p:txBody>
      </p:sp>
      <p:sp>
        <p:nvSpPr>
          <p:cNvPr id="272" name="Google Shape;272;p62"/>
          <p:cNvSpPr txBox="1">
            <a:spLocks noGrp="1"/>
          </p:cNvSpPr>
          <p:nvPr>
            <p:ph type="body" idx="1"/>
          </p:nvPr>
        </p:nvSpPr>
        <p:spPr>
          <a:xfrm>
            <a:off x="311700" y="4617000"/>
            <a:ext cx="6013200" cy="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When the person in front of you figures it out and tells you, add one to that answer.</a:t>
            </a:r>
            <a:endParaRPr/>
          </a:p>
        </p:txBody>
      </p:sp>
      <p:sp>
        <p:nvSpPr>
          <p:cNvPr id="273" name="Google Shape;273;p62"/>
          <p:cNvSpPr txBox="1">
            <a:spLocks noGrp="1"/>
          </p:cNvSpPr>
          <p:nvPr>
            <p:ph type="body" idx="1"/>
          </p:nvPr>
        </p:nvSpPr>
        <p:spPr>
          <a:xfrm>
            <a:off x="311700" y="3245400"/>
            <a:ext cx="6013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person at the front, knows they are at the front!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vs. Recursion</a:t>
            </a:r>
            <a:endParaRPr/>
          </a:p>
        </p:txBody>
      </p:sp>
      <p:sp>
        <p:nvSpPr>
          <p:cNvPr id="279" name="Google Shape;279;p63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Iteration and recursion are somewhat related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Converting </a:t>
            </a:r>
            <a:r>
              <a:rPr lang="en" b="1"/>
              <a:t>iteration to recursion</a:t>
            </a:r>
            <a:r>
              <a:rPr lang="en"/>
              <a:t> is formulaic, but</a:t>
            </a:r>
            <a:br>
              <a:rPr lang="en"/>
            </a:br>
            <a:r>
              <a:rPr lang="en"/>
              <a:t>converting </a:t>
            </a:r>
            <a:r>
              <a:rPr lang="en" b="1"/>
              <a:t>recursion to iteration</a:t>
            </a:r>
            <a:r>
              <a:rPr lang="en"/>
              <a:t> can be more tricky</a:t>
            </a:r>
            <a:endParaRPr/>
          </a:p>
        </p:txBody>
      </p:sp>
      <p:sp>
        <p:nvSpPr>
          <p:cNvPr id="280" name="Google Shape;280;p63"/>
          <p:cNvSpPr txBox="1">
            <a:spLocks noGrp="1"/>
          </p:cNvSpPr>
          <p:nvPr>
            <p:ph type="body" idx="1"/>
          </p:nvPr>
        </p:nvSpPr>
        <p:spPr>
          <a:xfrm>
            <a:off x="720300" y="3115575"/>
            <a:ext cx="3652800" cy="17148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fact_iter</a:t>
            </a:r>
            <a:r>
              <a:rPr lang="en" sz="1400">
                <a:solidFill>
                  <a:srgbClr val="586E75"/>
                </a:solidFill>
              </a:rPr>
              <a:t>(n):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total, k </a:t>
            </a:r>
            <a:r>
              <a:rPr lang="en" sz="1400">
                <a:solidFill>
                  <a:srgbClr val="859900"/>
                </a:solidFill>
              </a:rPr>
              <a:t>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r>
              <a:rPr lang="en" sz="1400">
                <a:solidFill>
                  <a:srgbClr val="586E75"/>
                </a:solidFill>
              </a:rPr>
              <a:t>, </a:t>
            </a:r>
            <a:r>
              <a:rPr lang="en" sz="1400">
                <a:solidFill>
                  <a:srgbClr val="D33682"/>
                </a:solidFill>
              </a:rPr>
              <a:t>1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while</a:t>
            </a:r>
            <a:r>
              <a:rPr lang="en" sz="1400">
                <a:solidFill>
                  <a:srgbClr val="586E75"/>
                </a:solidFill>
              </a:rPr>
              <a:t> k </a:t>
            </a:r>
            <a:r>
              <a:rPr lang="en" sz="1400">
                <a:solidFill>
                  <a:srgbClr val="859900"/>
                </a:solidFill>
              </a:rPr>
              <a:t>&lt;=</a:t>
            </a:r>
            <a:r>
              <a:rPr lang="en" sz="1400">
                <a:solidFill>
                  <a:srgbClr val="586E75"/>
                </a:solidFill>
              </a:rPr>
              <a:t> n: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    total, k </a:t>
            </a:r>
            <a:r>
              <a:rPr lang="en" sz="1400">
                <a:solidFill>
                  <a:srgbClr val="859900"/>
                </a:solidFill>
              </a:rPr>
              <a:t>=</a:t>
            </a:r>
            <a:r>
              <a:rPr lang="en" sz="1400">
                <a:solidFill>
                  <a:srgbClr val="586E75"/>
                </a:solidFill>
              </a:rPr>
              <a:t> total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k, k</a:t>
            </a:r>
            <a:r>
              <a:rPr lang="en" sz="1400">
                <a:solidFill>
                  <a:srgbClr val="859900"/>
                </a:solidFill>
              </a:rPr>
              <a:t>+</a:t>
            </a:r>
            <a:r>
              <a:rPr lang="en" sz="1400">
                <a:solidFill>
                  <a:srgbClr val="D33682"/>
                </a:solidFill>
              </a:rPr>
              <a:t>1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total</a:t>
            </a:r>
            <a:endParaRPr sz="1400"/>
          </a:p>
        </p:txBody>
      </p:sp>
      <p:sp>
        <p:nvSpPr>
          <p:cNvPr id="281" name="Google Shape;281;p63"/>
          <p:cNvSpPr txBox="1">
            <a:spLocks noGrp="1"/>
          </p:cNvSpPr>
          <p:nvPr>
            <p:ph type="body" idx="1"/>
          </p:nvPr>
        </p:nvSpPr>
        <p:spPr>
          <a:xfrm>
            <a:off x="4770900" y="3115575"/>
            <a:ext cx="3652800" cy="17148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fact</a:t>
            </a:r>
            <a:r>
              <a:rPr lang="en" sz="1400">
                <a:solidFill>
                  <a:srgbClr val="586E75"/>
                </a:solidFill>
              </a:rPr>
              <a:t>(n):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if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==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0</a:t>
            </a:r>
            <a:r>
              <a:rPr lang="en" sz="1400">
                <a:solidFill>
                  <a:srgbClr val="586E75"/>
                </a:solidFill>
              </a:rPr>
              <a:t>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else</a:t>
            </a:r>
            <a:r>
              <a:rPr lang="en" sz="1400">
                <a:solidFill>
                  <a:srgbClr val="586E75"/>
                </a:solidFill>
              </a:rPr>
              <a:t>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fact(n</a:t>
            </a:r>
            <a:r>
              <a:rPr lang="en" sz="1400">
                <a:solidFill>
                  <a:srgbClr val="859900"/>
                </a:solidFill>
              </a:rPr>
              <a:t>-</a:t>
            </a:r>
            <a:r>
              <a:rPr lang="en" sz="1400">
                <a:solidFill>
                  <a:srgbClr val="D33682"/>
                </a:solidFill>
              </a:rPr>
              <a:t>1</a:t>
            </a:r>
            <a:r>
              <a:rPr lang="en" sz="1400">
                <a:solidFill>
                  <a:srgbClr val="586E75"/>
                </a:solidFill>
              </a:rPr>
              <a:t>)</a:t>
            </a:r>
            <a:endParaRPr sz="1400">
              <a:solidFill>
                <a:srgbClr val="748B00"/>
              </a:solidFill>
            </a:endParaRPr>
          </a:p>
        </p:txBody>
      </p:sp>
      <p:sp>
        <p:nvSpPr>
          <p:cNvPr id="282" name="Google Shape;282;p63"/>
          <p:cNvSpPr txBox="1">
            <a:spLocks noGrp="1"/>
          </p:cNvSpPr>
          <p:nvPr>
            <p:ph type="body" idx="1"/>
          </p:nvPr>
        </p:nvSpPr>
        <p:spPr>
          <a:xfrm>
            <a:off x="720300" y="2658375"/>
            <a:ext cx="3652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Iterative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83" name="Google Shape;283;p63"/>
          <p:cNvSpPr txBox="1">
            <a:spLocks noGrp="1"/>
          </p:cNvSpPr>
          <p:nvPr>
            <p:ph type="body" idx="1"/>
          </p:nvPr>
        </p:nvSpPr>
        <p:spPr>
          <a:xfrm>
            <a:off x="4770900" y="2658375"/>
            <a:ext cx="3652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Recursive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284" name="Google Shape;28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274" y="4960675"/>
            <a:ext cx="1306839" cy="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00" y="4951570"/>
            <a:ext cx="3652800" cy="85907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63"/>
          <p:cNvSpPr txBox="1">
            <a:spLocks noGrp="1"/>
          </p:cNvSpPr>
          <p:nvPr>
            <p:ph type="body" idx="1"/>
          </p:nvPr>
        </p:nvSpPr>
        <p:spPr>
          <a:xfrm>
            <a:off x="720300" y="5931850"/>
            <a:ext cx="3713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Names: n, total, k, fact_iter</a:t>
            </a:r>
            <a:endParaRPr/>
          </a:p>
        </p:txBody>
      </p:sp>
      <p:sp>
        <p:nvSpPr>
          <p:cNvPr id="287" name="Google Shape;287;p63"/>
          <p:cNvSpPr txBox="1">
            <a:spLocks noGrp="1"/>
          </p:cNvSpPr>
          <p:nvPr>
            <p:ph type="body" idx="1"/>
          </p:nvPr>
        </p:nvSpPr>
        <p:spPr>
          <a:xfrm>
            <a:off x="4740450" y="5931850"/>
            <a:ext cx="3713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Names: n, fact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Digits</a:t>
            </a:r>
            <a:endParaRPr/>
          </a:p>
        </p:txBody>
      </p:sp>
      <p:sp>
        <p:nvSpPr>
          <p:cNvPr id="293" name="Google Shape;293;p64"/>
          <p:cNvSpPr txBox="1">
            <a:spLocks noGrp="1"/>
          </p:cNvSpPr>
          <p:nvPr>
            <p:ph type="title"/>
          </p:nvPr>
        </p:nvSpPr>
        <p:spPr>
          <a:xfrm>
            <a:off x="490250" y="1356875"/>
            <a:ext cx="79284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Let’s implement a recursive function to sum all the digits of `n`. Assume `n` is positive</a:t>
            </a:r>
            <a:r>
              <a:rPr lang="en" sz="2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2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64"/>
          <p:cNvSpPr txBox="1"/>
          <p:nvPr/>
        </p:nvSpPr>
        <p:spPr>
          <a:xfrm>
            <a:off x="569200" y="2247075"/>
            <a:ext cx="4432500" cy="427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sum_digits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"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""Calculates the sum of  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digits `n`.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&gt;&gt;&gt; sum_digits(8)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8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&gt;&gt;&gt; sum_digits(18)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9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&gt;&gt;&gt; sum_digits(2018)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11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9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"*** YOUR CODE HERE ***"</a:t>
            </a:r>
            <a:endParaRPr sz="18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64"/>
          <p:cNvSpPr/>
          <p:nvPr/>
        </p:nvSpPr>
        <p:spPr>
          <a:xfrm>
            <a:off x="5291275" y="2104700"/>
            <a:ext cx="3671100" cy="44223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64"/>
          <p:cNvSpPr txBox="1"/>
          <p:nvPr/>
        </p:nvSpPr>
        <p:spPr>
          <a:xfrm>
            <a:off x="5830371" y="2727125"/>
            <a:ext cx="2592900" cy="3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or more </a:t>
            </a:r>
            <a:r>
              <a:rPr lang="en" sz="1800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base cases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or more </a:t>
            </a:r>
            <a:r>
              <a:rPr lang="en" sz="1800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recursive calls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simpler arguments.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Using the recursive call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solve our larger problem.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Digits</a:t>
            </a:r>
            <a:endParaRPr/>
          </a:p>
        </p:txBody>
      </p:sp>
      <p:sp>
        <p:nvSpPr>
          <p:cNvPr id="302" name="Google Shape;302;p65"/>
          <p:cNvSpPr txBox="1"/>
          <p:nvPr/>
        </p:nvSpPr>
        <p:spPr>
          <a:xfrm>
            <a:off x="988225" y="1599200"/>
            <a:ext cx="6924300" cy="418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sum_digits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""Calculates the sum of the digits n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3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sum_digits(8)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4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5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sum_digits(18)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6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7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sum_digits(2018)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8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9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10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&lt; 10: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11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12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13	   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all_but_last, last = n // 10, n % 10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14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sum_digits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(all_but_last) + last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Recursive Calls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7"/>
          <p:cNvSpPr txBox="1"/>
          <p:nvPr/>
        </p:nvSpPr>
        <p:spPr>
          <a:xfrm>
            <a:off x="4165800" y="4404875"/>
            <a:ext cx="3511200" cy="214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" name="Google Shape;313;p67"/>
          <p:cNvSpPr txBox="1"/>
          <p:nvPr/>
        </p:nvSpPr>
        <p:spPr>
          <a:xfrm>
            <a:off x="4165800" y="4404875"/>
            <a:ext cx="3511200" cy="214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" name="Google Shape;315;p67">
            <a:extLst>
              <a:ext uri="{FF2B5EF4-FFF2-40B4-BE49-F238E27FC236}">
                <a16:creationId xmlns:a16="http://schemas.microsoft.com/office/drawing/2014/main" id="{53E2C714-E0F4-4D28-9A6D-7A2F76DD924C}"/>
              </a:ext>
            </a:extLst>
          </p:cNvPr>
          <p:cNvSpPr txBox="1"/>
          <p:nvPr/>
        </p:nvSpPr>
        <p:spPr>
          <a:xfrm>
            <a:off x="4178689" y="4411914"/>
            <a:ext cx="3841200" cy="214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cascade(n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" name="Google Shape;314;p67"/>
          <p:cNvSpPr/>
          <p:nvPr/>
        </p:nvSpPr>
        <p:spPr>
          <a:xfrm>
            <a:off x="4713375" y="4794600"/>
            <a:ext cx="1790100" cy="64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6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Cascade</a:t>
            </a:r>
            <a:endParaRPr/>
          </a:p>
        </p:txBody>
      </p:sp>
      <p:sp>
        <p:nvSpPr>
          <p:cNvPr id="317" name="Google Shape;317;p67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Goal</a:t>
            </a:r>
            <a:r>
              <a:rPr lang="en"/>
              <a:t>: Print out a cascading tree of a positive integer </a:t>
            </a: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67"/>
          <p:cNvSpPr txBox="1"/>
          <p:nvPr/>
        </p:nvSpPr>
        <p:spPr>
          <a:xfrm>
            <a:off x="347825" y="2172300"/>
            <a:ext cx="2664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cascade(486)</a:t>
            </a:r>
            <a:endParaRPr sz="2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67"/>
          <p:cNvSpPr txBox="1"/>
          <p:nvPr/>
        </p:nvSpPr>
        <p:spPr>
          <a:xfrm>
            <a:off x="347825" y="2553300"/>
            <a:ext cx="2664900" cy="18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486</a:t>
            </a:r>
            <a:endParaRPr sz="20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endParaRPr sz="20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20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endParaRPr sz="20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486</a:t>
            </a:r>
            <a:endParaRPr sz="20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67"/>
          <p:cNvSpPr txBox="1"/>
          <p:nvPr/>
        </p:nvSpPr>
        <p:spPr>
          <a:xfrm>
            <a:off x="347825" y="4305900"/>
            <a:ext cx="2664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cascade(48)</a:t>
            </a:r>
            <a:endParaRPr sz="2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67"/>
          <p:cNvSpPr txBox="1"/>
          <p:nvPr/>
        </p:nvSpPr>
        <p:spPr>
          <a:xfrm>
            <a:off x="347825" y="4686900"/>
            <a:ext cx="26649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endParaRPr sz="20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20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endParaRPr sz="20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67"/>
          <p:cNvSpPr txBox="1"/>
          <p:nvPr/>
        </p:nvSpPr>
        <p:spPr>
          <a:xfrm>
            <a:off x="347825" y="5753700"/>
            <a:ext cx="2664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cascade(4)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p67"/>
          <p:cNvSpPr txBox="1"/>
          <p:nvPr/>
        </p:nvSpPr>
        <p:spPr>
          <a:xfrm>
            <a:off x="347825" y="6058500"/>
            <a:ext cx="2664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4" name="Google Shape;324;p67"/>
          <p:cNvSpPr txBox="1"/>
          <p:nvPr/>
        </p:nvSpPr>
        <p:spPr>
          <a:xfrm>
            <a:off x="3719200" y="2152950"/>
            <a:ext cx="4986600" cy="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Ideas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20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is a single digit, just print it out!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67"/>
          <p:cNvSpPr txBox="1"/>
          <p:nvPr/>
        </p:nvSpPr>
        <p:spPr>
          <a:xfrm>
            <a:off x="3719200" y="2914950"/>
            <a:ext cx="4986600" cy="1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Otherwise, let </a:t>
            </a:r>
            <a:r>
              <a:rPr lang="en" sz="20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cascade(n // 10)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take care of the middle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20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print(n)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around it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6" name="Google Shape;326;p67"/>
          <p:cNvGrpSpPr/>
          <p:nvPr/>
        </p:nvGrpSpPr>
        <p:grpSpPr>
          <a:xfrm>
            <a:off x="311700" y="2570275"/>
            <a:ext cx="8086225" cy="3977025"/>
            <a:chOff x="311700" y="2570275"/>
            <a:chExt cx="8086225" cy="3977025"/>
          </a:xfrm>
        </p:grpSpPr>
        <p:sp>
          <p:nvSpPr>
            <p:cNvPr id="327" name="Google Shape;327;p67"/>
            <p:cNvSpPr/>
            <p:nvPr/>
          </p:nvSpPr>
          <p:spPr>
            <a:xfrm>
              <a:off x="4181125" y="2570275"/>
              <a:ext cx="4216800" cy="402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7"/>
            <p:cNvSpPr/>
            <p:nvPr/>
          </p:nvSpPr>
          <p:spPr>
            <a:xfrm>
              <a:off x="311700" y="5814100"/>
              <a:ext cx="2412600" cy="733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9" name="Google Shape;329;p67"/>
            <p:cNvCxnSpPr>
              <a:stCxn id="327" idx="1"/>
              <a:endCxn id="328" idx="3"/>
            </p:cNvCxnSpPr>
            <p:nvPr/>
          </p:nvCxnSpPr>
          <p:spPr>
            <a:xfrm flipH="1">
              <a:off x="2724325" y="2771575"/>
              <a:ext cx="1456800" cy="34092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30" name="Google Shape;330;p67"/>
          <p:cNvGrpSpPr/>
          <p:nvPr/>
        </p:nvGrpSpPr>
        <p:grpSpPr>
          <a:xfrm>
            <a:off x="311700" y="2972875"/>
            <a:ext cx="8103200" cy="1012675"/>
            <a:chOff x="311700" y="2972875"/>
            <a:chExt cx="8103200" cy="1012675"/>
          </a:xfrm>
        </p:grpSpPr>
        <p:sp>
          <p:nvSpPr>
            <p:cNvPr id="331" name="Google Shape;331;p67"/>
            <p:cNvSpPr/>
            <p:nvPr/>
          </p:nvSpPr>
          <p:spPr>
            <a:xfrm>
              <a:off x="4198100" y="2972875"/>
              <a:ext cx="4216800" cy="733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7"/>
            <p:cNvSpPr/>
            <p:nvPr/>
          </p:nvSpPr>
          <p:spPr>
            <a:xfrm>
              <a:off x="311700" y="3014450"/>
              <a:ext cx="754200" cy="971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" name="Google Shape;333;p67"/>
            <p:cNvCxnSpPr>
              <a:stCxn id="331" idx="1"/>
              <a:endCxn id="332" idx="3"/>
            </p:cNvCxnSpPr>
            <p:nvPr/>
          </p:nvCxnSpPr>
          <p:spPr>
            <a:xfrm flipH="1">
              <a:off x="1065800" y="3339475"/>
              <a:ext cx="3132300" cy="1605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34" name="Google Shape;334;p67"/>
          <p:cNvGrpSpPr/>
          <p:nvPr/>
        </p:nvGrpSpPr>
        <p:grpSpPr>
          <a:xfrm>
            <a:off x="311700" y="2603850"/>
            <a:ext cx="6830600" cy="1792300"/>
            <a:chOff x="311700" y="2603850"/>
            <a:chExt cx="6830600" cy="1792300"/>
          </a:xfrm>
        </p:grpSpPr>
        <p:sp>
          <p:nvSpPr>
            <p:cNvPr id="335" name="Google Shape;335;p67"/>
            <p:cNvSpPr/>
            <p:nvPr/>
          </p:nvSpPr>
          <p:spPr>
            <a:xfrm>
              <a:off x="4198100" y="3732500"/>
              <a:ext cx="2944200" cy="339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7"/>
            <p:cNvSpPr/>
            <p:nvPr/>
          </p:nvSpPr>
          <p:spPr>
            <a:xfrm>
              <a:off x="311700" y="4027150"/>
              <a:ext cx="754200" cy="369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7" name="Google Shape;337;p67"/>
            <p:cNvCxnSpPr>
              <a:stCxn id="335" idx="1"/>
              <a:endCxn id="336" idx="3"/>
            </p:cNvCxnSpPr>
            <p:nvPr/>
          </p:nvCxnSpPr>
          <p:spPr>
            <a:xfrm flipH="1">
              <a:off x="1065800" y="3902300"/>
              <a:ext cx="3132300" cy="3093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8" name="Google Shape;338;p67"/>
            <p:cNvSpPr/>
            <p:nvPr/>
          </p:nvSpPr>
          <p:spPr>
            <a:xfrm>
              <a:off x="311700" y="2603850"/>
              <a:ext cx="754200" cy="369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67"/>
            <p:cNvCxnSpPr>
              <a:stCxn id="335" idx="1"/>
              <a:endCxn id="338" idx="3"/>
            </p:cNvCxnSpPr>
            <p:nvPr/>
          </p:nvCxnSpPr>
          <p:spPr>
            <a:xfrm rot="10800000">
              <a:off x="1065800" y="2788400"/>
              <a:ext cx="3132300" cy="11139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0" name="Google Shape;340;p67"/>
          <p:cNvSpPr/>
          <p:nvPr/>
        </p:nvSpPr>
        <p:spPr>
          <a:xfrm>
            <a:off x="4181125" y="2570275"/>
            <a:ext cx="4216800" cy="402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67"/>
          <p:cNvSpPr/>
          <p:nvPr/>
        </p:nvSpPr>
        <p:spPr>
          <a:xfrm>
            <a:off x="5133865" y="5875950"/>
            <a:ext cx="2412900" cy="306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67"/>
          <p:cNvSpPr/>
          <p:nvPr/>
        </p:nvSpPr>
        <p:spPr>
          <a:xfrm>
            <a:off x="4198100" y="2972875"/>
            <a:ext cx="4216800" cy="733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67"/>
          <p:cNvSpPr/>
          <p:nvPr/>
        </p:nvSpPr>
        <p:spPr>
          <a:xfrm>
            <a:off x="5133865" y="5586700"/>
            <a:ext cx="1347000" cy="306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67"/>
          <p:cNvSpPr/>
          <p:nvPr/>
        </p:nvSpPr>
        <p:spPr>
          <a:xfrm>
            <a:off x="5133865" y="6149400"/>
            <a:ext cx="1347000" cy="306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67"/>
          <p:cNvSpPr/>
          <p:nvPr/>
        </p:nvSpPr>
        <p:spPr>
          <a:xfrm>
            <a:off x="4198100" y="3732500"/>
            <a:ext cx="2944200" cy="339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67">
            <a:hlinkClick r:id="rId3"/>
          </p:cNvPr>
          <p:cNvSpPr/>
          <p:nvPr/>
        </p:nvSpPr>
        <p:spPr>
          <a:xfrm>
            <a:off x="7632625" y="464525"/>
            <a:ext cx="987600" cy="4281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8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Cascade Function</a:t>
            </a:r>
            <a:endParaRPr/>
          </a:p>
        </p:txBody>
      </p:sp>
      <p:pic>
        <p:nvPicPr>
          <p:cNvPr id="352" name="Google Shape;352;p68" descr="Screenshot 2017-06-11 at 10.52.1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00" y="1536625"/>
            <a:ext cx="2115262" cy="164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8" descr="Screenshot 2017-06-11 at 11.02.04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650" y="1536626"/>
            <a:ext cx="3762863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8"/>
          <p:cNvSpPr txBox="1">
            <a:spLocks noGrp="1"/>
          </p:cNvSpPr>
          <p:nvPr>
            <p:ph type="body" idx="1"/>
          </p:nvPr>
        </p:nvSpPr>
        <p:spPr>
          <a:xfrm>
            <a:off x="5683750" y="3131325"/>
            <a:ext cx="2968500" cy="29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cascade frame is from a different call to cascade.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Until the </a:t>
            </a:r>
            <a:r>
              <a:rPr lang="en" b="1"/>
              <a:t>Return value</a:t>
            </a:r>
            <a:r>
              <a:rPr lang="en"/>
              <a:t> appears, that call has not completed.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Any statement can appear </a:t>
            </a:r>
            <a:r>
              <a:rPr lang="en" b="1"/>
              <a:t>before</a:t>
            </a:r>
            <a:r>
              <a:rPr lang="en"/>
              <a:t> or </a:t>
            </a:r>
            <a:r>
              <a:rPr lang="en" b="1"/>
              <a:t>after</a:t>
            </a:r>
            <a:r>
              <a:rPr lang="en"/>
              <a:t> the recursive call.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55" name="Google Shape;355;p68"/>
          <p:cNvSpPr txBox="1">
            <a:spLocks noGrp="1"/>
          </p:cNvSpPr>
          <p:nvPr>
            <p:ph type="body" idx="1"/>
          </p:nvPr>
        </p:nvSpPr>
        <p:spPr>
          <a:xfrm>
            <a:off x="491700" y="3823175"/>
            <a:ext cx="2820300" cy="22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Output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123</a:t>
            </a:r>
            <a:br>
              <a:rPr lang="en"/>
            </a:br>
            <a:r>
              <a:rPr lang="en"/>
              <a:t>12</a:t>
            </a:r>
            <a:br>
              <a:rPr lang="en"/>
            </a:br>
            <a:r>
              <a:rPr lang="en"/>
              <a:t>1</a:t>
            </a:r>
            <a:br>
              <a:rPr lang="en"/>
            </a:br>
            <a:r>
              <a:rPr lang="en"/>
              <a:t>12</a:t>
            </a:r>
            <a:endParaRPr/>
          </a:p>
        </p:txBody>
      </p:sp>
      <p:sp>
        <p:nvSpPr>
          <p:cNvPr id="356" name="Google Shape;356;p68"/>
          <p:cNvSpPr/>
          <p:nvPr/>
        </p:nvSpPr>
        <p:spPr>
          <a:xfrm>
            <a:off x="1413400" y="2268750"/>
            <a:ext cx="696600" cy="208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68"/>
          <p:cNvSpPr/>
          <p:nvPr/>
        </p:nvSpPr>
        <p:spPr>
          <a:xfrm>
            <a:off x="6554772" y="5393825"/>
            <a:ext cx="834000" cy="30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68"/>
          <p:cNvSpPr/>
          <p:nvPr/>
        </p:nvSpPr>
        <p:spPr>
          <a:xfrm>
            <a:off x="1413400" y="2578825"/>
            <a:ext cx="633900" cy="30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8"/>
          <p:cNvSpPr/>
          <p:nvPr/>
        </p:nvSpPr>
        <p:spPr>
          <a:xfrm>
            <a:off x="7802741" y="5393825"/>
            <a:ext cx="696600" cy="30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68"/>
          <p:cNvSpPr/>
          <p:nvPr/>
        </p:nvSpPr>
        <p:spPr>
          <a:xfrm>
            <a:off x="2169175" y="3907413"/>
            <a:ext cx="1289700" cy="447900"/>
          </a:xfrm>
          <a:prstGeom prst="wedgeRoundRectCallout">
            <a:avLst>
              <a:gd name="adj1" fmla="val 53189"/>
              <a:gd name="adj2" fmla="val 22306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 case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" name="Google Shape;361;p68"/>
          <p:cNvCxnSpPr/>
          <p:nvPr/>
        </p:nvCxnSpPr>
        <p:spPr>
          <a:xfrm rot="10800000">
            <a:off x="960521" y="4999602"/>
            <a:ext cx="26313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oval" w="med" len="med"/>
            <a:tailEnd type="stealth" w="med" len="med"/>
          </a:ln>
        </p:spPr>
      </p:cxnSp>
      <p:sp>
        <p:nvSpPr>
          <p:cNvPr id="362" name="Google Shape;362;p68"/>
          <p:cNvSpPr/>
          <p:nvPr/>
        </p:nvSpPr>
        <p:spPr>
          <a:xfrm>
            <a:off x="1144650" y="3591825"/>
            <a:ext cx="2420850" cy="1125450"/>
          </a:xfrm>
          <a:custGeom>
            <a:avLst/>
            <a:gdLst/>
            <a:ahLst/>
            <a:cxnLst/>
            <a:rect l="l" t="t" r="r" b="b"/>
            <a:pathLst>
              <a:path w="96834" h="45018" extrusionOk="0">
                <a:moveTo>
                  <a:pt x="96834" y="0"/>
                </a:moveTo>
                <a:cubicBezTo>
                  <a:pt x="91133" y="6666"/>
                  <a:pt x="78765" y="32541"/>
                  <a:pt x="62626" y="39996"/>
                </a:cubicBezTo>
                <a:cubicBezTo>
                  <a:pt x="46487" y="47452"/>
                  <a:pt x="10438" y="43944"/>
                  <a:pt x="0" y="4473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363" name="Google Shape;363;p68"/>
          <p:cNvSpPr/>
          <p:nvPr/>
        </p:nvSpPr>
        <p:spPr>
          <a:xfrm>
            <a:off x="1131500" y="3591825"/>
            <a:ext cx="2420762" cy="1697230"/>
          </a:xfrm>
          <a:custGeom>
            <a:avLst/>
            <a:gdLst/>
            <a:ahLst/>
            <a:cxnLst/>
            <a:rect l="l" t="t" r="r" b="b"/>
            <a:pathLst>
              <a:path w="93151" h="68679" extrusionOk="0">
                <a:moveTo>
                  <a:pt x="93151" y="0"/>
                </a:moveTo>
                <a:cubicBezTo>
                  <a:pt x="86573" y="10175"/>
                  <a:pt x="69205" y="49645"/>
                  <a:pt x="53680" y="61048"/>
                </a:cubicBezTo>
                <a:cubicBezTo>
                  <a:pt x="38155" y="72451"/>
                  <a:pt x="8947" y="67188"/>
                  <a:pt x="0" y="6841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mbda 2018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14844</TotalTime>
  <Words>2854</Words>
  <Application>Microsoft Office PowerPoint</Application>
  <PresentationFormat>全屏显示(4:3)</PresentationFormat>
  <Paragraphs>457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Roboto Mono</vt:lpstr>
      <vt:lpstr>Roboto</vt:lpstr>
      <vt:lpstr>Simple Light</vt:lpstr>
      <vt:lpstr>Lecture</vt:lpstr>
      <vt:lpstr>Lambda 2018</vt:lpstr>
      <vt:lpstr>Simple Light</vt:lpstr>
      <vt:lpstr>Recursion Examples </vt:lpstr>
      <vt:lpstr>Recursion (review)</vt:lpstr>
      <vt:lpstr>Recursion (review)</vt:lpstr>
      <vt:lpstr>Iteration vs. Recursion</vt:lpstr>
      <vt:lpstr>Sum Digits</vt:lpstr>
      <vt:lpstr>Sum Digits</vt:lpstr>
      <vt:lpstr>Order of Recursive Calls</vt:lpstr>
      <vt:lpstr>Cascade</vt:lpstr>
      <vt:lpstr>The Cascade Function</vt:lpstr>
      <vt:lpstr>Two Implementations of Cascade</vt:lpstr>
      <vt:lpstr>Fibonacci</vt:lpstr>
      <vt:lpstr>Fibonacci Sequence</vt:lpstr>
      <vt:lpstr>PowerPoint 演示文稿</vt:lpstr>
      <vt:lpstr>Fibonacci</vt:lpstr>
      <vt:lpstr>Fibonacci Call Tree</vt:lpstr>
      <vt:lpstr>Broken Fibonacci</vt:lpstr>
      <vt:lpstr>PowerPoint 演示文稿</vt:lpstr>
      <vt:lpstr>Counting Partitions</vt:lpstr>
      <vt:lpstr>Count Partitions</vt:lpstr>
      <vt:lpstr>Count Partitions</vt:lpstr>
      <vt:lpstr>Count Partitions</vt:lpstr>
      <vt:lpstr>Count Partitions</vt:lpstr>
      <vt:lpstr>Count Partitions</vt:lpstr>
      <vt:lpstr>Count Partitions</vt:lpstr>
      <vt:lpstr>Takeaways</vt:lpstr>
      <vt:lpstr>If Time - Speeding Up Recursion  (Teaser for the ~Future~)</vt:lpstr>
      <vt:lpstr>Back to Fib</vt:lpstr>
      <vt:lpstr>Basic Idea to Improve: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Examples  Chris Allsman</dc:title>
  <dc:creator>xinyu</dc:creator>
  <cp:lastModifiedBy>冯 新宇</cp:lastModifiedBy>
  <cp:revision>12</cp:revision>
  <dcterms:modified xsi:type="dcterms:W3CDTF">2022-10-13T00:43:36Z</dcterms:modified>
</cp:coreProperties>
</file>