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ADD6-2C7D-B642-98E4-6CD0C225E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ECA4E4-18F8-8D4A-933E-EB00587A1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8F2FA0-8A97-5244-A46A-9B398AFEE33E}"/>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42DBC23C-669E-7649-989C-8E42CC7AB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FA3A8-3DCC-A946-8E65-0AB2A88FFE56}"/>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23973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2F91-B973-2545-9BD9-5F417BD28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1A981-6648-F24B-B81D-BBAA0B2C0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8E972-50C7-DB45-A0A0-5539612E005B}"/>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2F13CEC9-7262-944F-9C4A-0BAE18D6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63F47-A28A-D74C-9B49-F80B42B51C5E}"/>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207335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E4421-7771-6748-B99F-FCDA3164A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C6533-213C-E34E-832C-1DDB6DA2A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7CA7A-347C-B145-BB9D-2B9BAF3098BB}"/>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F8F7A3D1-B771-4A4F-86A9-6E09100E2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7859B-5C2E-FC47-A524-DC1C63E6E325}"/>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324945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1CE0-421C-A74E-A10C-2DBBFC90F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3CFE6-7CE3-2248-95A7-1C3EEDB5A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3CA18-C8D7-8948-854A-32ABB82DD771}"/>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1CCAD649-E589-D848-AE3A-944C8EF91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C34B2-FBFC-B44B-A870-51EA4D78A5A9}"/>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199887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7211-46B5-DB40-96B6-665C2FA20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44F3FC-357B-3B45-99E1-C1DE0F0C8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D58D8-DC50-FE4B-AAFB-6C787D7DA681}"/>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75B5B74C-88DD-7A46-9D6E-E6EE5EA23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BF338-B6A9-EC49-805D-4E857C08E122}"/>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226620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D7FA-A370-5941-BFEE-6C1338C4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1CEB1-68A6-C44E-8428-F5FED0CA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A0976-9F5F-734D-B0A3-0D07375F3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1B41E-B0D0-AD4B-8133-DBAC42E0989C}"/>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6" name="Footer Placeholder 5">
            <a:extLst>
              <a:ext uri="{FF2B5EF4-FFF2-40B4-BE49-F238E27FC236}">
                <a16:creationId xmlns:a16="http://schemas.microsoft.com/office/drawing/2014/main" id="{0194D09A-AD79-FB4A-A2F7-D2CE8DB1C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D8550-2B7F-A247-88DD-437FB932EC7D}"/>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190758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0070-9FE6-8141-87C7-A5BEF47B4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53C97-8BD4-F549-B2F3-8EA5D97F4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560FC-D4AC-2C4E-9B7C-2F8351331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CD82BF-1913-1642-A534-DE816CDB8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C27947-39E6-814D-9CDC-BB4735C66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563E9-BEA8-C24B-B73A-FA8F7248C433}"/>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8" name="Footer Placeholder 7">
            <a:extLst>
              <a:ext uri="{FF2B5EF4-FFF2-40B4-BE49-F238E27FC236}">
                <a16:creationId xmlns:a16="http://schemas.microsoft.com/office/drawing/2014/main" id="{A071C440-15F1-D948-AD9D-0D798CDB24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8EACDD-C527-B84A-8D4E-CBF6F03042C0}"/>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362217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7517-6DF1-6548-85AA-E0C2D68421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185F4E-6198-1441-AB27-D23B8F6DD61E}"/>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4" name="Footer Placeholder 3">
            <a:extLst>
              <a:ext uri="{FF2B5EF4-FFF2-40B4-BE49-F238E27FC236}">
                <a16:creationId xmlns:a16="http://schemas.microsoft.com/office/drawing/2014/main" id="{1130819B-C07A-0142-9617-893665417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D3EF62-84E2-574B-9942-003BC67C199D}"/>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343536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3C15E-FB28-694D-96A2-42BAF9600AAC}"/>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3" name="Footer Placeholder 2">
            <a:extLst>
              <a:ext uri="{FF2B5EF4-FFF2-40B4-BE49-F238E27FC236}">
                <a16:creationId xmlns:a16="http://schemas.microsoft.com/office/drawing/2014/main" id="{1579F397-06A5-AE49-928C-DC55C6A0C4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78304-04C4-EE46-A52F-2052A01FDD0C}"/>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123219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78CC-E628-2A41-9B8E-996EEA38D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E4D8F-A84E-854A-A7E8-83D0ACBA2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B55327-DEF4-C248-9664-B757B236B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AB616-7AED-CA47-9B32-E023B7FDAB95}"/>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6" name="Footer Placeholder 5">
            <a:extLst>
              <a:ext uri="{FF2B5EF4-FFF2-40B4-BE49-F238E27FC236}">
                <a16:creationId xmlns:a16="http://schemas.microsoft.com/office/drawing/2014/main" id="{30918CB1-45A2-1F4D-A2D2-D3D0A8EBF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EEA5E-DC30-F041-9B4C-0FCC0D355C5E}"/>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1166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D98C-7F19-BC4B-8204-587F7547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5AB53A-89E8-B74A-A187-4F54EFFAA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0083B-B71C-7747-8B89-62BC95E03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AECC20-BBAA-104C-9559-6003F0FAB44B}"/>
              </a:ext>
            </a:extLst>
          </p:cNvPr>
          <p:cNvSpPr>
            <a:spLocks noGrp="1"/>
          </p:cNvSpPr>
          <p:nvPr>
            <p:ph type="dt" sz="half" idx="10"/>
          </p:nvPr>
        </p:nvSpPr>
        <p:spPr/>
        <p:txBody>
          <a:bodyPr/>
          <a:lstStyle/>
          <a:p>
            <a:fld id="{3A322233-FE4F-4740-8762-E6BC341D308D}" type="datetimeFigureOut">
              <a:rPr lang="en-US" smtClean="0"/>
              <a:t>6/1/20</a:t>
            </a:fld>
            <a:endParaRPr lang="en-US"/>
          </a:p>
        </p:txBody>
      </p:sp>
      <p:sp>
        <p:nvSpPr>
          <p:cNvPr id="6" name="Footer Placeholder 5">
            <a:extLst>
              <a:ext uri="{FF2B5EF4-FFF2-40B4-BE49-F238E27FC236}">
                <a16:creationId xmlns:a16="http://schemas.microsoft.com/office/drawing/2014/main" id="{23A48AB0-7468-2C40-847B-4094DBB6B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B95B0-453F-604E-9331-58439221E5F7}"/>
              </a:ext>
            </a:extLst>
          </p:cNvPr>
          <p:cNvSpPr>
            <a:spLocks noGrp="1"/>
          </p:cNvSpPr>
          <p:nvPr>
            <p:ph type="sldNum" sz="quarter" idx="12"/>
          </p:nvPr>
        </p:nvSpPr>
        <p:spPr/>
        <p:txBody>
          <a:bodyPr/>
          <a:lstStyle/>
          <a:p>
            <a:fld id="{BD0C0E85-1F3D-7247-B07C-F18297278CEB}" type="slidenum">
              <a:rPr lang="en-US" smtClean="0"/>
              <a:t>‹#›</a:t>
            </a:fld>
            <a:endParaRPr lang="en-US"/>
          </a:p>
        </p:txBody>
      </p:sp>
    </p:spTree>
    <p:extLst>
      <p:ext uri="{BB962C8B-B14F-4D97-AF65-F5344CB8AC3E}">
        <p14:creationId xmlns:p14="http://schemas.microsoft.com/office/powerpoint/2010/main" val="87052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E9987-8637-E940-AB77-B6A3027AE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880EE-50C2-5B43-B5A8-8AD2F5FB1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D2260-1C1A-0D41-B56E-D5BEF6B60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22233-FE4F-4740-8762-E6BC341D308D}" type="datetimeFigureOut">
              <a:rPr lang="en-US" smtClean="0"/>
              <a:t>6/1/20</a:t>
            </a:fld>
            <a:endParaRPr lang="en-US"/>
          </a:p>
        </p:txBody>
      </p:sp>
      <p:sp>
        <p:nvSpPr>
          <p:cNvPr id="5" name="Footer Placeholder 4">
            <a:extLst>
              <a:ext uri="{FF2B5EF4-FFF2-40B4-BE49-F238E27FC236}">
                <a16:creationId xmlns:a16="http://schemas.microsoft.com/office/drawing/2014/main" id="{35CE8E44-D958-1743-9C5F-1B0C4FE90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6178F8-9660-9F43-8024-F3EEE41E2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C0E85-1F3D-7247-B07C-F18297278CEB}" type="slidenum">
              <a:rPr lang="en-US" smtClean="0"/>
              <a:t>‹#›</a:t>
            </a:fld>
            <a:endParaRPr lang="en-US"/>
          </a:p>
        </p:txBody>
      </p:sp>
    </p:spTree>
    <p:extLst>
      <p:ext uri="{BB962C8B-B14F-4D97-AF65-F5344CB8AC3E}">
        <p14:creationId xmlns:p14="http://schemas.microsoft.com/office/powerpoint/2010/main" val="336828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3808A1F-3CCF-F14C-B275-9C5434BE75CA}"/>
              </a:ext>
            </a:extLst>
          </p:cNvPr>
          <p:cNvSpPr txBox="1"/>
          <p:nvPr/>
        </p:nvSpPr>
        <p:spPr>
          <a:xfrm>
            <a:off x="3045368" y="2043663"/>
            <a:ext cx="6105194" cy="2031055"/>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3300" kern="1200">
                <a:solidFill>
                  <a:srgbClr val="FFFFFF"/>
                </a:solidFill>
                <a:latin typeface="Times" pitchFamily="2" charset="0"/>
                <a:ea typeface="+mj-ea"/>
                <a:cs typeface="+mj-cs"/>
              </a:rPr>
              <a:t>Comparative analysis of SARS and COVID-19 in Wuhan: Changes of vegetation using surface reflectance data in 2003 and 2020</a:t>
            </a:r>
          </a:p>
        </p:txBody>
      </p:sp>
      <p:sp>
        <p:nvSpPr>
          <p:cNvPr id="6" name="TextBox 5">
            <a:extLst>
              <a:ext uri="{FF2B5EF4-FFF2-40B4-BE49-F238E27FC236}">
                <a16:creationId xmlns:a16="http://schemas.microsoft.com/office/drawing/2014/main" id="{C62816BB-DFEA-CC4F-A50F-8FAA6F9B4B8C}"/>
              </a:ext>
            </a:extLst>
          </p:cNvPr>
          <p:cNvSpPr txBox="1"/>
          <p:nvPr/>
        </p:nvSpPr>
        <p:spPr>
          <a:xfrm>
            <a:off x="1828800" y="2032907"/>
            <a:ext cx="184731" cy="369332"/>
          </a:xfrm>
          <a:prstGeom prst="rect">
            <a:avLst/>
          </a:prstGeom>
          <a:noFill/>
        </p:spPr>
        <p:txBody>
          <a:bodyPr wrap="none" rtlCol="0" anchor="t">
            <a:spAutoFit/>
          </a:bodyPr>
          <a:lstStyle/>
          <a:p>
            <a:endParaRPr lang="en-US">
              <a:cs typeface="Calibri"/>
            </a:endParaRPr>
          </a:p>
        </p:txBody>
      </p:sp>
      <p:sp>
        <p:nvSpPr>
          <p:cNvPr id="7" name="TextBox 6">
            <a:extLst>
              <a:ext uri="{FF2B5EF4-FFF2-40B4-BE49-F238E27FC236}">
                <a16:creationId xmlns:a16="http://schemas.microsoft.com/office/drawing/2014/main" id="{7B80B739-8A67-4D14-87EF-EA149FCC41CE}"/>
              </a:ext>
            </a:extLst>
          </p:cNvPr>
          <p:cNvSpPr txBox="1"/>
          <p:nvPr/>
        </p:nvSpPr>
        <p:spPr>
          <a:xfrm>
            <a:off x="3138627" y="4596805"/>
            <a:ext cx="61547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solidFill>
                  <a:srgbClr val="FFFF00"/>
                </a:solidFill>
                <a:latin typeface="Times" pitchFamily="2" charset="0"/>
                <a:cs typeface="Calibri"/>
              </a:rPr>
              <a:t>Team member: </a:t>
            </a:r>
            <a:r>
              <a:rPr lang="en-US" err="1">
                <a:solidFill>
                  <a:srgbClr val="FFFF00"/>
                </a:solidFill>
                <a:latin typeface="Times" pitchFamily="2" charset="0"/>
                <a:cs typeface="Calibri"/>
              </a:rPr>
              <a:t>Muxi</a:t>
            </a:r>
            <a:r>
              <a:rPr lang="en-US">
                <a:solidFill>
                  <a:srgbClr val="FFFF00"/>
                </a:solidFill>
                <a:latin typeface="Times" pitchFamily="2" charset="0"/>
                <a:cs typeface="Calibri"/>
              </a:rPr>
              <a:t> Liu, </a:t>
            </a:r>
            <a:r>
              <a:rPr lang="en-US" err="1">
                <a:solidFill>
                  <a:srgbClr val="FFFF00"/>
                </a:solidFill>
                <a:latin typeface="Times" pitchFamily="2" charset="0"/>
                <a:cs typeface="Calibri"/>
              </a:rPr>
              <a:t>Chunjiang</a:t>
            </a:r>
            <a:r>
              <a:rPr lang="en-US">
                <a:solidFill>
                  <a:srgbClr val="FFFF00"/>
                </a:solidFill>
                <a:latin typeface="Times" pitchFamily="2" charset="0"/>
                <a:cs typeface="Calibri"/>
              </a:rPr>
              <a:t> Liu, </a:t>
            </a:r>
            <a:r>
              <a:rPr lang="en-US" err="1">
                <a:solidFill>
                  <a:srgbClr val="FFFF00"/>
                </a:solidFill>
                <a:latin typeface="Times" pitchFamily="2" charset="0"/>
                <a:cs typeface="Calibri"/>
              </a:rPr>
              <a:t>Yilian</a:t>
            </a:r>
            <a:r>
              <a:rPr lang="en-US">
                <a:solidFill>
                  <a:srgbClr val="FFFF00"/>
                </a:solidFill>
                <a:latin typeface="Times" pitchFamily="2" charset="0"/>
                <a:cs typeface="Calibri"/>
              </a:rPr>
              <a:t> Liu, </a:t>
            </a:r>
            <a:r>
              <a:rPr lang="en-US" err="1">
                <a:solidFill>
                  <a:srgbClr val="FFFF00"/>
                </a:solidFill>
                <a:latin typeface="Times" pitchFamily="2" charset="0"/>
                <a:cs typeface="Calibri"/>
              </a:rPr>
              <a:t>Lirui</a:t>
            </a:r>
            <a:r>
              <a:rPr lang="en-US">
                <a:solidFill>
                  <a:srgbClr val="FFFF00"/>
                </a:solidFill>
                <a:latin typeface="Times" pitchFamily="2" charset="0"/>
                <a:cs typeface="Calibri"/>
              </a:rPr>
              <a:t> Jiao</a:t>
            </a:r>
          </a:p>
        </p:txBody>
      </p:sp>
    </p:spTree>
    <p:extLst>
      <p:ext uri="{BB962C8B-B14F-4D97-AF65-F5344CB8AC3E}">
        <p14:creationId xmlns:p14="http://schemas.microsoft.com/office/powerpoint/2010/main" val="209373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931582-A54B-E24D-8BB1-B2E5BC137EEA}"/>
              </a:ext>
            </a:extLst>
          </p:cNvPr>
          <p:cNvPicPr>
            <a:picLocks noChangeAspect="1"/>
          </p:cNvPicPr>
          <p:nvPr/>
        </p:nvPicPr>
        <p:blipFill rotWithShape="1">
          <a:blip r:embed="rId2"/>
          <a:srcRect l="-226" t="3835" r="-761" b="-5359"/>
          <a:stretch/>
        </p:blipFill>
        <p:spPr>
          <a:xfrm>
            <a:off x="0" y="225605"/>
            <a:ext cx="12274193" cy="6632395"/>
          </a:xfrm>
          <a:prstGeom prst="rect">
            <a:avLst/>
          </a:prstGeom>
        </p:spPr>
      </p:pic>
      <p:sp>
        <p:nvSpPr>
          <p:cNvPr id="39"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55EEC3-E801-4741-93D3-3D2FF5385B3C}"/>
              </a:ext>
            </a:extLst>
          </p:cNvPr>
          <p:cNvSpPr txBox="1"/>
          <p:nvPr/>
        </p:nvSpPr>
        <p:spPr>
          <a:xfrm>
            <a:off x="595900" y="4595706"/>
            <a:ext cx="3761601" cy="11366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Times" pitchFamily="2" charset="0"/>
                <a:ea typeface="+mj-ea"/>
                <a:cs typeface="+mj-cs"/>
              </a:rPr>
              <a:t>Introduction &amp; Background</a:t>
            </a:r>
          </a:p>
        </p:txBody>
      </p:sp>
      <p:sp>
        <p:nvSpPr>
          <p:cNvPr id="3" name="Subtitle 2">
            <a:extLst>
              <a:ext uri="{FF2B5EF4-FFF2-40B4-BE49-F238E27FC236}">
                <a16:creationId xmlns:a16="http://schemas.microsoft.com/office/drawing/2014/main" id="{2D7C006A-B0FE-2040-877B-67907C4DB11D}"/>
              </a:ext>
            </a:extLst>
          </p:cNvPr>
          <p:cNvSpPr>
            <a:spLocks noGrp="1"/>
          </p:cNvSpPr>
          <p:nvPr>
            <p:ph type="subTitle" idx="1"/>
          </p:nvPr>
        </p:nvSpPr>
        <p:spPr>
          <a:xfrm>
            <a:off x="503197" y="839063"/>
            <a:ext cx="5887330" cy="3726145"/>
          </a:xfrm>
        </p:spPr>
        <p:txBody>
          <a:bodyPr vert="horz" lIns="91440" tIns="45720" rIns="91440" bIns="45720" rtlCol="0" anchor="t">
            <a:noAutofit/>
          </a:bodyPr>
          <a:lstStyle/>
          <a:p>
            <a:pPr algn="l">
              <a:lnSpc>
                <a:spcPct val="160000"/>
              </a:lnSpc>
            </a:pPr>
            <a:r>
              <a:rPr lang="en-US" sz="1700">
                <a:latin typeface="Times"/>
                <a:cs typeface="Times"/>
              </a:rPr>
              <a:t>When a pandemic strikes, social systems result in major but unknown changes to the environment. In 2003, an outbreak of SARS caused a massive disturbance in China. Recently, the world has been battling the catastrophe of COVID-19. We’re interested in the environmental changes with and without the intervention of human. In this study, we will focus on Wuhan, China, and compare the vegetation coverage change during the breakout of SARS in 2002-2003 and the COVID-19 in 2019-2020.</a:t>
            </a:r>
          </a:p>
        </p:txBody>
      </p:sp>
      <p:sp>
        <p:nvSpPr>
          <p:cNvPr id="40"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CA7B05C-D699-2E46-8DAE-036AEF71148B}"/>
              </a:ext>
            </a:extLst>
          </p:cNvPr>
          <p:cNvSpPr/>
          <p:nvPr/>
        </p:nvSpPr>
        <p:spPr>
          <a:xfrm>
            <a:off x="3048000" y="2077429"/>
            <a:ext cx="6096000" cy="369332"/>
          </a:xfrm>
          <a:prstGeom prst="rect">
            <a:avLst/>
          </a:prstGeom>
        </p:spPr>
        <p:txBody>
          <a:bodyPr anchor="t">
            <a:spAutoFit/>
          </a:bodyPr>
          <a:lstStyle/>
          <a:p>
            <a:endParaRPr lang="en-US">
              <a:cs typeface="Calibri Light"/>
            </a:endParaRPr>
          </a:p>
        </p:txBody>
      </p:sp>
    </p:spTree>
    <p:extLst>
      <p:ext uri="{BB962C8B-B14F-4D97-AF65-F5344CB8AC3E}">
        <p14:creationId xmlns:p14="http://schemas.microsoft.com/office/powerpoint/2010/main" val="7022342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extBox 5">
            <a:extLst>
              <a:ext uri="{FF2B5EF4-FFF2-40B4-BE49-F238E27FC236}">
                <a16:creationId xmlns:a16="http://schemas.microsoft.com/office/drawing/2014/main" id="{741B8665-CBA3-6541-8AFD-6F79F357AD16}"/>
              </a:ext>
            </a:extLst>
          </p:cNvPr>
          <p:cNvSpPr txBox="1"/>
          <p:nvPr/>
        </p:nvSpPr>
        <p:spPr>
          <a:xfrm>
            <a:off x="818577" y="1223492"/>
            <a:ext cx="3707525" cy="79259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Times" pitchFamily="2" charset="0"/>
                <a:ea typeface="+mj-ea"/>
                <a:cs typeface="+mj-cs"/>
              </a:rPr>
              <a:t>Approach &amp; Method</a:t>
            </a:r>
          </a:p>
        </p:txBody>
      </p:sp>
      <p:sp>
        <p:nvSpPr>
          <p:cNvPr id="3" name="Subtitle 2">
            <a:extLst>
              <a:ext uri="{FF2B5EF4-FFF2-40B4-BE49-F238E27FC236}">
                <a16:creationId xmlns:a16="http://schemas.microsoft.com/office/drawing/2014/main" id="{2D7C006A-B0FE-2040-877B-67907C4DB11D}"/>
              </a:ext>
            </a:extLst>
          </p:cNvPr>
          <p:cNvSpPr>
            <a:spLocks noGrp="1"/>
          </p:cNvSpPr>
          <p:nvPr>
            <p:ph type="subTitle" idx="1"/>
          </p:nvPr>
        </p:nvSpPr>
        <p:spPr>
          <a:xfrm>
            <a:off x="760762" y="2273470"/>
            <a:ext cx="3707525" cy="1692066"/>
          </a:xfrm>
        </p:spPr>
        <p:txBody>
          <a:bodyPr vert="horz" lIns="91440" tIns="45720" rIns="91440" bIns="45720" rtlCol="0" anchor="t">
            <a:noAutofit/>
          </a:bodyPr>
          <a:lstStyle/>
          <a:p>
            <a:pPr algn="l">
              <a:lnSpc>
                <a:spcPct val="150000"/>
              </a:lnSpc>
            </a:pPr>
            <a:r>
              <a:rPr lang="en-US" sz="1700" kern="1200">
                <a:latin typeface="Times New Roman"/>
                <a:cs typeface="Times New Roman"/>
              </a:rPr>
              <a:t>We used the band 4 data (the green one) from four groups in the  spectrum of  Surface Reflectance from NASA database EARTHDATA. The reflectance wavelength of vegetation is between 520-560 nm</a:t>
            </a:r>
            <a:r>
              <a:rPr lang="en-US" sz="1700">
                <a:latin typeface="Times New Roman"/>
                <a:cs typeface="Times New Roman"/>
              </a:rPr>
              <a:t>. So an increase in the reflectance rate is interpreted as growth of vegetation and vice versa.</a:t>
            </a:r>
            <a:endParaRPr lang="en-US"/>
          </a:p>
          <a:p>
            <a:pPr algn="l">
              <a:lnSpc>
                <a:spcPct val="150000"/>
              </a:lnSpc>
            </a:pPr>
            <a:endParaRPr lang="en-US" sz="1700">
              <a:latin typeface="Times New Roman"/>
              <a:cs typeface="Times New Roman"/>
            </a:endParaRPr>
          </a:p>
        </p:txBody>
      </p:sp>
      <p:cxnSp>
        <p:nvCxnSpPr>
          <p:cNvPr id="105" name="Straight Connector 10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13708EA0-9DEB-AF45-B6DE-89985A87F966}"/>
              </a:ext>
            </a:extLst>
          </p:cNvPr>
          <p:cNvPicPr>
            <a:picLocks noChangeAspect="1"/>
          </p:cNvPicPr>
          <p:nvPr/>
        </p:nvPicPr>
        <p:blipFill rotWithShape="1">
          <a:blip r:embed="rId2"/>
          <a:srcRect l="-226" t="1" r="21066" b="1"/>
          <a:stretch/>
        </p:blipFill>
        <p:spPr>
          <a:xfrm>
            <a:off x="5344678" y="1223492"/>
            <a:ext cx="6436548" cy="4411015"/>
          </a:xfrm>
          <a:prstGeom prst="rect">
            <a:avLst/>
          </a:prstGeom>
        </p:spPr>
      </p:pic>
    </p:spTree>
    <p:extLst>
      <p:ext uri="{BB962C8B-B14F-4D97-AF65-F5344CB8AC3E}">
        <p14:creationId xmlns:p14="http://schemas.microsoft.com/office/powerpoint/2010/main" val="34299663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D95C0E-7FF2-BE48-9207-A4B6F68868F7}"/>
              </a:ext>
            </a:extLst>
          </p:cNvPr>
          <p:cNvSpPr txBox="1"/>
          <p:nvPr/>
        </p:nvSpPr>
        <p:spPr>
          <a:xfrm>
            <a:off x="841248" y="713232"/>
            <a:ext cx="5781130" cy="11978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Times"/>
                <a:ea typeface="+mj-ea"/>
                <a:cs typeface="Times"/>
              </a:rPr>
              <a:t>Analysis &amp; Evaluation</a:t>
            </a:r>
            <a:endParaRPr lang="en-US" sz="4400">
              <a:latin typeface="Times" pitchFamily="2" charset="0"/>
              <a:ea typeface="+mj-ea"/>
              <a:cs typeface="+mj-cs"/>
            </a:endParaRPr>
          </a:p>
        </p:txBody>
      </p:sp>
      <p:cxnSp>
        <p:nvCxnSpPr>
          <p:cNvPr id="27" name="Straight Connector 26">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A8593D9-6237-B344-99DA-AD43F536671E}"/>
              </a:ext>
            </a:extLst>
          </p:cNvPr>
          <p:cNvSpPr txBox="1"/>
          <p:nvPr/>
        </p:nvSpPr>
        <p:spPr>
          <a:xfrm>
            <a:off x="841248" y="2048256"/>
            <a:ext cx="5154168" cy="4123944"/>
          </a:xfrm>
          <a:prstGeom prst="rect">
            <a:avLst/>
          </a:prstGeom>
        </p:spPr>
        <p:txBody>
          <a:bodyPr vert="horz" lIns="91440" tIns="45720" rIns="91440" bIns="45720" rtlCol="0" anchor="t">
            <a:normAutofit fontScale="92500"/>
          </a:bodyPr>
          <a:lstStyle/>
          <a:p>
            <a:pPr>
              <a:lnSpc>
                <a:spcPct val="150000"/>
              </a:lnSpc>
              <a:spcAft>
                <a:spcPts val="600"/>
              </a:spcAft>
            </a:pPr>
            <a:r>
              <a:rPr lang="en-US" sz="2000">
                <a:latin typeface="Times"/>
                <a:cs typeface="Times"/>
              </a:rPr>
              <a:t>Using Mathematica, we processed the raw data obtained from the database and selected the data points that correspond to the city range of Wuhan.</a:t>
            </a:r>
            <a:endParaRPr lang="en-US" sz="2000">
              <a:latin typeface="Times" pitchFamily="2" charset="0"/>
              <a:cs typeface="Times" pitchFamily="2" charset="0"/>
            </a:endParaRPr>
          </a:p>
          <a:p>
            <a:pPr>
              <a:lnSpc>
                <a:spcPct val="150000"/>
              </a:lnSpc>
              <a:spcAft>
                <a:spcPts val="600"/>
              </a:spcAft>
            </a:pPr>
            <a:endParaRPr lang="en-US" sz="2000">
              <a:latin typeface="Times"/>
              <a:cs typeface="Times"/>
            </a:endParaRPr>
          </a:p>
          <a:p>
            <a:pPr>
              <a:lnSpc>
                <a:spcPct val="150000"/>
              </a:lnSpc>
              <a:spcAft>
                <a:spcPts val="600"/>
              </a:spcAft>
            </a:pPr>
            <a:r>
              <a:rPr lang="en-US" sz="2000">
                <a:latin typeface="Times"/>
                <a:cs typeface="Times"/>
              </a:rPr>
              <a:t>We used Mathematica's built in functions to find the percentage difference of the surface reflectance. The results are then plotted to visualize the impact of the two pandemics on surface reflection rate.</a:t>
            </a:r>
          </a:p>
        </p:txBody>
      </p:sp>
      <p:pic>
        <p:nvPicPr>
          <p:cNvPr id="9" name="Picture 8">
            <a:extLst>
              <a:ext uri="{FF2B5EF4-FFF2-40B4-BE49-F238E27FC236}">
                <a16:creationId xmlns:a16="http://schemas.microsoft.com/office/drawing/2014/main" id="{5347952D-A891-6543-97F5-71F6CDFE37FA}"/>
              </a:ext>
            </a:extLst>
          </p:cNvPr>
          <p:cNvPicPr>
            <a:picLocks noChangeAspect="1"/>
          </p:cNvPicPr>
          <p:nvPr/>
        </p:nvPicPr>
        <p:blipFill rotWithShape="1">
          <a:blip r:embed="rId2"/>
          <a:srcRect r="4332" b="-3"/>
          <a:stretch/>
        </p:blipFill>
        <p:spPr>
          <a:xfrm>
            <a:off x="6696891" y="10"/>
            <a:ext cx="5495109" cy="6857990"/>
          </a:xfrm>
          <a:prstGeom prst="rect">
            <a:avLst/>
          </a:prstGeom>
        </p:spPr>
      </p:pic>
    </p:spTree>
    <p:extLst>
      <p:ext uri="{BB962C8B-B14F-4D97-AF65-F5344CB8AC3E}">
        <p14:creationId xmlns:p14="http://schemas.microsoft.com/office/powerpoint/2010/main" val="7951053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45">
            <a:extLst>
              <a:ext uri="{FF2B5EF4-FFF2-40B4-BE49-F238E27FC236}">
                <a16:creationId xmlns:a16="http://schemas.microsoft.com/office/drawing/2014/main" id="{B0A19BDA-40B6-4DE7-81A4-6B1F1E40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5">
            <a:extLst>
              <a:ext uri="{FF2B5EF4-FFF2-40B4-BE49-F238E27FC236}">
                <a16:creationId xmlns:a16="http://schemas.microsoft.com/office/drawing/2014/main" id="{0A628AD8-1356-4BF5-8A59-3549B2C7C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9F2E6F73-36C2-4E56-AB0C-4D6936FF5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8AA5DD19-98A6-4E28-999C-2C074B9CB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Rectangle 55">
            <a:extLst>
              <a:ext uri="{FF2B5EF4-FFF2-40B4-BE49-F238E27FC236}">
                <a16:creationId xmlns:a16="http://schemas.microsoft.com/office/drawing/2014/main" id="{99535B11-4A49-4A02-9CB6-3F8A60128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A5FB250-76E6-7E4A-8EFA-1935DF4531AC}"/>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EFFFF"/>
                </a:solidFill>
                <a:latin typeface="+mj-lt"/>
                <a:ea typeface="+mj-ea"/>
                <a:cs typeface="+mj-cs"/>
              </a:rPr>
              <a:t>Conclusion</a:t>
            </a:r>
          </a:p>
        </p:txBody>
      </p:sp>
      <p:pic>
        <p:nvPicPr>
          <p:cNvPr id="2" name="Picture 1" descr="A close up of a map&#10;&#10;Description automatically generated">
            <a:extLst>
              <a:ext uri="{FF2B5EF4-FFF2-40B4-BE49-F238E27FC236}">
                <a16:creationId xmlns:a16="http://schemas.microsoft.com/office/drawing/2014/main" id="{0D8240DA-F928-3947-A761-DF38D38273EE}"/>
              </a:ext>
            </a:extLst>
          </p:cNvPr>
          <p:cNvPicPr>
            <a:picLocks noChangeAspect="1"/>
          </p:cNvPicPr>
          <p:nvPr/>
        </p:nvPicPr>
        <p:blipFill>
          <a:blip r:embed="rId2"/>
          <a:stretch>
            <a:fillRect/>
          </a:stretch>
        </p:blipFill>
        <p:spPr>
          <a:xfrm>
            <a:off x="7772720" y="4294563"/>
            <a:ext cx="4361971" cy="2006506"/>
          </a:xfrm>
          <a:prstGeom prst="rect">
            <a:avLst/>
          </a:prstGeom>
        </p:spPr>
      </p:pic>
      <p:sp>
        <p:nvSpPr>
          <p:cNvPr id="4" name="TextBox 3">
            <a:extLst>
              <a:ext uri="{FF2B5EF4-FFF2-40B4-BE49-F238E27FC236}">
                <a16:creationId xmlns:a16="http://schemas.microsoft.com/office/drawing/2014/main" id="{DC7B5A9A-18E2-486A-A52C-669EB5EB4273}"/>
              </a:ext>
            </a:extLst>
          </p:cNvPr>
          <p:cNvSpPr txBox="1"/>
          <p:nvPr/>
        </p:nvSpPr>
        <p:spPr>
          <a:xfrm>
            <a:off x="1282189" y="2494450"/>
            <a:ext cx="5773883" cy="356315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1500">
                <a:latin typeface="Times" pitchFamily="2" charset="0"/>
              </a:rPr>
              <a:t>Our results show that the rate of the surface reflectance decreases during 2002-2003 is different from that during 2019-2020. However, we have discovered that: </a:t>
            </a:r>
          </a:p>
          <a:p>
            <a:pPr marL="285750" indent="-285750">
              <a:lnSpc>
                <a:spcPct val="90000"/>
              </a:lnSpc>
              <a:spcAft>
                <a:spcPts val="600"/>
              </a:spcAft>
              <a:buFont typeface="Arial" panose="020B0604020202020204" pitchFamily="34" charset="0"/>
              <a:buChar char="•"/>
            </a:pPr>
            <a:r>
              <a:rPr lang="en-US" sz="1500">
                <a:latin typeface="Times" pitchFamily="2" charset="0"/>
              </a:rPr>
              <a:t>The trends of the impacts from the two pandemics on the surface reflectance are similar </a:t>
            </a:r>
          </a:p>
          <a:p>
            <a:pPr marL="285750" indent="-285750">
              <a:lnSpc>
                <a:spcPct val="90000"/>
              </a:lnSpc>
              <a:spcAft>
                <a:spcPts val="600"/>
              </a:spcAft>
              <a:buFont typeface="Arial" panose="020B0604020202020204" pitchFamily="34" charset="0"/>
              <a:buChar char="•"/>
            </a:pPr>
            <a:r>
              <a:rPr lang="en-US" sz="1500">
                <a:latin typeface="Times" pitchFamily="2" charset="0"/>
              </a:rPr>
              <a:t>Prior to the outbreaks of the two pandemics, Wuhan implemented large-scale tree-planting and this can be demonstrated in the reflectance peaks seen in the last week of both datasets, such as the surface reflectance increase that resulted from massive tree-planting in March 2002 </a:t>
            </a:r>
          </a:p>
          <a:p>
            <a:pPr marL="285750" indent="-285750">
              <a:lnSpc>
                <a:spcPct val="90000"/>
              </a:lnSpc>
              <a:spcAft>
                <a:spcPts val="600"/>
              </a:spcAft>
              <a:buFont typeface="Arial" panose="020B0604020202020204" pitchFamily="34" charset="0"/>
              <a:buChar char="•"/>
            </a:pPr>
            <a:r>
              <a:rPr lang="en-US" sz="1500">
                <a:latin typeface="Times" pitchFamily="2" charset="0"/>
              </a:rPr>
              <a:t>We can infer from the results that the two pandemics led to decrease in human intervention and conclude that human intervention in building a green environment is meaningful and detrimental</a:t>
            </a:r>
          </a:p>
        </p:txBody>
      </p:sp>
      <p:pic>
        <p:nvPicPr>
          <p:cNvPr id="7" name="Picture 6" descr="A close up of a map&#10;&#10;Description automatically generated">
            <a:extLst>
              <a:ext uri="{FF2B5EF4-FFF2-40B4-BE49-F238E27FC236}">
                <a16:creationId xmlns:a16="http://schemas.microsoft.com/office/drawing/2014/main" id="{5BA65B67-8A07-254A-AAE6-48EEB49018DB}"/>
              </a:ext>
            </a:extLst>
          </p:cNvPr>
          <p:cNvPicPr>
            <a:picLocks noChangeAspect="1"/>
          </p:cNvPicPr>
          <p:nvPr/>
        </p:nvPicPr>
        <p:blipFill>
          <a:blip r:embed="rId3"/>
          <a:stretch>
            <a:fillRect/>
          </a:stretch>
        </p:blipFill>
        <p:spPr>
          <a:xfrm>
            <a:off x="7784340" y="2279743"/>
            <a:ext cx="4132967" cy="1932161"/>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6674ABA1-0200-3140-ACB6-954F41D62CF9}"/>
              </a:ext>
            </a:extLst>
          </p:cNvPr>
          <p:cNvPicPr>
            <a:picLocks noChangeAspect="1"/>
          </p:cNvPicPr>
          <p:nvPr/>
        </p:nvPicPr>
        <p:blipFill>
          <a:blip r:embed="rId4"/>
          <a:stretch>
            <a:fillRect/>
          </a:stretch>
        </p:blipFill>
        <p:spPr>
          <a:xfrm>
            <a:off x="7785221" y="171317"/>
            <a:ext cx="4338395" cy="2006507"/>
          </a:xfrm>
          <a:prstGeom prst="rect">
            <a:avLst/>
          </a:prstGeom>
        </p:spPr>
      </p:pic>
      <p:sp>
        <p:nvSpPr>
          <p:cNvPr id="9" name="TextBox 8">
            <a:extLst>
              <a:ext uri="{FF2B5EF4-FFF2-40B4-BE49-F238E27FC236}">
                <a16:creationId xmlns:a16="http://schemas.microsoft.com/office/drawing/2014/main" id="{C15C460D-1509-40AF-BED3-172F442D9C70}"/>
              </a:ext>
            </a:extLst>
          </p:cNvPr>
          <p:cNvSpPr txBox="1"/>
          <p:nvPr/>
        </p:nvSpPr>
        <p:spPr>
          <a:xfrm>
            <a:off x="8582628" y="4396450"/>
            <a:ext cx="2424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Calibri"/>
              </a:rPr>
              <a:t>SARS and COVID-19</a:t>
            </a:r>
          </a:p>
        </p:txBody>
      </p:sp>
      <p:sp>
        <p:nvSpPr>
          <p:cNvPr id="49" name="TextBox 48">
            <a:extLst>
              <a:ext uri="{FF2B5EF4-FFF2-40B4-BE49-F238E27FC236}">
                <a16:creationId xmlns:a16="http://schemas.microsoft.com/office/drawing/2014/main" id="{02E4AE29-9B16-4CFB-BA74-7FA52C9B5A5F}"/>
              </a:ext>
            </a:extLst>
          </p:cNvPr>
          <p:cNvSpPr txBox="1"/>
          <p:nvPr/>
        </p:nvSpPr>
        <p:spPr>
          <a:xfrm>
            <a:off x="9151716" y="2380525"/>
            <a:ext cx="2424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Calibri"/>
              </a:rPr>
              <a:t>COVID-19</a:t>
            </a:r>
          </a:p>
        </p:txBody>
      </p:sp>
      <p:sp>
        <p:nvSpPr>
          <p:cNvPr id="51" name="TextBox 50">
            <a:extLst>
              <a:ext uri="{FF2B5EF4-FFF2-40B4-BE49-F238E27FC236}">
                <a16:creationId xmlns:a16="http://schemas.microsoft.com/office/drawing/2014/main" id="{0BAF7B57-8FA1-41B2-91DE-3BDD163E7D8B}"/>
              </a:ext>
            </a:extLst>
          </p:cNvPr>
          <p:cNvSpPr txBox="1"/>
          <p:nvPr/>
        </p:nvSpPr>
        <p:spPr>
          <a:xfrm>
            <a:off x="9248171" y="248854"/>
            <a:ext cx="2424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Calibri"/>
              </a:rPr>
              <a:t>SARS</a:t>
            </a:r>
            <a:endParaRPr lang="en-US">
              <a:latin typeface="Calibri" panose="020F0502020204030204"/>
              <a:cs typeface="Calibri"/>
            </a:endParaRPr>
          </a:p>
        </p:txBody>
      </p:sp>
    </p:spTree>
    <p:extLst>
      <p:ext uri="{BB962C8B-B14F-4D97-AF65-F5344CB8AC3E}">
        <p14:creationId xmlns:p14="http://schemas.microsoft.com/office/powerpoint/2010/main" val="131911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366</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Times</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Liu CJ</dc:creator>
  <cp:keywords/>
  <dc:description/>
  <cp:lastModifiedBy>Liu CJ</cp:lastModifiedBy>
  <cp:revision>2</cp:revision>
  <dcterms:created xsi:type="dcterms:W3CDTF">2020-06-01T09:35:14Z</dcterms:created>
  <dcterms:modified xsi:type="dcterms:W3CDTF">2020-06-01T09:47:19Z</dcterms:modified>
  <cp:category/>
</cp:coreProperties>
</file>