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1" r:id="rId3"/>
    <p:sldId id="302" r:id="rId4"/>
    <p:sldId id="326" r:id="rId5"/>
    <p:sldId id="304" r:id="rId6"/>
    <p:sldId id="303" r:id="rId7"/>
    <p:sldId id="305" r:id="rId8"/>
    <p:sldId id="333" r:id="rId9"/>
    <p:sldId id="306" r:id="rId10"/>
    <p:sldId id="307" r:id="rId11"/>
    <p:sldId id="309" r:id="rId12"/>
    <p:sldId id="323" r:id="rId13"/>
    <p:sldId id="324" r:id="rId14"/>
    <p:sldId id="325" r:id="rId15"/>
    <p:sldId id="314" r:id="rId16"/>
    <p:sldId id="320" r:id="rId17"/>
    <p:sldId id="315" r:id="rId18"/>
    <p:sldId id="316" r:id="rId19"/>
    <p:sldId id="311" r:id="rId20"/>
    <p:sldId id="321" r:id="rId21"/>
    <p:sldId id="322" r:id="rId22"/>
    <p:sldId id="317" r:id="rId23"/>
    <p:sldId id="318" r:id="rId24"/>
    <p:sldId id="313" r:id="rId25"/>
    <p:sldId id="327" r:id="rId26"/>
    <p:sldId id="328" r:id="rId27"/>
    <p:sldId id="329" r:id="rId28"/>
    <p:sldId id="330" r:id="rId29"/>
    <p:sldId id="332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79191" autoAdjust="0"/>
  </p:normalViewPr>
  <p:slideViewPr>
    <p:cSldViewPr>
      <p:cViewPr varScale="1">
        <p:scale>
          <a:sx n="48" d="100"/>
          <a:sy n="48" d="100"/>
        </p:scale>
        <p:origin x="204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always remember that you are talking to a machine.</a:t>
            </a:r>
            <a:r>
              <a:rPr lang="en-US" baseline="0" dirty="0" smtClean="0"/>
              <a:t>  No tolerance on any mistake!!!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58BEA-9D17-42C9-ADBC-F0DA44AC4719}" type="slidenum">
              <a:rPr lang="en-CA" sz="1200">
                <a:latin typeface="Tahoma" pitchFamily="34" charset="0"/>
              </a:rPr>
              <a:pPr eaLnBrk="1" hangingPunct="1"/>
              <a:t>24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5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print("Formatted Number: "+"{:.2f}".format(y));     ---- If you need format, we will do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functions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 Introduction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Quotation</a:t>
            </a:r>
          </a:p>
          <a:p>
            <a:r>
              <a:rPr lang="en-US" dirty="0" smtClean="0"/>
              <a:t>Single Quotation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Q:   How to print a message?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 ‘m fine. </a:t>
            </a:r>
          </a:p>
          <a:p>
            <a:pPr marL="0" indent="0">
              <a:buNone/>
            </a:pPr>
            <a:r>
              <a:rPr lang="en-US" dirty="0" smtClean="0"/>
              <a:t>Q:   How to print  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src</a:t>
            </a:r>
            <a:r>
              <a:rPr lang="en-US" dirty="0" smtClean="0"/>
              <a:t>=“great.jpg”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data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Meaningless operations.</a:t>
            </a:r>
          </a:p>
          <a:p>
            <a:pPr marL="0" indent="0">
              <a:buNone/>
            </a:pPr>
            <a:r>
              <a:rPr lang="en-US" dirty="0"/>
              <a:t>&gt;&gt;&gt; name = "John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age = </a:t>
            </a:r>
            <a:r>
              <a:rPr lang="en-US" dirty="0" smtClean="0"/>
              <a:t>45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com = name + age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&gt;&gt;&gt;  name/name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7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string to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  = “1000”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(s)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ype(c)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string to float</a:t>
            </a:r>
          </a:p>
          <a:p>
            <a:pPr marL="0" indent="0">
              <a:buNone/>
            </a:pPr>
            <a:r>
              <a:rPr lang="es-ES" dirty="0"/>
              <a:t>&gt;&gt;&gt; y = "45.6"</a:t>
            </a:r>
          </a:p>
          <a:p>
            <a:pPr marL="0" indent="0">
              <a:buNone/>
            </a:pPr>
            <a:r>
              <a:rPr lang="es-ES" dirty="0"/>
              <a:t>&gt;&gt;&gt; x = </a:t>
            </a:r>
            <a:r>
              <a:rPr lang="es-ES" dirty="0" err="1"/>
              <a:t>float</a:t>
            </a:r>
            <a:r>
              <a:rPr lang="es-ES" dirty="0"/>
              <a:t>(y)</a:t>
            </a:r>
          </a:p>
          <a:p>
            <a:pPr marL="0" indent="0">
              <a:buNone/>
            </a:pPr>
            <a:r>
              <a:rPr lang="es-ES" dirty="0"/>
              <a:t>&gt;&gt;&gt; </a:t>
            </a:r>
            <a:r>
              <a:rPr lang="es-ES" dirty="0" smtClean="0"/>
              <a:t>y+5</a:t>
            </a:r>
          </a:p>
          <a:p>
            <a:pPr marL="0" indent="0">
              <a:buNone/>
            </a:pPr>
            <a:r>
              <a:rPr lang="es-ES" dirty="0"/>
              <a:t>&gt;&gt;&gt; x+5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2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Convert float/</a:t>
            </a:r>
            <a:r>
              <a:rPr lang="en-US" dirty="0" err="1" smtClean="0"/>
              <a:t>int</a:t>
            </a:r>
            <a:r>
              <a:rPr lang="en-US" dirty="0" smtClean="0"/>
              <a:t> to string</a:t>
            </a:r>
          </a:p>
          <a:p>
            <a:pPr marL="0" indent="0">
              <a:buNone/>
            </a:pPr>
            <a:r>
              <a:rPr lang="en-US" dirty="0"/>
              <a:t>&gt;&gt;&gt; s = "The answer is "</a:t>
            </a:r>
          </a:p>
          <a:p>
            <a:pPr marL="0" indent="0">
              <a:buNone/>
            </a:pPr>
            <a:r>
              <a:rPr lang="en-US" dirty="0"/>
              <a:t>&gt;&gt;&gt; result = 1234.56</a:t>
            </a:r>
          </a:p>
          <a:p>
            <a:pPr marL="0" indent="0">
              <a:buNone/>
            </a:pPr>
            <a:r>
              <a:rPr lang="en-US" dirty="0"/>
              <a:t>&gt;&gt;&gt; s + result</a:t>
            </a:r>
          </a:p>
          <a:p>
            <a:pPr marL="0" indent="0">
              <a:buNone/>
            </a:pPr>
            <a:r>
              <a:rPr lang="en-US" dirty="0"/>
              <a:t>&gt;&gt;&gt; s + </a:t>
            </a:r>
            <a:r>
              <a:rPr lang="en-US" dirty="0" err="1"/>
              <a:t>str</a:t>
            </a:r>
            <a:r>
              <a:rPr lang="en-US" dirty="0"/>
              <a:t>(result)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3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input – String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pPr marL="0" indent="0">
              <a:buNone/>
            </a:pPr>
            <a:r>
              <a:rPr lang="en-US" dirty="0"/>
              <a:t>&gt;&gt;&gt; s = input('--&gt; ')  </a:t>
            </a:r>
          </a:p>
          <a:p>
            <a:pPr marL="0" indent="0">
              <a:buNone/>
            </a:pPr>
            <a:r>
              <a:rPr lang="en-US" dirty="0"/>
              <a:t>--&gt; Monty Python's Flying Circus</a:t>
            </a:r>
          </a:p>
          <a:p>
            <a:pPr marL="0" indent="0">
              <a:buNone/>
            </a:pPr>
            <a:r>
              <a:rPr lang="en-US" dirty="0"/>
              <a:t>&gt;&gt;&gt; s  </a:t>
            </a:r>
          </a:p>
          <a:p>
            <a:pPr marL="0" indent="0">
              <a:buNone/>
            </a:pPr>
            <a:r>
              <a:rPr lang="en-US" dirty="0"/>
              <a:t>"Monty Python's Flying Circus"</a:t>
            </a:r>
          </a:p>
        </p:txBody>
      </p:sp>
    </p:spTree>
    <p:extLst>
      <p:ext uri="{BB962C8B-B14F-4D97-AF65-F5344CB8AC3E}">
        <p14:creationId xmlns:p14="http://schemas.microsoft.com/office/powerpoint/2010/main" val="224768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    --- output 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input  -- input from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need</a:t>
            </a:r>
          </a:p>
          <a:p>
            <a:pPr lvl="1"/>
            <a:r>
              <a:rPr lang="en-US" dirty="0" smtClean="0"/>
              <a:t>File input/output</a:t>
            </a:r>
          </a:p>
          <a:p>
            <a:pPr lvl="1"/>
            <a:r>
              <a:rPr lang="en-US" dirty="0" smtClean="0"/>
              <a:t>Graphic User Interface (GUI)  I/O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91EE2-5F72-4C2D-9133-0C8834B9DDB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21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97536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Python’s </a:t>
            </a:r>
            <a:r>
              <a:rPr lang="en-US" dirty="0" smtClean="0"/>
              <a:t>usage of “=“  </a:t>
            </a:r>
            <a:r>
              <a:rPr lang="en-US" dirty="0"/>
              <a:t>is not the mathematical usage of the equal sign.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Assignment  Statement:  The left hand side must be a </a:t>
            </a:r>
            <a:r>
              <a:rPr lang="en-US" dirty="0" smtClean="0"/>
              <a:t>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Age = Age + 1                 </a:t>
            </a:r>
            <a:r>
              <a:rPr lang="en-US" dirty="0" smtClean="0"/>
              <a:t># Solve the equation?  No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# Calculate right-hand side first and           give the left hand side variable a new value.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Increase Age by 1.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2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= 'Sue'</a:t>
            </a:r>
          </a:p>
          <a:p>
            <a:pPr marL="0" indent="0">
              <a:buNone/>
            </a:pPr>
            <a:r>
              <a:rPr lang="en-US" dirty="0"/>
              <a:t>last = 'Wong'</a:t>
            </a:r>
          </a:p>
          <a:p>
            <a:pPr marL="0" indent="0">
              <a:buNone/>
            </a:pPr>
            <a:r>
              <a:rPr lang="en-US" dirty="0"/>
              <a:t>name = first + ' ' + </a:t>
            </a:r>
            <a:r>
              <a:rPr lang="en-US" dirty="0" smtClean="0"/>
              <a:t>last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height = 12</a:t>
            </a:r>
          </a:p>
          <a:p>
            <a:pPr marL="0" indent="0">
              <a:buNone/>
            </a:pPr>
            <a:r>
              <a:rPr lang="en-US" dirty="0"/>
              <a:t>area = </a:t>
            </a:r>
            <a:r>
              <a:rPr lang="en-US" dirty="0" smtClean="0"/>
              <a:t>width </a:t>
            </a:r>
            <a:r>
              <a:rPr lang="en-US" dirty="0"/>
              <a:t>* </a:t>
            </a:r>
            <a:r>
              <a:rPr lang="en-US" dirty="0" smtClean="0"/>
              <a:t>height              #problem with the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3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 ---  Microsoft Visual Studio Code</a:t>
            </a:r>
          </a:p>
          <a:p>
            <a:r>
              <a:rPr lang="en-US" dirty="0" smtClean="0"/>
              <a:t>Compiler  - Python 3.7</a:t>
            </a:r>
          </a:p>
          <a:p>
            <a:r>
              <a:rPr lang="en-US" dirty="0" smtClean="0"/>
              <a:t>Please create a folder </a:t>
            </a:r>
            <a:r>
              <a:rPr lang="en-US" b="1" dirty="0" smtClean="0">
                <a:solidFill>
                  <a:srgbClr val="FF0000"/>
                </a:solidFill>
              </a:rPr>
              <a:t>practice</a:t>
            </a:r>
            <a:r>
              <a:rPr lang="en-US" dirty="0" smtClean="0"/>
              <a:t> on your J:/CSCI125. </a:t>
            </a:r>
          </a:p>
          <a:p>
            <a:r>
              <a:rPr lang="en-US" dirty="0" smtClean="0"/>
              <a:t>Open the folder </a:t>
            </a:r>
            <a:r>
              <a:rPr lang="en-US" b="1" dirty="0" smtClean="0">
                <a:solidFill>
                  <a:srgbClr val="FF0000"/>
                </a:solidFill>
              </a:rPr>
              <a:t>practice  </a:t>
            </a:r>
            <a:r>
              <a:rPr lang="en-US" b="1" dirty="0" smtClean="0">
                <a:solidFill>
                  <a:schemeClr val="tx1"/>
                </a:solidFill>
              </a:rPr>
              <a:t>using </a:t>
            </a:r>
            <a:r>
              <a:rPr lang="en-US" dirty="0" smtClean="0"/>
              <a:t> </a:t>
            </a:r>
            <a:r>
              <a:rPr lang="en-US" dirty="0"/>
              <a:t>Microsoft Visual Studio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VSCode</a:t>
            </a:r>
            <a:r>
              <a:rPr lang="en-US" dirty="0" smtClean="0"/>
              <a:t> to auto save all your files.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3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is a general purpose, high level programming language that is used in a variety of application domains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Syntax </a:t>
            </a:r>
            <a:r>
              <a:rPr lang="en-US" dirty="0"/>
              <a:t>of a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 Easier than a new foreign Language</a:t>
            </a:r>
          </a:p>
          <a:p>
            <a:r>
              <a:rPr lang="en-US" dirty="0" smtClean="0"/>
              <a:t>BUT</a:t>
            </a:r>
          </a:p>
          <a:p>
            <a:pPr lvl="1"/>
            <a:r>
              <a:rPr lang="en-US" dirty="0" smtClean="0"/>
              <a:t>Precise</a:t>
            </a:r>
          </a:p>
          <a:p>
            <a:pPr lvl="1"/>
            <a:r>
              <a:rPr lang="en-US" dirty="0" smtClean="0"/>
              <a:t>Accurate</a:t>
            </a:r>
          </a:p>
          <a:p>
            <a:pPr lvl="1"/>
            <a:r>
              <a:rPr lang="en-US" dirty="0" smtClean="0"/>
              <a:t>Great attention to details </a:t>
            </a:r>
          </a:p>
          <a:p>
            <a:r>
              <a:rPr lang="en-US" dirty="0" smtClean="0"/>
              <a:t>Formal </a:t>
            </a:r>
            <a:r>
              <a:rPr lang="en-US" dirty="0"/>
              <a:t>Python Documentation:   </a:t>
            </a:r>
            <a:r>
              <a:rPr lang="en-US" dirty="0">
                <a:hlinkClick r:id="rId3"/>
              </a:rPr>
              <a:t>https://docs.python.org/3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Build-in Function: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docs.python.org/3/library/functions.html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33425"/>
            <a:ext cx="6067425" cy="53625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52600" y="533400"/>
            <a:ext cx="25908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5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that contradict the code are worse than no comments. Always make a priority of keeping the comments up-to-date when the code changes</a:t>
            </a:r>
            <a:r>
              <a:rPr lang="en-US" dirty="0" smtClean="0"/>
              <a:t>!</a:t>
            </a:r>
          </a:p>
          <a:p>
            <a:r>
              <a:rPr lang="en-US" dirty="0"/>
              <a:t>Each line of a block comment starts with a # and a single </a:t>
            </a:r>
            <a:r>
              <a:rPr lang="en-US" dirty="0" smtClean="0"/>
              <a:t>space</a:t>
            </a:r>
          </a:p>
          <a:p>
            <a:r>
              <a:rPr lang="en-US" dirty="0"/>
              <a:t>An inline comment is a comment on the same line as a statement. Inline comments should be separated by at least two spaces from the statement. They should start with a # and a single space.</a:t>
            </a:r>
          </a:p>
        </p:txBody>
      </p:sp>
    </p:spTree>
    <p:extLst>
      <p:ext uri="{BB962C8B-B14F-4D97-AF65-F5344CB8AC3E}">
        <p14:creationId xmlns:p14="http://schemas.microsoft.com/office/powerpoint/2010/main" val="401757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 </a:t>
            </a:r>
            <a:r>
              <a:rPr lang="en-US" dirty="0"/>
              <a:t>down and think about the instructions before you start to write any program </a:t>
            </a:r>
          </a:p>
          <a:p>
            <a:r>
              <a:rPr lang="en-US" dirty="0"/>
              <a:t>You may not skip instructions – computer is not smart enough to guess.  Programming is about writing logical instructions.</a:t>
            </a:r>
          </a:p>
          <a:p>
            <a:r>
              <a:rPr lang="en-US" dirty="0"/>
              <a:t>Get the major steps </a:t>
            </a:r>
            <a:r>
              <a:rPr lang="en-US" dirty="0" smtClean="0"/>
              <a:t>first </a:t>
            </a:r>
          </a:p>
          <a:p>
            <a:r>
              <a:rPr lang="en-US" dirty="0" smtClean="0"/>
              <a:t>** Please do not feel afraid to try , to type, to run code. Any kinds of errors are fine.  **</a:t>
            </a:r>
          </a:p>
          <a:p>
            <a:r>
              <a:rPr lang="en-US" dirty="0" smtClean="0"/>
              <a:t>** You can only learn coding by writing code **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6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 customized “Hello world” message.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Get the input ----  What’s your name?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Combine the hello message with your name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Print the customized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many hours did you work?"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user to enter number of hours worked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</a:t>
            </a:r>
            <a:r>
              <a:rPr lang="en-US" sz="2200" dirty="0" smtClean="0"/>
              <a:t>in variables                **** 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much are you paid per hour?"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the user to enter an hourly pay rate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in </a:t>
            </a:r>
            <a:r>
              <a:rPr lang="en-US" sz="2200" dirty="0" smtClean="0"/>
              <a:t>variables                  ****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Multiply hours worked by pay rate and store the result in memory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a message with the result of the previous step</a:t>
            </a:r>
          </a:p>
          <a:p>
            <a:pPr marL="533400" indent="-533400">
              <a:buNone/>
            </a:pPr>
            <a:endParaRPr lang="en-US" sz="2200" dirty="0"/>
          </a:p>
          <a:p>
            <a:pPr marL="533400" indent="-533400">
              <a:buNone/>
            </a:pPr>
            <a:r>
              <a:rPr lang="en-US" sz="2200" dirty="0"/>
              <a:t>	This well-defined, ordered set of steps for solving a problem is called an </a:t>
            </a:r>
            <a:r>
              <a:rPr lang="en-US" sz="2200" i="1" dirty="0">
                <a:solidFill>
                  <a:srgbClr val="CC6600"/>
                </a:solidFill>
              </a:rPr>
              <a:t>algorithm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Examples -- Computing Gross Pay</a:t>
            </a:r>
          </a:p>
        </p:txBody>
      </p:sp>
    </p:spTree>
    <p:extLst>
      <p:ext uri="{BB962C8B-B14F-4D97-AF65-F5344CB8AC3E}">
        <p14:creationId xmlns:p14="http://schemas.microsoft.com/office/powerpoint/2010/main" val="23404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asks the user to enter their name and their age. Print out a message addressed to them that tells them the year that they will turn 100 years old.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Create a program that asks the user to enter their name and their age. Print out a message addressed to them that tells them the year that they will turn 100 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99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</a:t>
            </a:r>
            <a:r>
              <a:rPr lang="en-US" dirty="0" smtClean="0"/>
              <a:t>that convert  temperature from</a:t>
            </a:r>
            <a:r>
              <a:rPr lang="en-US" b="1" dirty="0" smtClean="0"/>
              <a:t> </a:t>
            </a:r>
            <a:r>
              <a:rPr lang="en-US" b="1" dirty="0"/>
              <a:t>Fahrenheit to Celsius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12268"/>
              </p:ext>
            </p:extLst>
          </p:nvPr>
        </p:nvGraphicFramePr>
        <p:xfrm>
          <a:off x="2057400" y="2632710"/>
          <a:ext cx="5044549" cy="2750820"/>
        </p:xfrm>
        <a:graphic>
          <a:graphicData uri="http://schemas.openxmlformats.org/drawingml/2006/table">
            <a:tbl>
              <a:tblPr/>
              <a:tblGrid>
                <a:gridCol w="1910606">
                  <a:extLst>
                    <a:ext uri="{9D8B030D-6E8A-4147-A177-3AD203B41FA5}">
                      <a16:colId xmlns:a16="http://schemas.microsoft.com/office/drawing/2014/main" val="3155123880"/>
                    </a:ext>
                  </a:extLst>
                </a:gridCol>
                <a:gridCol w="3133943">
                  <a:extLst>
                    <a:ext uri="{9D8B030D-6E8A-4147-A177-3AD203B41FA5}">
                      <a16:colId xmlns:a16="http://schemas.microsoft.com/office/drawing/2014/main" val="2627820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2"/>
                          </a:solidFill>
                          <a:effectLst/>
                        </a:rPr>
                        <a:t>°F to °C</a:t>
                      </a:r>
                      <a:endParaRPr lang="en-US" sz="28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Deduct 32, then multiply by 5, then divide by 9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4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2"/>
                          </a:solidFill>
                          <a:effectLst/>
                        </a:rPr>
                        <a:t>°C to °F</a:t>
                      </a:r>
                      <a:endParaRPr lang="en-US" sz="28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Multiply by 9, then divide by 5, then add 32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4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/>
          <a:lstStyle/>
          <a:p>
            <a:r>
              <a:rPr lang="en-US" dirty="0" smtClean="0"/>
              <a:t>Practice Exercise: BMI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simple </a:t>
            </a:r>
            <a:r>
              <a:rPr lang="en-US" dirty="0" smtClean="0"/>
              <a:t>BMI </a:t>
            </a:r>
            <a:r>
              <a:rPr lang="en-US" dirty="0"/>
              <a:t>calculator that lets the user enter his or her weight(in pounds)  and height(in inches), then calculates a person’s body mass index.  A person’s BMI is calculated with the following formula: BMI = weightx703/ height^2.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33800"/>
            <a:ext cx="5257800" cy="27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Any challenge so far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the logical behind mortgage </a:t>
            </a:r>
            <a:r>
              <a:rPr lang="en-US" dirty="0" smtClean="0"/>
              <a:t>calculator?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4" y="3124200"/>
            <a:ext cx="3863162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5186" y="2412372"/>
            <a:ext cx="6174764" cy="4155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interest rate =  Interest rate(annual) / 12 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Payment =</a:t>
            </a:r>
            <a:r>
              <a:rPr lang="en-US" sz="2800" dirty="0" err="1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LoanAmount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× (M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)/(1−(1+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M𝑜𝑛𝑡ℎ𝑙𝑦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)^(−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𝑛𝑢𝑚𝑏𝑒𝑟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𝑜𝑓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𝑚𝑜𝑛𝑡ℎ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Testing data:  Monthly payment is 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851.68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Start Python Shell/</a:t>
            </a:r>
            <a:r>
              <a:rPr lang="en-US" dirty="0" err="1" smtClean="0"/>
              <a:t>ipython</a:t>
            </a:r>
            <a:r>
              <a:rPr lang="en-US" dirty="0" smtClean="0"/>
              <a:t> and talk to Python</a:t>
            </a:r>
          </a:p>
          <a:p>
            <a:pPr marL="0" indent="0">
              <a:buNone/>
            </a:pPr>
            <a:r>
              <a:rPr lang="en-US" dirty="0"/>
              <a:t>&gt;&gt;&gt; 3 + 5</a:t>
            </a:r>
          </a:p>
          <a:p>
            <a:pPr marL="0" indent="0">
              <a:buNone/>
            </a:pPr>
            <a:r>
              <a:rPr lang="en-US" dirty="0" smtClean="0"/>
              <a:t>8</a:t>
            </a:r>
          </a:p>
          <a:p>
            <a:pPr marL="0" indent="0">
              <a:buNone/>
            </a:pPr>
            <a:r>
              <a:rPr lang="en-US" dirty="0"/>
              <a:t>&gt;&gt;&gt; (3 + 5) * 2 - 1</a:t>
            </a:r>
          </a:p>
          <a:p>
            <a:pPr marL="0" indent="0">
              <a:buNone/>
            </a:pPr>
            <a:r>
              <a:rPr lang="en-US" dirty="0" smtClean="0"/>
              <a:t>15</a:t>
            </a:r>
          </a:p>
          <a:p>
            <a:pPr marL="0" indent="0">
              <a:buNone/>
            </a:pPr>
            <a:r>
              <a:rPr lang="en-US" dirty="0"/>
              <a:t>&gt;&gt;&gt; 10 ** </a:t>
            </a:r>
            <a:r>
              <a:rPr lang="en-US" dirty="0" smtClean="0"/>
              <a:t>3                                           &lt;-   What is this operator 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1000</a:t>
            </a:r>
          </a:p>
          <a:p>
            <a:pPr marL="0" indent="0">
              <a:buNone/>
            </a:pPr>
            <a:r>
              <a:rPr lang="en-US" dirty="0"/>
              <a:t>&gt;&gt;&gt; 52 % </a:t>
            </a:r>
            <a:r>
              <a:rPr lang="en-US" dirty="0" smtClean="0"/>
              <a:t>10                                           </a:t>
            </a:r>
            <a:r>
              <a:rPr lang="en-US" dirty="0"/>
              <a:t>&lt;-   What is this operator ?</a:t>
            </a:r>
            <a:r>
              <a:rPr lang="en-US" dirty="0" smtClean="0"/>
              <a:t>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529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   addition</a:t>
            </a:r>
          </a:p>
          <a:p>
            <a:pPr marL="0" indent="0">
              <a:buNone/>
            </a:pPr>
            <a:r>
              <a:rPr lang="en-US" dirty="0"/>
              <a:t>-    subtraction or negation</a:t>
            </a:r>
          </a:p>
          <a:p>
            <a:pPr marL="0" indent="0">
              <a:buNone/>
            </a:pPr>
            <a:r>
              <a:rPr lang="en-US" dirty="0"/>
              <a:t>*    multiplication</a:t>
            </a:r>
          </a:p>
          <a:p>
            <a:pPr marL="0" indent="0">
              <a:buNone/>
            </a:pPr>
            <a:r>
              <a:rPr lang="en-US" dirty="0"/>
              <a:t>/    division</a:t>
            </a:r>
          </a:p>
          <a:p>
            <a:pPr marL="0" indent="0">
              <a:buNone/>
            </a:pPr>
            <a:r>
              <a:rPr lang="en-US" dirty="0"/>
              <a:t>(   )    parentheses for grouping</a:t>
            </a:r>
          </a:p>
          <a:p>
            <a:pPr marL="0" indent="0">
              <a:buNone/>
            </a:pPr>
            <a:r>
              <a:rPr lang="en-US" dirty="0"/>
              <a:t>**    </a:t>
            </a:r>
            <a:r>
              <a:rPr lang="en-US" dirty="0" smtClean="0"/>
              <a:t>power </a:t>
            </a:r>
          </a:p>
          <a:p>
            <a:pPr marL="0" indent="0">
              <a:buNone/>
            </a:pPr>
            <a:r>
              <a:rPr lang="en-US" dirty="0" smtClean="0"/>
              <a:t>Q:  What about </a:t>
            </a:r>
            <a:r>
              <a:rPr lang="en-US" dirty="0" err="1" smtClean="0"/>
              <a:t>sqrt</a:t>
            </a:r>
            <a:r>
              <a:rPr lang="en-US" dirty="0" smtClean="0"/>
              <a:t>,  factorial, …  ?   In math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quick check on your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Order of operation ---- Left to right, PEMDS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3−4−2∗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What is the answer of the following math expression? </a:t>
                </a:r>
              </a:p>
              <a:p>
                <a:pPr lvl="1"/>
                <a:r>
                  <a:rPr lang="en-US" dirty="0" smtClean="0"/>
                  <a:t>Your monthly Mortgage Payment formula.   </a:t>
                </a:r>
              </a:p>
              <a:p>
                <a:pPr marL="36576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120,000 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0.005(1+0.005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(1+0.005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5 * (2 + 3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2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074046" cy="4347148"/>
          </a:xfrm>
        </p:spPr>
        <p:txBody>
          <a:bodyPr/>
          <a:lstStyle/>
          <a:p>
            <a:r>
              <a:rPr lang="en-US" dirty="0" smtClean="0"/>
              <a:t>Name – Hold values</a:t>
            </a:r>
          </a:p>
          <a:p>
            <a:pPr marL="0" indent="0">
              <a:buNone/>
            </a:pPr>
            <a:r>
              <a:rPr lang="en-US" dirty="0"/>
              <a:t>&gt;&gt;&gt; name = "John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print("hello "+ 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Variables  --- It can be changed. </a:t>
            </a:r>
          </a:p>
          <a:p>
            <a:pPr marL="0" indent="0">
              <a:buNone/>
            </a:pPr>
            <a:r>
              <a:rPr lang="en-US" dirty="0"/>
              <a:t>&gt;&gt;&gt; name = "John"</a:t>
            </a:r>
          </a:p>
          <a:p>
            <a:pPr marL="0" indent="0">
              <a:buNone/>
            </a:pPr>
            <a:r>
              <a:rPr lang="en-US" dirty="0"/>
              <a:t>&gt;&gt;&gt; name = "Cindy"</a:t>
            </a:r>
          </a:p>
          <a:p>
            <a:pPr marL="0" indent="0">
              <a:buNone/>
            </a:pPr>
            <a:r>
              <a:rPr lang="en-US" dirty="0"/>
              <a:t>&gt;&gt;&gt; print("Hello "+ name</a:t>
            </a:r>
            <a:r>
              <a:rPr lang="en-US" dirty="0" smtClean="0"/>
              <a:t>)               # what is the output?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1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No special key words</a:t>
            </a:r>
          </a:p>
          <a:p>
            <a:pPr lvl="1"/>
            <a:r>
              <a:rPr lang="en-US" dirty="0" smtClean="0"/>
              <a:t>Begin with a letter or _ </a:t>
            </a:r>
          </a:p>
          <a:p>
            <a:pPr lvl="1"/>
            <a:r>
              <a:rPr lang="en-US" dirty="0" smtClean="0"/>
              <a:t>Case sensitive</a:t>
            </a:r>
          </a:p>
          <a:p>
            <a:r>
              <a:rPr lang="en-US" dirty="0" smtClean="0"/>
              <a:t>Use Descriptive Variable names</a:t>
            </a:r>
          </a:p>
          <a:p>
            <a:pPr marL="0" indent="0">
              <a:buNone/>
            </a:pPr>
            <a:r>
              <a:rPr lang="en-US" dirty="0" err="1" smtClean="0"/>
              <a:t>areaofCircle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 Let IDE help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5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Value  --- Can be changed</a:t>
            </a:r>
          </a:p>
          <a:p>
            <a:r>
              <a:rPr lang="en-US" dirty="0" smtClean="0"/>
              <a:t>Storage location ---- In memory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 – use a type function to check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&gt;&gt;&gt; type(3)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pPr marL="0" indent="0">
              <a:buNone/>
            </a:pPr>
            <a:r>
              <a:rPr lang="en-US" dirty="0"/>
              <a:t>	 &gt;&gt;&gt; type(3.14159)</a:t>
            </a:r>
            <a:endParaRPr lang="en-US" dirty="0" smtClean="0"/>
          </a:p>
          <a:p>
            <a:r>
              <a:rPr lang="en-US" dirty="0" smtClean="0"/>
              <a:t>String</a:t>
            </a:r>
          </a:p>
          <a:p>
            <a:pPr marL="365760" lvl="1" indent="0">
              <a:buNone/>
            </a:pPr>
            <a:r>
              <a:rPr lang="en-US" dirty="0"/>
              <a:t> &gt;&gt;&gt; type("Good Afternoon</a:t>
            </a:r>
            <a:r>
              <a:rPr lang="en-US" dirty="0" smtClean="0"/>
              <a:t>")</a:t>
            </a:r>
          </a:p>
          <a:p>
            <a:pPr marL="365760" lvl="1" indent="0">
              <a:buNone/>
            </a:pPr>
            <a:r>
              <a:rPr lang="en-US" dirty="0" smtClean="0"/>
              <a:t> &gt;&gt;&gt; type</a:t>
            </a:r>
            <a:r>
              <a:rPr lang="en-US" dirty="0"/>
              <a:t>('Good Afternoon</a:t>
            </a:r>
            <a:r>
              <a:rPr lang="en-US" dirty="0" smtClean="0"/>
              <a:t>')</a:t>
            </a:r>
          </a:p>
          <a:p>
            <a:pPr marL="365760" lvl="1" indent="0">
              <a:buNone/>
            </a:pPr>
            <a:r>
              <a:rPr lang="en-US" dirty="0"/>
              <a:t>&gt;&gt;&gt; type("1.243")</a:t>
            </a:r>
          </a:p>
        </p:txBody>
      </p:sp>
    </p:spTree>
    <p:extLst>
      <p:ext uri="{BB962C8B-B14F-4D97-AF65-F5344CB8AC3E}">
        <p14:creationId xmlns:p14="http://schemas.microsoft.com/office/powerpoint/2010/main" val="253339487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5427</TotalTime>
  <Words>1111</Words>
  <Application>Microsoft Office PowerPoint</Application>
  <PresentationFormat>Widescreen</PresentationFormat>
  <Paragraphs>192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SimSun</vt:lpstr>
      <vt:lpstr>幼圆</vt:lpstr>
      <vt:lpstr>Arial</vt:lpstr>
      <vt:lpstr>Book Antiqua</vt:lpstr>
      <vt:lpstr>Calibri</vt:lpstr>
      <vt:lpstr>Cambria Math</vt:lpstr>
      <vt:lpstr>Candara</vt:lpstr>
      <vt:lpstr>Consolas</vt:lpstr>
      <vt:lpstr>Tahoma</vt:lpstr>
      <vt:lpstr>Times New Roman</vt:lpstr>
      <vt:lpstr>Tech Computer 16x9</vt:lpstr>
      <vt:lpstr>Python- Introduction </vt:lpstr>
      <vt:lpstr>Python</vt:lpstr>
      <vt:lpstr>Talk to python</vt:lpstr>
      <vt:lpstr>Arithmetic Operations</vt:lpstr>
      <vt:lpstr>A little quick check on your math</vt:lpstr>
      <vt:lpstr>Hello message</vt:lpstr>
      <vt:lpstr>Variable Name</vt:lpstr>
      <vt:lpstr>Variable </vt:lpstr>
      <vt:lpstr>Variable type – use a type function to check type </vt:lpstr>
      <vt:lpstr>String Type</vt:lpstr>
      <vt:lpstr>Why we need data type?</vt:lpstr>
      <vt:lpstr>Convert Type</vt:lpstr>
      <vt:lpstr>Convert Type</vt:lpstr>
      <vt:lpstr>Convert Type</vt:lpstr>
      <vt:lpstr>Python input – String Type</vt:lpstr>
      <vt:lpstr>The standard Input/Output</vt:lpstr>
      <vt:lpstr>Assignment statement</vt:lpstr>
      <vt:lpstr>Assignment statement</vt:lpstr>
      <vt:lpstr>Review</vt:lpstr>
      <vt:lpstr>PowerPoint Presentation</vt:lpstr>
      <vt:lpstr>Python Comments</vt:lpstr>
      <vt:lpstr>Program Skills</vt:lpstr>
      <vt:lpstr>Print a customized “Hello world” message.</vt:lpstr>
      <vt:lpstr>More Examples -- Computing Gross Pay</vt:lpstr>
      <vt:lpstr>Practice Exercise: Work as a group</vt:lpstr>
      <vt:lpstr>Practice Exercise: Work as a group</vt:lpstr>
      <vt:lpstr>Practice Exercise: BMI Calculator</vt:lpstr>
      <vt:lpstr>Summary</vt:lpstr>
      <vt:lpstr>Bonus Exercise</vt:lpstr>
      <vt:lpstr>Bonus Exercise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220</cp:revision>
  <dcterms:created xsi:type="dcterms:W3CDTF">2019-07-20T17:02:18Z</dcterms:created>
  <dcterms:modified xsi:type="dcterms:W3CDTF">2019-09-17T01:06:07Z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