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60" r:id="rId3"/>
    <p:sldId id="361" r:id="rId4"/>
    <p:sldId id="383" r:id="rId5"/>
    <p:sldId id="385" r:id="rId6"/>
    <p:sldId id="368" r:id="rId7"/>
    <p:sldId id="382" r:id="rId8"/>
    <p:sldId id="384" r:id="rId9"/>
    <p:sldId id="362" r:id="rId10"/>
    <p:sldId id="370" r:id="rId11"/>
    <p:sldId id="371" r:id="rId12"/>
    <p:sldId id="372" r:id="rId13"/>
    <p:sldId id="374" r:id="rId14"/>
    <p:sldId id="386" r:id="rId15"/>
    <p:sldId id="387" r:id="rId16"/>
    <p:sldId id="375" r:id="rId17"/>
    <p:sldId id="376" r:id="rId18"/>
    <p:sldId id="377" r:id="rId19"/>
    <p:sldId id="378" r:id="rId20"/>
    <p:sldId id="379" r:id="rId21"/>
    <p:sldId id="380" r:id="rId22"/>
    <p:sldId id="389" r:id="rId23"/>
    <p:sldId id="390" r:id="rId24"/>
    <p:sldId id="388" r:id="rId25"/>
    <p:sldId id="391" r:id="rId26"/>
    <p:sldId id="392" r:id="rId27"/>
    <p:sldId id="393" r:id="rId28"/>
    <p:sldId id="3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lian Zhang" initials="YZ" lastIdx="2" clrIdx="0">
    <p:extLst>
      <p:ext uri="{19B8F6BF-5375-455C-9EA6-DF929625EA0E}">
        <p15:presenceInfo xmlns:p15="http://schemas.microsoft.com/office/powerpoint/2012/main" userId="S-1-5-21-1078597155-1780168180-313593124-1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842" autoAdjust="0"/>
    <p:restoredTop sz="79191" autoAdjust="0"/>
  </p:normalViewPr>
  <p:slideViewPr>
    <p:cSldViewPr>
      <p:cViewPr varScale="1">
        <p:scale>
          <a:sx n="85" d="100"/>
          <a:sy n="85" d="100"/>
        </p:scale>
        <p:origin x="96" y="15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10/14/2019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10/14/2019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17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>
              <a:latin typeface="Arial" panose="020B0604020202020204" pitchFamily="34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8A49AA-F1EB-48FA-9F45-92E52BEBB832}" type="slidenum">
              <a:rPr lang="en-CA" altLang="en-US" sz="1200">
                <a:latin typeface="Tahoma" panose="020B0604030504040204" pitchFamily="34" charset="0"/>
              </a:rPr>
              <a:pPr eaLnBrk="1" hangingPunct="1"/>
              <a:t>17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39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>
              <a:latin typeface="Arial" panose="020B0604020202020204" pitchFamily="34" charset="0"/>
            </a:endParaRP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A06961-01EE-4964-B6CE-14F4E121936A}" type="slidenum">
              <a:rPr lang="en-CA" altLang="en-US" sz="1200">
                <a:latin typeface="Tahoma" panose="020B0604030504040204" pitchFamily="34" charset="0"/>
              </a:rPr>
              <a:pPr eaLnBrk="1" hangingPunct="1"/>
              <a:t>18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7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>
              <a:latin typeface="Arial" panose="020B0604020202020204" pitchFamily="34" charset="0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4B655B2-B6DA-4E14-B423-8FCB66414F40}" type="slidenum">
              <a:rPr lang="en-CA" altLang="en-US" sz="1200">
                <a:latin typeface="Tahoma" panose="020B0604030504040204" pitchFamily="34" charset="0"/>
              </a:rPr>
              <a:pPr eaLnBrk="1" hangingPunct="1"/>
              <a:t>19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320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 smtClean="0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394DE3-AD53-4732-B9A6-2144DB356B51}" type="slidenum">
              <a:rPr lang="en-CA" altLang="en-US" sz="1200">
                <a:latin typeface="Tahoma" panose="020B0604030504040204" pitchFamily="34" charset="0"/>
              </a:rPr>
              <a:pPr eaLnBrk="1" hangingPunct="1"/>
              <a:t>20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69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5pPr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Python- Control Structure</a:t>
            </a:r>
            <a:br>
              <a:rPr lang="en-US" dirty="0" smtClean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-Yilian Zhang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Through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your BMI.py </a:t>
            </a:r>
          </a:p>
          <a:p>
            <a:pPr marL="0" indent="0">
              <a:buNone/>
            </a:pPr>
            <a:r>
              <a:rPr lang="en-US" dirty="0" smtClean="0"/>
              <a:t>Calculate your BMI and display  the range according to the following  guidelines. </a:t>
            </a:r>
          </a:p>
          <a:p>
            <a:pPr marL="365760" lvl="1" indent="0">
              <a:buNone/>
            </a:pPr>
            <a:r>
              <a:rPr lang="en-US" dirty="0"/>
              <a:t>If your BMI is less than 18.5, it falls within the underweight range.</a:t>
            </a:r>
          </a:p>
          <a:p>
            <a:pPr marL="365760" lvl="1" indent="0">
              <a:buNone/>
            </a:pPr>
            <a:r>
              <a:rPr lang="en-US" dirty="0"/>
              <a:t>If your BMI is 18.5 to &lt;25, it falls within the normal.</a:t>
            </a:r>
          </a:p>
          <a:p>
            <a:pPr marL="365760" lvl="1" indent="0">
              <a:buNone/>
            </a:pPr>
            <a:r>
              <a:rPr lang="en-US" dirty="0"/>
              <a:t>If your BMI is 25.0 to &lt;30, it falls within the overweight range.</a:t>
            </a:r>
          </a:p>
          <a:p>
            <a:pPr marL="365760" lvl="1" indent="0">
              <a:buNone/>
            </a:pPr>
            <a:r>
              <a:rPr lang="en-US" dirty="0"/>
              <a:t>If your BMI is 30.0 or higher, it falls within the obese range</a:t>
            </a:r>
          </a:p>
        </p:txBody>
      </p:sp>
    </p:spTree>
    <p:extLst>
      <p:ext uri="{BB962C8B-B14F-4D97-AF65-F5344CB8AC3E}">
        <p14:creationId xmlns:p14="http://schemas.microsoft.com/office/powerpoint/2010/main" val="127946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work through example – use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Find the shipping rate of a package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Weight of the package in kilogram        Shipping rate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   2kg or less                                              $0.01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  over 2kg, but not more than 6kg              $0.015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  over 6kg, but not more than 10kg            $0.02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  over 10kg, but not more than 20kg          $0.025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Over20kg  ----- No allowed for shipping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3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A bank customer qualifies for a special loan if:</a:t>
            </a:r>
          </a:p>
          <a:p>
            <a:pPr lvl="1"/>
            <a:r>
              <a:rPr lang="en-US" altLang="en-US" sz="2600" dirty="0"/>
              <a:t>Earns over 30000 &amp; on the job more than 2 years</a:t>
            </a:r>
          </a:p>
          <a:p>
            <a:pPr lvl="1"/>
            <a:r>
              <a:rPr lang="en-US" altLang="en-US" sz="2600" dirty="0"/>
              <a:t>Or been on the job more than 5 years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Flowchart Version</a:t>
            </a:r>
          </a:p>
        </p:txBody>
      </p:sp>
      <p:grpSp>
        <p:nvGrpSpPr>
          <p:cNvPr id="36868" name="Group 34"/>
          <p:cNvGrpSpPr>
            <a:grpSpLocks/>
          </p:cNvGrpSpPr>
          <p:nvPr/>
        </p:nvGrpSpPr>
        <p:grpSpPr bwMode="auto">
          <a:xfrm>
            <a:off x="1752600" y="1752600"/>
            <a:ext cx="8763000" cy="4419600"/>
            <a:chOff x="96" y="1104"/>
            <a:chExt cx="5520" cy="2784"/>
          </a:xfrm>
        </p:grpSpPr>
        <p:sp>
          <p:nvSpPr>
            <p:cNvPr id="36869" name="AutoShape 3"/>
            <p:cNvSpPr>
              <a:spLocks noChangeArrowheads="1"/>
            </p:cNvSpPr>
            <p:nvPr/>
          </p:nvSpPr>
          <p:spPr bwMode="auto">
            <a:xfrm>
              <a:off x="3600" y="1920"/>
              <a:ext cx="1680" cy="76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 b="1" dirty="0">
                <a:latin typeface="Courier New" panose="02070309020205020404" pitchFamily="49" charset="0"/>
              </a:endParaRPr>
            </a:p>
            <a:p>
              <a:pPr algn="ctr"/>
              <a:endParaRPr lang="en-US" altLang="en-US" sz="1200" b="1" dirty="0">
                <a:latin typeface="Courier New" panose="02070309020205020404" pitchFamily="49" charset="0"/>
              </a:endParaRPr>
            </a:p>
            <a:p>
              <a:pPr algn="ctr"/>
              <a:r>
                <a:rPr lang="en-US" altLang="en-US" sz="1600" b="1" dirty="0" err="1" smtClean="0">
                  <a:latin typeface="Courier New" panose="02070309020205020404" pitchFamily="49" charset="0"/>
                </a:rPr>
                <a:t>YearsOnJob</a:t>
              </a:r>
              <a:r>
                <a:rPr lang="en-US" altLang="en-US" sz="1600" b="1" dirty="0" smtClean="0">
                  <a:latin typeface="Courier New" panose="02070309020205020404" pitchFamily="49" charset="0"/>
                </a:rPr>
                <a:t> 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&gt; 2</a:t>
              </a:r>
            </a:p>
            <a:p>
              <a:pPr algn="ctr"/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6870" name="AutoShape 4"/>
            <p:cNvSpPr>
              <a:spLocks noChangeArrowheads="1"/>
            </p:cNvSpPr>
            <p:nvPr/>
          </p:nvSpPr>
          <p:spPr bwMode="auto">
            <a:xfrm>
              <a:off x="1968" y="1104"/>
              <a:ext cx="1680" cy="76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 b="1" dirty="0">
                <a:latin typeface="Courier New" panose="02070309020205020404" pitchFamily="49" charset="0"/>
              </a:endParaRPr>
            </a:p>
            <a:p>
              <a:pPr algn="ctr"/>
              <a:endParaRPr lang="en-US" altLang="en-US" sz="1200" b="1" dirty="0">
                <a:latin typeface="Courier New" panose="02070309020205020404" pitchFamily="49" charset="0"/>
              </a:endParaRPr>
            </a:p>
            <a:p>
              <a:pPr algn="ctr"/>
              <a:r>
                <a:rPr lang="en-US" altLang="en-US" sz="1600" b="1" dirty="0" smtClean="0">
                  <a:latin typeface="Courier New" panose="02070309020205020404" pitchFamily="49" charset="0"/>
                </a:rPr>
                <a:t>Salary 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&gt; 30000</a:t>
              </a:r>
            </a:p>
            <a:p>
              <a:pPr algn="ctr"/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6871" name="AutoShape 5"/>
            <p:cNvSpPr>
              <a:spLocks noChangeArrowheads="1"/>
            </p:cNvSpPr>
            <p:nvPr/>
          </p:nvSpPr>
          <p:spPr bwMode="auto">
            <a:xfrm>
              <a:off x="336" y="1920"/>
              <a:ext cx="1680" cy="76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200" b="1" dirty="0">
                <a:latin typeface="Courier New" panose="02070309020205020404" pitchFamily="49" charset="0"/>
              </a:endParaRPr>
            </a:p>
            <a:p>
              <a:pPr algn="ctr"/>
              <a:endParaRPr lang="en-US" altLang="en-US" sz="1200" b="1" dirty="0">
                <a:latin typeface="Courier New" panose="02070309020205020404" pitchFamily="49" charset="0"/>
              </a:endParaRPr>
            </a:p>
            <a:p>
              <a:pPr algn="ctr"/>
              <a:r>
                <a:rPr lang="en-US" altLang="en-US" sz="1600" b="1" dirty="0" err="1" smtClean="0">
                  <a:latin typeface="Courier New" panose="02070309020205020404" pitchFamily="49" charset="0"/>
                </a:rPr>
                <a:t>YearsOnJob</a:t>
              </a:r>
              <a:r>
                <a:rPr lang="en-US" altLang="en-US" sz="1600" b="1" dirty="0" smtClean="0">
                  <a:latin typeface="Courier New" panose="02070309020205020404" pitchFamily="49" charset="0"/>
                </a:rPr>
                <a:t> </a:t>
              </a:r>
              <a:r>
                <a:rPr lang="en-US" altLang="en-US" sz="1600" b="1" dirty="0">
                  <a:latin typeface="Courier New" panose="02070309020205020404" pitchFamily="49" charset="0"/>
                </a:rPr>
                <a:t>&gt; 5</a:t>
              </a:r>
            </a:p>
            <a:p>
              <a:pPr algn="ctr"/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6872" name="Line 6"/>
            <p:cNvSpPr>
              <a:spLocks noChangeShapeType="1"/>
            </p:cNvSpPr>
            <p:nvPr/>
          </p:nvSpPr>
          <p:spPr bwMode="auto">
            <a:xfrm>
              <a:off x="3648" y="1488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3" name="Line 7"/>
            <p:cNvSpPr>
              <a:spLocks noChangeShapeType="1"/>
            </p:cNvSpPr>
            <p:nvPr/>
          </p:nvSpPr>
          <p:spPr bwMode="auto">
            <a:xfrm>
              <a:off x="4416" y="1488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4" name="Line 8"/>
            <p:cNvSpPr>
              <a:spLocks noChangeShapeType="1"/>
            </p:cNvSpPr>
            <p:nvPr/>
          </p:nvSpPr>
          <p:spPr bwMode="auto">
            <a:xfrm>
              <a:off x="1200" y="1488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5" name="Line 9"/>
            <p:cNvSpPr>
              <a:spLocks noChangeShapeType="1"/>
            </p:cNvSpPr>
            <p:nvPr/>
          </p:nvSpPr>
          <p:spPr bwMode="auto">
            <a:xfrm>
              <a:off x="1200" y="1488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Line 10"/>
            <p:cNvSpPr>
              <a:spLocks noChangeShapeType="1"/>
            </p:cNvSpPr>
            <p:nvPr/>
          </p:nvSpPr>
          <p:spPr bwMode="auto">
            <a:xfrm>
              <a:off x="336" y="230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7" name="Line 11"/>
            <p:cNvSpPr>
              <a:spLocks noChangeShapeType="1"/>
            </p:cNvSpPr>
            <p:nvPr/>
          </p:nvSpPr>
          <p:spPr bwMode="auto">
            <a:xfrm>
              <a:off x="2016" y="230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Line 12"/>
            <p:cNvSpPr>
              <a:spLocks noChangeShapeType="1"/>
            </p:cNvSpPr>
            <p:nvPr/>
          </p:nvSpPr>
          <p:spPr bwMode="auto">
            <a:xfrm>
              <a:off x="3600" y="230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9" name="Line 13"/>
            <p:cNvSpPr>
              <a:spLocks noChangeShapeType="1"/>
            </p:cNvSpPr>
            <p:nvPr/>
          </p:nvSpPr>
          <p:spPr bwMode="auto">
            <a:xfrm>
              <a:off x="5280" y="230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0" name="AutoShape 14"/>
            <p:cNvSpPr>
              <a:spLocks noChangeArrowheads="1"/>
            </p:cNvSpPr>
            <p:nvPr/>
          </p:nvSpPr>
          <p:spPr bwMode="auto">
            <a:xfrm>
              <a:off x="4272" y="2736"/>
              <a:ext cx="1344" cy="72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600" b="1" dirty="0">
                <a:latin typeface="Courier New" panose="02070309020205020404" pitchFamily="49" charset="0"/>
              </a:endParaRP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“Applicant </a:t>
              </a: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qualifies."</a:t>
              </a:r>
            </a:p>
          </p:txBody>
        </p:sp>
        <p:sp>
          <p:nvSpPr>
            <p:cNvPr id="36881" name="AutoShape 15"/>
            <p:cNvSpPr>
              <a:spLocks noChangeArrowheads="1"/>
            </p:cNvSpPr>
            <p:nvPr/>
          </p:nvSpPr>
          <p:spPr bwMode="auto">
            <a:xfrm>
              <a:off x="2880" y="2736"/>
              <a:ext cx="1344" cy="72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600" b="1" dirty="0">
                <a:latin typeface="Courier New" panose="02070309020205020404" pitchFamily="49" charset="0"/>
              </a:endParaRP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“Applicant does </a:t>
              </a: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not qualify."</a:t>
              </a:r>
            </a:p>
          </p:txBody>
        </p:sp>
        <p:sp>
          <p:nvSpPr>
            <p:cNvPr id="36882" name="AutoShape 16"/>
            <p:cNvSpPr>
              <a:spLocks noChangeArrowheads="1"/>
            </p:cNvSpPr>
            <p:nvPr/>
          </p:nvSpPr>
          <p:spPr bwMode="auto">
            <a:xfrm>
              <a:off x="1488" y="2736"/>
              <a:ext cx="1344" cy="72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600" b="1" dirty="0">
                <a:latin typeface="Courier New" panose="02070309020205020404" pitchFamily="49" charset="0"/>
              </a:endParaRP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“Applicant </a:t>
              </a: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qualifies."</a:t>
              </a:r>
            </a:p>
          </p:txBody>
        </p:sp>
        <p:sp>
          <p:nvSpPr>
            <p:cNvPr id="36883" name="AutoShape 17"/>
            <p:cNvSpPr>
              <a:spLocks noChangeArrowheads="1"/>
            </p:cNvSpPr>
            <p:nvPr/>
          </p:nvSpPr>
          <p:spPr bwMode="auto">
            <a:xfrm>
              <a:off x="96" y="2736"/>
              <a:ext cx="1344" cy="72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 sz="1600" b="1" dirty="0">
                <a:latin typeface="Courier New" panose="02070309020205020404" pitchFamily="49" charset="0"/>
              </a:endParaRP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 “Applicant does </a:t>
              </a:r>
            </a:p>
            <a:p>
              <a:pPr algn="ctr"/>
              <a:r>
                <a:rPr lang="en-US" altLang="en-US" sz="1600" b="1" dirty="0">
                  <a:latin typeface="Courier New" panose="02070309020205020404" pitchFamily="49" charset="0"/>
                </a:rPr>
                <a:t>not qualify."</a:t>
              </a:r>
            </a:p>
          </p:txBody>
        </p:sp>
        <p:sp>
          <p:nvSpPr>
            <p:cNvPr id="36884" name="Text Box 18"/>
            <p:cNvSpPr txBox="1">
              <a:spLocks noChangeArrowheads="1"/>
            </p:cNvSpPr>
            <p:nvPr/>
          </p:nvSpPr>
          <p:spPr bwMode="auto">
            <a:xfrm>
              <a:off x="1334" y="1272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False</a:t>
              </a:r>
            </a:p>
          </p:txBody>
        </p:sp>
        <p:sp>
          <p:nvSpPr>
            <p:cNvPr id="36885" name="Text Box 19"/>
            <p:cNvSpPr txBox="1">
              <a:spLocks noChangeArrowheads="1"/>
            </p:cNvSpPr>
            <p:nvPr/>
          </p:nvSpPr>
          <p:spPr bwMode="auto">
            <a:xfrm>
              <a:off x="96" y="2025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False</a:t>
              </a:r>
            </a:p>
          </p:txBody>
        </p:sp>
        <p:sp>
          <p:nvSpPr>
            <p:cNvPr id="36886" name="Text Box 20"/>
            <p:cNvSpPr txBox="1">
              <a:spLocks noChangeArrowheads="1"/>
            </p:cNvSpPr>
            <p:nvPr/>
          </p:nvSpPr>
          <p:spPr bwMode="auto">
            <a:xfrm>
              <a:off x="3324" y="2016"/>
              <a:ext cx="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False</a:t>
              </a:r>
            </a:p>
          </p:txBody>
        </p:sp>
        <p:sp>
          <p:nvSpPr>
            <p:cNvPr id="36887" name="Text Box 21"/>
            <p:cNvSpPr txBox="1">
              <a:spLocks noChangeArrowheads="1"/>
            </p:cNvSpPr>
            <p:nvPr/>
          </p:nvSpPr>
          <p:spPr bwMode="auto">
            <a:xfrm>
              <a:off x="3744" y="1248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True</a:t>
              </a:r>
            </a:p>
          </p:txBody>
        </p:sp>
        <p:sp>
          <p:nvSpPr>
            <p:cNvPr id="36888" name="Text Box 22"/>
            <p:cNvSpPr txBox="1">
              <a:spLocks noChangeArrowheads="1"/>
            </p:cNvSpPr>
            <p:nvPr/>
          </p:nvSpPr>
          <p:spPr bwMode="auto">
            <a:xfrm>
              <a:off x="5184" y="2016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True</a:t>
              </a:r>
            </a:p>
          </p:txBody>
        </p:sp>
        <p:sp>
          <p:nvSpPr>
            <p:cNvPr id="36889" name="Text Box 23"/>
            <p:cNvSpPr txBox="1">
              <a:spLocks noChangeArrowheads="1"/>
            </p:cNvSpPr>
            <p:nvPr/>
          </p:nvSpPr>
          <p:spPr bwMode="auto">
            <a:xfrm>
              <a:off x="1824" y="2016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latin typeface="Times New Roman" panose="02020603050405020304" pitchFamily="18" charset="0"/>
                </a:rPr>
                <a:t>True</a:t>
              </a:r>
            </a:p>
          </p:txBody>
        </p:sp>
        <p:sp>
          <p:nvSpPr>
            <p:cNvPr id="36890" name="Line 24"/>
            <p:cNvSpPr>
              <a:spLocks noChangeShapeType="1"/>
            </p:cNvSpPr>
            <p:nvPr/>
          </p:nvSpPr>
          <p:spPr bwMode="auto">
            <a:xfrm>
              <a:off x="768" y="34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25"/>
            <p:cNvSpPr>
              <a:spLocks noChangeShapeType="1"/>
            </p:cNvSpPr>
            <p:nvPr/>
          </p:nvSpPr>
          <p:spPr bwMode="auto">
            <a:xfrm>
              <a:off x="2112" y="34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Line 26"/>
            <p:cNvSpPr>
              <a:spLocks noChangeShapeType="1"/>
            </p:cNvSpPr>
            <p:nvPr/>
          </p:nvSpPr>
          <p:spPr bwMode="auto">
            <a:xfrm>
              <a:off x="3552" y="34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Line 27"/>
            <p:cNvSpPr>
              <a:spLocks noChangeShapeType="1"/>
            </p:cNvSpPr>
            <p:nvPr/>
          </p:nvSpPr>
          <p:spPr bwMode="auto">
            <a:xfrm>
              <a:off x="4944" y="34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Line 28"/>
            <p:cNvSpPr>
              <a:spLocks noChangeShapeType="1"/>
            </p:cNvSpPr>
            <p:nvPr/>
          </p:nvSpPr>
          <p:spPr bwMode="auto">
            <a:xfrm>
              <a:off x="768" y="3600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5" name="Line 29"/>
            <p:cNvSpPr>
              <a:spLocks noChangeShapeType="1"/>
            </p:cNvSpPr>
            <p:nvPr/>
          </p:nvSpPr>
          <p:spPr bwMode="auto">
            <a:xfrm>
              <a:off x="3552" y="3600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6" name="Line 30"/>
            <p:cNvSpPr>
              <a:spLocks noChangeShapeType="1"/>
            </p:cNvSpPr>
            <p:nvPr/>
          </p:nvSpPr>
          <p:spPr bwMode="auto">
            <a:xfrm>
              <a:off x="1440" y="360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Line 31"/>
            <p:cNvSpPr>
              <a:spLocks noChangeShapeType="1"/>
            </p:cNvSpPr>
            <p:nvPr/>
          </p:nvSpPr>
          <p:spPr bwMode="auto">
            <a:xfrm>
              <a:off x="4272" y="360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Line 32"/>
            <p:cNvSpPr>
              <a:spLocks noChangeShapeType="1"/>
            </p:cNvSpPr>
            <p:nvPr/>
          </p:nvSpPr>
          <p:spPr bwMode="auto">
            <a:xfrm>
              <a:off x="1440" y="3744"/>
              <a:ext cx="28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Line 33"/>
            <p:cNvSpPr>
              <a:spLocks noChangeShapeType="1"/>
            </p:cNvSpPr>
            <p:nvPr/>
          </p:nvSpPr>
          <p:spPr bwMode="auto">
            <a:xfrm>
              <a:off x="2880" y="374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483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code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724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salary &gt;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3000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yearonjob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"Applicant qualifies."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"Application does not qualify"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yearonjob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"Applicant qualifies."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"Application does not qualify"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83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through practice – Can you do it</a:t>
            </a:r>
            <a:r>
              <a:rPr lang="en-US" dirty="0" smtClean="0"/>
              <a:t>? With nested if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teacher </a:t>
            </a:r>
            <a:r>
              <a:rPr lang="en-US" dirty="0"/>
              <a:t>qualifies for </a:t>
            </a:r>
            <a:r>
              <a:rPr lang="en-US" dirty="0" smtClean="0"/>
              <a:t>salary adjustment </a:t>
            </a:r>
            <a:r>
              <a:rPr lang="en-US" dirty="0"/>
              <a:t>if:</a:t>
            </a:r>
          </a:p>
          <a:p>
            <a:pPr lvl="1"/>
            <a:r>
              <a:rPr lang="en-US" dirty="0"/>
              <a:t>Earns </a:t>
            </a:r>
            <a:r>
              <a:rPr lang="en-US" dirty="0" smtClean="0"/>
              <a:t>less than  40000 </a:t>
            </a:r>
            <a:r>
              <a:rPr lang="en-US" dirty="0"/>
              <a:t>&amp; on the job more than </a:t>
            </a:r>
            <a:r>
              <a:rPr lang="en-US" dirty="0" smtClean="0"/>
              <a:t>5 </a:t>
            </a:r>
            <a:r>
              <a:rPr lang="en-US" dirty="0"/>
              <a:t>years</a:t>
            </a:r>
          </a:p>
          <a:p>
            <a:pPr lvl="1"/>
            <a:r>
              <a:rPr lang="en-US" dirty="0" smtClean="0"/>
              <a:t>Earns less than  60000 &amp;  </a:t>
            </a:r>
            <a:r>
              <a:rPr lang="en-US" dirty="0"/>
              <a:t>on the job more than </a:t>
            </a:r>
            <a:r>
              <a:rPr lang="en-US" dirty="0" smtClean="0"/>
              <a:t>25 years</a:t>
            </a:r>
          </a:p>
          <a:p>
            <a:r>
              <a:rPr lang="en-US" dirty="0" smtClean="0"/>
              <a:t>No salary adjustment for any teacher with salary more than 70000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80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8138" y="1828800"/>
            <a:ext cx="1013460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Operator	Effect</a:t>
            </a:r>
          </a:p>
          <a:p>
            <a:pPr marL="0" indent="0">
              <a:buNone/>
            </a:pPr>
            <a:r>
              <a:rPr lang="en-US" dirty="0" smtClean="0"/>
              <a:t>and</a:t>
            </a:r>
            <a:r>
              <a:rPr lang="en-US" dirty="0"/>
              <a:t>	Both operands must be true for the overall</a:t>
            </a:r>
          </a:p>
          <a:p>
            <a:pPr marL="0" indent="0">
              <a:buNone/>
            </a:pPr>
            <a:r>
              <a:rPr lang="en-US" dirty="0"/>
              <a:t>	expression to be true, otherwise it is false</a:t>
            </a:r>
          </a:p>
          <a:p>
            <a:pPr marL="0" indent="0">
              <a:buNone/>
            </a:pPr>
            <a:r>
              <a:rPr lang="en-US" dirty="0" smtClean="0"/>
              <a:t>	 x&lt;5  and x &lt; 10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or </a:t>
            </a:r>
            <a:r>
              <a:rPr lang="en-US" dirty="0"/>
              <a:t>	One or both operands must be true for the overall</a:t>
            </a:r>
          </a:p>
          <a:p>
            <a:pPr marL="0" indent="0">
              <a:buNone/>
            </a:pPr>
            <a:r>
              <a:rPr lang="en-US" dirty="0"/>
              <a:t>	expression to be true, otherwise it is false</a:t>
            </a:r>
          </a:p>
          <a:p>
            <a:pPr marL="0" indent="0">
              <a:buNone/>
            </a:pPr>
            <a:r>
              <a:rPr lang="en-US" dirty="0" smtClean="0"/>
              <a:t>	x &lt; 5  or  x &gt; 10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 </a:t>
            </a:r>
            <a:r>
              <a:rPr lang="en-US" dirty="0"/>
              <a:t>	Reverses the logical value of an </a:t>
            </a:r>
            <a:r>
              <a:rPr lang="en-US" dirty="0" smtClean="0"/>
              <a:t>expression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not( x  in  list)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35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643857" y="11137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i="1" dirty="0" smtClean="0"/>
              <a:t>And</a:t>
            </a:r>
            <a:r>
              <a:rPr lang="en-US" altLang="en-US" dirty="0" smtClean="0"/>
              <a:t> Operator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2667000" y="1219201"/>
            <a:ext cx="7162800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852488" algn="ctr"/>
                <a:tab pos="234315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52488" algn="ctr"/>
                <a:tab pos="234315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52488" algn="ctr"/>
                <a:tab pos="234315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52488" algn="ctr"/>
                <a:tab pos="234315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52488" algn="ctr"/>
                <a:tab pos="234315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ctr"/>
                <a:tab pos="234315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ctr"/>
                <a:tab pos="234315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ctr"/>
                <a:tab pos="234315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ctr"/>
                <a:tab pos="234315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en-US" altLang="en-US" sz="2800" dirty="0">
                <a:solidFill>
                  <a:srgbClr val="333399"/>
                </a:solidFill>
              </a:rPr>
              <a:t>The </a:t>
            </a:r>
            <a:r>
              <a:rPr kumimoji="1" lang="en-US" altLang="en-US" sz="2800" i="1" dirty="0">
                <a:solidFill>
                  <a:srgbClr val="CC6600"/>
                </a:solidFill>
              </a:rPr>
              <a:t>truth table</a:t>
            </a:r>
            <a:r>
              <a:rPr kumimoji="1" lang="en-US" altLang="en-US" sz="2800" dirty="0">
                <a:solidFill>
                  <a:srgbClr val="333399"/>
                </a:solidFill>
              </a:rPr>
              <a:t> for the </a:t>
            </a:r>
            <a:r>
              <a:rPr kumimoji="1" lang="en-US" altLang="en-US" sz="2800" i="1" dirty="0" smtClean="0">
                <a:solidFill>
                  <a:srgbClr val="333399"/>
                </a:solidFill>
              </a:rPr>
              <a:t>and</a:t>
            </a:r>
            <a:r>
              <a:rPr kumimoji="1" lang="en-US" altLang="en-US" sz="2800" dirty="0" smtClean="0">
                <a:solidFill>
                  <a:srgbClr val="333399"/>
                </a:solidFill>
              </a:rPr>
              <a:t> </a:t>
            </a:r>
            <a:r>
              <a:rPr kumimoji="1" lang="en-US" altLang="en-US" sz="2800" dirty="0">
                <a:solidFill>
                  <a:srgbClr val="333399"/>
                </a:solidFill>
              </a:rPr>
              <a:t>Operator</a:t>
            </a:r>
          </a:p>
          <a:p>
            <a:endParaRPr kumimoji="1" lang="en-US" altLang="en-US" sz="2000" u="sng" dirty="0">
              <a:solidFill>
                <a:srgbClr val="333399"/>
              </a:solidFill>
            </a:endParaRPr>
          </a:p>
          <a:p>
            <a:r>
              <a:rPr kumimoji="1" lang="en-US" altLang="en-US" sz="2000" u="sng" dirty="0">
                <a:solidFill>
                  <a:srgbClr val="333399"/>
                </a:solidFill>
              </a:rPr>
              <a:t>Expression 1</a:t>
            </a:r>
            <a:r>
              <a:rPr kumimoji="1" lang="en-US" altLang="en-US" sz="2000" dirty="0">
                <a:solidFill>
                  <a:srgbClr val="333399"/>
                </a:solidFill>
              </a:rPr>
              <a:t>   </a:t>
            </a:r>
            <a:r>
              <a:rPr kumimoji="1" lang="en-US" altLang="en-US" sz="2000" u="sng" dirty="0">
                <a:solidFill>
                  <a:srgbClr val="333399"/>
                </a:solidFill>
              </a:rPr>
              <a:t>Expression 2</a:t>
            </a:r>
            <a:r>
              <a:rPr kumimoji="1" lang="en-US" altLang="en-US" sz="2000" dirty="0">
                <a:solidFill>
                  <a:srgbClr val="333399"/>
                </a:solidFill>
              </a:rPr>
              <a:t>   </a:t>
            </a:r>
            <a:r>
              <a:rPr kumimoji="1" lang="en-US" altLang="en-US" sz="2000" u="sng" dirty="0">
                <a:solidFill>
                  <a:srgbClr val="333399"/>
                </a:solidFill>
              </a:rPr>
              <a:t>Expression 1 </a:t>
            </a:r>
            <a:r>
              <a:rPr kumimoji="1" lang="en-US" altLang="en-US" sz="2000" u="sng" dirty="0" smtClean="0">
                <a:solidFill>
                  <a:srgbClr val="333399"/>
                </a:solidFill>
              </a:rPr>
              <a:t>and </a:t>
            </a:r>
            <a:r>
              <a:rPr kumimoji="1" lang="en-US" altLang="en-US" sz="2000" u="sng" dirty="0">
                <a:solidFill>
                  <a:srgbClr val="333399"/>
                </a:solidFill>
              </a:rPr>
              <a:t>Expression 2</a:t>
            </a:r>
          </a:p>
          <a:p>
            <a:r>
              <a:rPr kumimoji="1" lang="en-US" altLang="en-US" sz="2800" dirty="0">
                <a:solidFill>
                  <a:srgbClr val="333399"/>
                </a:solidFill>
              </a:rPr>
              <a:t>	True	False	False</a:t>
            </a:r>
          </a:p>
          <a:p>
            <a:r>
              <a:rPr kumimoji="1" lang="en-US" altLang="en-US" sz="2800" dirty="0">
                <a:solidFill>
                  <a:srgbClr val="333399"/>
                </a:solidFill>
              </a:rPr>
              <a:t>	False	True	False</a:t>
            </a:r>
          </a:p>
          <a:p>
            <a:r>
              <a:rPr kumimoji="1" lang="en-US" altLang="en-US" sz="2800" dirty="0">
                <a:solidFill>
                  <a:srgbClr val="333399"/>
                </a:solidFill>
              </a:rPr>
              <a:t>	False	False	False</a:t>
            </a:r>
          </a:p>
          <a:p>
            <a:r>
              <a:rPr kumimoji="1" lang="en-US" altLang="en-US" sz="2800" dirty="0">
                <a:solidFill>
                  <a:srgbClr val="333399"/>
                </a:solidFill>
              </a:rPr>
              <a:t>	True	True	True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066800" y="4953000"/>
            <a:ext cx="9220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 smtClean="0">
                <a:latin typeface="Courier New" panose="02070309020205020404" pitchFamily="49" charset="0"/>
              </a:rPr>
              <a:t>if </a:t>
            </a:r>
            <a:r>
              <a:rPr lang="en-US" altLang="en-US" b="1" dirty="0">
                <a:latin typeface="Courier New" panose="02070309020205020404" pitchFamily="49" charset="0"/>
              </a:rPr>
              <a:t>temperature &lt; 20 </a:t>
            </a:r>
            <a:r>
              <a:rPr lang="en-US" altLang="en-US" b="1" dirty="0" smtClean="0">
                <a:latin typeface="Courier New" panose="02070309020205020404" pitchFamily="49" charset="0"/>
              </a:rPr>
              <a:t>and </a:t>
            </a:r>
            <a:r>
              <a:rPr lang="en-US" altLang="en-US" b="1" dirty="0">
                <a:latin typeface="Courier New" panose="02070309020205020404" pitchFamily="49" charset="0"/>
              </a:rPr>
              <a:t>minutes &gt; </a:t>
            </a:r>
            <a:r>
              <a:rPr lang="en-US" altLang="en-US" b="1" dirty="0" smtClean="0">
                <a:latin typeface="Courier New" panose="02070309020205020404" pitchFamily="49" charset="0"/>
              </a:rPr>
              <a:t>12 :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r>
              <a:rPr lang="en-US" altLang="en-US" b="1" dirty="0">
                <a:latin typeface="Courier New" panose="02070309020205020404" pitchFamily="49" charset="0"/>
              </a:rPr>
              <a:t>     </a:t>
            </a:r>
            <a:r>
              <a:rPr lang="en-US" altLang="en-US" b="1" dirty="0" smtClean="0">
                <a:latin typeface="Courier New" panose="02070309020205020404" pitchFamily="49" charset="0"/>
              </a:rPr>
              <a:t>print(“Temperature </a:t>
            </a:r>
            <a:r>
              <a:rPr lang="en-US" altLang="en-US" b="1" dirty="0">
                <a:latin typeface="Courier New" panose="02070309020205020404" pitchFamily="49" charset="0"/>
              </a:rPr>
              <a:t>is in the danger zone</a:t>
            </a:r>
            <a:r>
              <a:rPr lang="en-US" altLang="en-US" b="1" dirty="0" smtClean="0">
                <a:latin typeface="Courier New" panose="02070309020205020404" pitchFamily="49" charset="0"/>
              </a:rPr>
              <a:t>.“)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endParaRPr lang="en-US" alt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98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76201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i="1" dirty="0"/>
              <a:t>o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Operator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2667000" y="1219201"/>
            <a:ext cx="7010400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852488" algn="ctr"/>
                <a:tab pos="2514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52488" algn="ctr"/>
                <a:tab pos="2514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52488" algn="ctr"/>
                <a:tab pos="2514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52488" algn="ctr"/>
                <a:tab pos="2514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52488" algn="ctr"/>
                <a:tab pos="2514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ctr"/>
                <a:tab pos="2514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ctr"/>
                <a:tab pos="2514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ctr"/>
                <a:tab pos="2514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488" algn="ctr"/>
                <a:tab pos="2514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en-US" altLang="en-US" sz="2800" dirty="0">
                <a:solidFill>
                  <a:srgbClr val="333399"/>
                </a:solidFill>
              </a:rPr>
              <a:t>The</a:t>
            </a:r>
            <a:r>
              <a:rPr kumimoji="1" lang="en-US" altLang="en-US" dirty="0">
                <a:solidFill>
                  <a:srgbClr val="333399"/>
                </a:solidFill>
              </a:rPr>
              <a:t> </a:t>
            </a:r>
            <a:r>
              <a:rPr kumimoji="1" lang="en-US" altLang="en-US" sz="2800" i="1" dirty="0">
                <a:solidFill>
                  <a:srgbClr val="CC6600"/>
                </a:solidFill>
              </a:rPr>
              <a:t>truth table</a:t>
            </a:r>
            <a:r>
              <a:rPr kumimoji="1" lang="en-US" altLang="en-US" dirty="0">
                <a:solidFill>
                  <a:srgbClr val="333399"/>
                </a:solidFill>
              </a:rPr>
              <a:t> </a:t>
            </a:r>
            <a:r>
              <a:rPr kumimoji="1" lang="en-US" altLang="en-US" sz="2800" dirty="0">
                <a:solidFill>
                  <a:srgbClr val="333399"/>
                </a:solidFill>
              </a:rPr>
              <a:t>for the</a:t>
            </a:r>
            <a:r>
              <a:rPr kumimoji="1" lang="en-US" altLang="en-US" b="1" dirty="0"/>
              <a:t> </a:t>
            </a:r>
            <a:r>
              <a:rPr kumimoji="1" lang="en-US" altLang="en-US" sz="2800" i="1" dirty="0" smtClean="0">
                <a:solidFill>
                  <a:srgbClr val="333399"/>
                </a:solidFill>
              </a:rPr>
              <a:t>or</a:t>
            </a:r>
            <a:r>
              <a:rPr kumimoji="1" lang="en-US" altLang="en-US" sz="2800" dirty="0" smtClean="0">
                <a:solidFill>
                  <a:srgbClr val="333399"/>
                </a:solidFill>
              </a:rPr>
              <a:t> </a:t>
            </a:r>
            <a:r>
              <a:rPr kumimoji="1" lang="en-US" altLang="en-US" sz="2800" dirty="0">
                <a:solidFill>
                  <a:srgbClr val="333399"/>
                </a:solidFill>
              </a:rPr>
              <a:t>Operator</a:t>
            </a:r>
          </a:p>
          <a:p>
            <a:endParaRPr kumimoji="1" lang="en-US" altLang="en-US" sz="2000" dirty="0">
              <a:solidFill>
                <a:srgbClr val="333399"/>
              </a:solidFill>
            </a:endParaRPr>
          </a:p>
          <a:p>
            <a:r>
              <a:rPr kumimoji="1" lang="en-US" altLang="en-US" sz="2000" u="sng" dirty="0">
                <a:solidFill>
                  <a:srgbClr val="333399"/>
                </a:solidFill>
              </a:rPr>
              <a:t>Expression 1</a:t>
            </a:r>
            <a:r>
              <a:rPr kumimoji="1" lang="en-US" altLang="en-US" sz="2000" dirty="0">
                <a:solidFill>
                  <a:srgbClr val="333399"/>
                </a:solidFill>
              </a:rPr>
              <a:t>	</a:t>
            </a:r>
            <a:r>
              <a:rPr kumimoji="1" lang="en-US" altLang="en-US" sz="2000" u="sng" dirty="0">
                <a:solidFill>
                  <a:srgbClr val="333399"/>
                </a:solidFill>
              </a:rPr>
              <a:t>Expression 2</a:t>
            </a:r>
            <a:r>
              <a:rPr kumimoji="1" lang="en-US" altLang="en-US" sz="2000" dirty="0">
                <a:solidFill>
                  <a:srgbClr val="333399"/>
                </a:solidFill>
              </a:rPr>
              <a:t>	</a:t>
            </a:r>
            <a:r>
              <a:rPr kumimoji="1" lang="en-US" altLang="en-US" sz="2000" u="sng" dirty="0">
                <a:solidFill>
                  <a:srgbClr val="333399"/>
                </a:solidFill>
              </a:rPr>
              <a:t>Expression 1 </a:t>
            </a:r>
            <a:r>
              <a:rPr kumimoji="1" lang="en-US" altLang="en-US" sz="2000" u="sng" dirty="0" smtClean="0">
                <a:solidFill>
                  <a:srgbClr val="333399"/>
                </a:solidFill>
              </a:rPr>
              <a:t>or </a:t>
            </a:r>
            <a:r>
              <a:rPr kumimoji="1" lang="en-US" altLang="en-US" sz="2000" u="sng" dirty="0">
                <a:solidFill>
                  <a:srgbClr val="333399"/>
                </a:solidFill>
              </a:rPr>
              <a:t>Expression 2</a:t>
            </a:r>
          </a:p>
          <a:p>
            <a:r>
              <a:rPr kumimoji="1" lang="en-US" altLang="en-US" sz="2800" dirty="0">
                <a:solidFill>
                  <a:srgbClr val="333399"/>
                </a:solidFill>
              </a:rPr>
              <a:t>	True	False	True</a:t>
            </a:r>
          </a:p>
          <a:p>
            <a:r>
              <a:rPr kumimoji="1" lang="en-US" altLang="en-US" sz="2800" dirty="0">
                <a:solidFill>
                  <a:srgbClr val="333399"/>
                </a:solidFill>
              </a:rPr>
              <a:t>	False	True	True</a:t>
            </a:r>
          </a:p>
          <a:p>
            <a:r>
              <a:rPr kumimoji="1" lang="en-US" altLang="en-US" sz="2800" dirty="0">
                <a:solidFill>
                  <a:srgbClr val="333399"/>
                </a:solidFill>
              </a:rPr>
              <a:t>	False	False	False</a:t>
            </a:r>
          </a:p>
          <a:p>
            <a:r>
              <a:rPr kumimoji="1" lang="en-US" altLang="en-US" sz="2800" dirty="0">
                <a:solidFill>
                  <a:srgbClr val="333399"/>
                </a:solidFill>
              </a:rPr>
              <a:t>	True	True	True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90600" y="4572000"/>
            <a:ext cx="9296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 smtClean="0">
                <a:latin typeface="Courier New" panose="02070309020205020404" pitchFamily="49" charset="0"/>
              </a:rPr>
              <a:t>if </a:t>
            </a:r>
            <a:r>
              <a:rPr lang="en-US" altLang="en-US" b="1" dirty="0">
                <a:latin typeface="Courier New" panose="02070309020205020404" pitchFamily="49" charset="0"/>
              </a:rPr>
              <a:t>temperature &lt; 20 or temperature &gt; 100: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     </a:t>
            </a:r>
            <a:r>
              <a:rPr lang="en-US" altLang="en-US" b="1" dirty="0" smtClean="0">
                <a:latin typeface="Courier New" panose="02070309020205020404" pitchFamily="49" charset="0"/>
              </a:rPr>
              <a:t>print(“Temperature </a:t>
            </a:r>
            <a:r>
              <a:rPr lang="en-US" altLang="en-US" b="1" dirty="0">
                <a:latin typeface="Courier New" panose="02070309020205020404" pitchFamily="49" charset="0"/>
              </a:rPr>
              <a:t>is in the danger zone</a:t>
            </a:r>
            <a:r>
              <a:rPr lang="en-US" altLang="en-US" b="1" dirty="0" smtClean="0">
                <a:latin typeface="Courier New" panose="02070309020205020404" pitchFamily="49" charset="0"/>
              </a:rPr>
              <a:t>.“)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endParaRPr lang="en-US" alt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7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CC0000"/>
                </a:solidFill>
              </a:rPr>
              <a:t>Slide 4- </a:t>
            </a:r>
            <a:fld id="{4494677C-F683-458A-A472-5E4EDF463BF3}" type="slidenum">
              <a:rPr lang="en-US" altLang="en-US" sz="1400">
                <a:solidFill>
                  <a:srgbClr val="CC0000"/>
                </a:solidFill>
              </a:rPr>
              <a:pPr eaLnBrk="1" hangingPunct="1"/>
              <a:t>19</a:t>
            </a:fld>
            <a:endParaRPr lang="en-CA" altLang="en-US" sz="1400">
              <a:solidFill>
                <a:srgbClr val="CC0000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i="1" dirty="0"/>
              <a:t>n</a:t>
            </a:r>
            <a:r>
              <a:rPr lang="en-US" altLang="en-US" i="1" dirty="0" smtClean="0"/>
              <a:t>ot</a:t>
            </a:r>
            <a:r>
              <a:rPr lang="en-US" altLang="en-US" dirty="0" smtClean="0"/>
              <a:t> Operator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3352800" y="1752600"/>
            <a:ext cx="5791200" cy="210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71600" algn="ctr"/>
                <a:tab pos="3657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371600" algn="ctr"/>
                <a:tab pos="3657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371600" algn="ctr"/>
                <a:tab pos="3657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371600" algn="ctr"/>
                <a:tab pos="3657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371600" algn="ctr"/>
                <a:tab pos="3657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ctr"/>
                <a:tab pos="3657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ctr"/>
                <a:tab pos="3657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ctr"/>
                <a:tab pos="3657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ctr"/>
                <a:tab pos="3657600" algn="ctr"/>
                <a:tab pos="531336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en-US" altLang="en-US" sz="2800" dirty="0">
                <a:solidFill>
                  <a:srgbClr val="333399"/>
                </a:solidFill>
              </a:rPr>
              <a:t>The </a:t>
            </a:r>
            <a:r>
              <a:rPr kumimoji="1" lang="en-US" altLang="en-US" sz="2800" i="1" dirty="0">
                <a:solidFill>
                  <a:srgbClr val="CC6600"/>
                </a:solidFill>
              </a:rPr>
              <a:t>truth table</a:t>
            </a:r>
            <a:r>
              <a:rPr lang="en-US" altLang="en-US" b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dirty="0">
                <a:solidFill>
                  <a:srgbClr val="333399"/>
                </a:solidFill>
              </a:rPr>
              <a:t>for the </a:t>
            </a:r>
            <a:r>
              <a:rPr kumimoji="1" lang="en-US" altLang="en-US" sz="2800" i="1" dirty="0">
                <a:solidFill>
                  <a:srgbClr val="333399"/>
                </a:solidFill>
              </a:rPr>
              <a:t>Not</a:t>
            </a:r>
            <a:r>
              <a:rPr kumimoji="1" lang="en-US" altLang="en-US" sz="2800" dirty="0">
                <a:solidFill>
                  <a:srgbClr val="333399"/>
                </a:solidFill>
              </a:rPr>
              <a:t> Operator</a:t>
            </a:r>
          </a:p>
          <a:p>
            <a:endParaRPr lang="en-US" altLang="en-US" b="1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	</a:t>
            </a:r>
            <a:r>
              <a:rPr kumimoji="1" lang="en-US" altLang="en-US" sz="2000" u="sng" dirty="0">
                <a:solidFill>
                  <a:srgbClr val="333399"/>
                </a:solidFill>
              </a:rPr>
              <a:t>Expression 1</a:t>
            </a:r>
            <a:r>
              <a:rPr lang="en-US" altLang="en-US" dirty="0">
                <a:latin typeface="Times New Roman" panose="02020603050405020304" pitchFamily="18" charset="0"/>
              </a:rPr>
              <a:t>   	</a:t>
            </a:r>
            <a:r>
              <a:rPr kumimoji="1" lang="en-US" altLang="en-US" sz="2000" u="sng" dirty="0" smtClean="0">
                <a:solidFill>
                  <a:srgbClr val="333399"/>
                </a:solidFill>
              </a:rPr>
              <a:t>not </a:t>
            </a:r>
            <a:r>
              <a:rPr kumimoji="1" lang="en-US" altLang="en-US" sz="2000" u="sng" dirty="0">
                <a:solidFill>
                  <a:srgbClr val="333399"/>
                </a:solidFill>
              </a:rPr>
              <a:t>Expression 1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	</a:t>
            </a:r>
            <a:r>
              <a:rPr kumimoji="1" lang="en-US" altLang="en-US" sz="2800" dirty="0">
                <a:solidFill>
                  <a:srgbClr val="333399"/>
                </a:solidFill>
              </a:rPr>
              <a:t>True	False</a:t>
            </a:r>
          </a:p>
          <a:p>
            <a:r>
              <a:rPr kumimoji="1" lang="en-US" altLang="en-US" sz="2800" dirty="0">
                <a:solidFill>
                  <a:srgbClr val="333399"/>
                </a:solidFill>
              </a:rPr>
              <a:t>	False	True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1651000" y="4267200"/>
            <a:ext cx="977222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 smtClean="0">
                <a:latin typeface="Courier New" panose="02070309020205020404" pitchFamily="49" charset="0"/>
              </a:rPr>
              <a:t>if 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not(temperature </a:t>
            </a:r>
            <a:r>
              <a:rPr lang="en-US" altLang="en-US" b="1" dirty="0">
                <a:latin typeface="Courier New" panose="02070309020205020404" pitchFamily="49" charset="0"/>
              </a:rPr>
              <a:t>&gt; </a:t>
            </a:r>
            <a:r>
              <a:rPr lang="en-US" altLang="en-US" b="1" dirty="0" smtClean="0">
                <a:latin typeface="Courier New" panose="02070309020205020404" pitchFamily="49" charset="0"/>
              </a:rPr>
              <a:t>100): 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smtClean="0">
                <a:latin typeface="Courier New" panose="02070309020205020404" pitchFamily="49" charset="0"/>
              </a:rPr>
              <a:t>print("You </a:t>
            </a:r>
            <a:r>
              <a:rPr lang="en-US" altLang="en-US" b="1" dirty="0">
                <a:latin typeface="Courier New" panose="02070309020205020404" pitchFamily="49" charset="0"/>
              </a:rPr>
              <a:t>are below the maximum temperature</a:t>
            </a:r>
            <a:r>
              <a:rPr lang="en-US" altLang="en-US" b="1" dirty="0" smtClean="0">
                <a:latin typeface="Courier New" panose="02070309020205020404" pitchFamily="49" charset="0"/>
              </a:rPr>
              <a:t>.”)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endParaRPr lang="en-US" alt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52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Order of Statement </a:t>
            </a:r>
            <a:r>
              <a:rPr lang="en-US" altLang="en-US" dirty="0" smtClean="0"/>
              <a:t>Execution</a:t>
            </a:r>
          </a:p>
          <a:p>
            <a:r>
              <a:rPr lang="en-US" altLang="en-US" dirty="0"/>
              <a:t>Thus far, our code has been executed sequentially in a </a:t>
            </a:r>
            <a:r>
              <a:rPr lang="en-US" altLang="en-US" i="1" dirty="0">
                <a:solidFill>
                  <a:srgbClr val="CC6600"/>
                </a:solidFill>
              </a:rPr>
              <a:t>sequence structure</a:t>
            </a:r>
          </a:p>
          <a:p>
            <a:r>
              <a:rPr lang="en-US" altLang="en-US" dirty="0"/>
              <a:t>To write meaningful programs we need multiple paths of execution</a:t>
            </a:r>
          </a:p>
          <a:p>
            <a:pPr lvl="1"/>
            <a:r>
              <a:rPr lang="en-US" altLang="en-US" dirty="0"/>
              <a:t>Some statements should be executed under certain circumstances in a </a:t>
            </a:r>
            <a:r>
              <a:rPr lang="en-US" altLang="en-US" i="1" dirty="0">
                <a:solidFill>
                  <a:srgbClr val="CC6600"/>
                </a:solidFill>
              </a:rPr>
              <a:t>decision structure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685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CC0000"/>
                </a:solidFill>
              </a:rPr>
              <a:t>Slide 4- </a:t>
            </a:r>
            <a:fld id="{8CF26D0B-2B45-4C5C-AD8F-64C3EF074742}" type="slidenum">
              <a:rPr lang="en-US" altLang="en-US" sz="1400">
                <a:solidFill>
                  <a:srgbClr val="CC0000"/>
                </a:solidFill>
              </a:rPr>
              <a:pPr eaLnBrk="1" hangingPunct="1"/>
              <a:t>20</a:t>
            </a:fld>
            <a:endParaRPr lang="en-CA" altLang="en-US" sz="1400">
              <a:solidFill>
                <a:srgbClr val="CC0000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Checking Numerical Ranges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19200"/>
            <a:ext cx="8305800" cy="5029200"/>
          </a:xfrm>
        </p:spPr>
        <p:txBody>
          <a:bodyPr/>
          <a:lstStyle/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Checking for a value inside a range uses </a:t>
            </a:r>
            <a:r>
              <a:rPr lang="en-US" altLang="en-US" i="1" dirty="0" smtClean="0"/>
              <a:t>And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pPr eaLnBrk="1" hangingPunct="1"/>
            <a:r>
              <a:rPr lang="en-US" altLang="en-US" dirty="0" smtClean="0"/>
              <a:t>Checking for a value outside a range uses </a:t>
            </a:r>
            <a:r>
              <a:rPr lang="en-US" altLang="en-US" i="1" dirty="0" smtClean="0"/>
              <a:t>Or</a:t>
            </a:r>
            <a:endParaRPr lang="en-US" altLang="en-US" dirty="0" smtClean="0"/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1905001" y="2438400"/>
            <a:ext cx="85795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4635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635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635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635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635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 smtClean="0">
                <a:latin typeface="Courier New" panose="02070309020205020404" pitchFamily="49" charset="0"/>
              </a:rPr>
              <a:t>if </a:t>
            </a:r>
            <a:r>
              <a:rPr lang="en-US" altLang="en-US" b="1" dirty="0">
                <a:latin typeface="Courier New" panose="02070309020205020404" pitchFamily="49" charset="0"/>
              </a:rPr>
              <a:t>x &gt;= 20 </a:t>
            </a:r>
            <a:r>
              <a:rPr lang="en-US" altLang="en-US" b="1" dirty="0" smtClean="0">
                <a:latin typeface="Courier New" panose="02070309020205020404" pitchFamily="49" charset="0"/>
              </a:rPr>
              <a:t>and </a:t>
            </a:r>
            <a:r>
              <a:rPr lang="en-US" altLang="en-US" b="1" dirty="0">
                <a:latin typeface="Courier New" panose="02070309020205020404" pitchFamily="49" charset="0"/>
              </a:rPr>
              <a:t>x &lt;= </a:t>
            </a:r>
            <a:r>
              <a:rPr lang="en-US" altLang="en-US" b="1" dirty="0" smtClean="0">
                <a:latin typeface="Courier New" panose="02070309020205020404" pitchFamily="49" charset="0"/>
              </a:rPr>
              <a:t>40: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smtClean="0">
                <a:latin typeface="Courier New" panose="02070309020205020404" pitchFamily="49" charset="0"/>
              </a:rPr>
              <a:t> print(“Value </a:t>
            </a:r>
            <a:r>
              <a:rPr lang="en-US" altLang="en-US" b="1" dirty="0">
                <a:latin typeface="Courier New" panose="02070309020205020404" pitchFamily="49" charset="0"/>
              </a:rPr>
              <a:t>is in the acceptable range</a:t>
            </a:r>
            <a:r>
              <a:rPr lang="en-US" altLang="en-US" b="1" dirty="0" smtClean="0">
                <a:latin typeface="Courier New" panose="02070309020205020404" pitchFamily="49" charset="0"/>
              </a:rPr>
              <a:t>.“)</a:t>
            </a:r>
            <a:endParaRPr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1905000" y="4267200"/>
            <a:ext cx="93682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51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51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51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51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51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 smtClean="0">
                <a:latin typeface="Courier New" panose="02070309020205020404" pitchFamily="49" charset="0"/>
              </a:rPr>
              <a:t>if </a:t>
            </a:r>
            <a:r>
              <a:rPr lang="en-US" altLang="en-US" b="1" dirty="0">
                <a:latin typeface="Courier New" panose="02070309020205020404" pitchFamily="49" charset="0"/>
              </a:rPr>
              <a:t>x &lt; 20 </a:t>
            </a:r>
            <a:r>
              <a:rPr lang="en-US" altLang="en-US" b="1" dirty="0" smtClean="0">
                <a:latin typeface="Courier New" panose="02070309020205020404" pitchFamily="49" charset="0"/>
              </a:rPr>
              <a:t>or </a:t>
            </a:r>
            <a:r>
              <a:rPr lang="en-US" altLang="en-US" b="1" dirty="0">
                <a:latin typeface="Courier New" panose="02070309020205020404" pitchFamily="49" charset="0"/>
              </a:rPr>
              <a:t>x &gt; </a:t>
            </a:r>
            <a:r>
              <a:rPr lang="en-US" altLang="en-US" b="1" dirty="0" smtClean="0">
                <a:latin typeface="Courier New" panose="02070309020205020404" pitchFamily="49" charset="0"/>
              </a:rPr>
              <a:t>40: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smtClean="0">
                <a:latin typeface="Courier New" panose="02070309020205020404" pitchFamily="49" charset="0"/>
              </a:rPr>
              <a:t>print(“Value </a:t>
            </a:r>
            <a:r>
              <a:rPr lang="en-US" altLang="en-US" b="1" dirty="0">
                <a:latin typeface="Courier New" panose="02070309020205020404" pitchFamily="49" charset="0"/>
              </a:rPr>
              <a:t>is outside the acceptable range</a:t>
            </a:r>
            <a:r>
              <a:rPr lang="en-US" altLang="en-US" b="1" dirty="0" smtClean="0">
                <a:latin typeface="Courier New" panose="02070309020205020404" pitchFamily="49" charset="0"/>
              </a:rPr>
              <a:t>.“)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endParaRPr lang="en-US" alt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05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Through Example – Rewrite using the logic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your BMI.py </a:t>
            </a:r>
          </a:p>
          <a:p>
            <a:pPr marL="0" indent="0">
              <a:buNone/>
            </a:pPr>
            <a:r>
              <a:rPr lang="en-US" dirty="0" smtClean="0"/>
              <a:t>Calculate your BMI and display  the  a congratulation message “Great! Your are in the normal range”  </a:t>
            </a:r>
            <a:r>
              <a:rPr lang="en-US" dirty="0"/>
              <a:t>if  your BMI is 18.5 to </a:t>
            </a:r>
            <a:r>
              <a:rPr lang="en-US" dirty="0" smtClean="0"/>
              <a:t> 25</a:t>
            </a:r>
          </a:p>
        </p:txBody>
      </p:sp>
    </p:spTree>
    <p:extLst>
      <p:ext uri="{BB962C8B-B14F-4D97-AF65-F5344CB8AC3E}">
        <p14:creationId xmlns:p14="http://schemas.microsoft.com/office/powerpoint/2010/main" val="3356045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Rewrite using the logic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A bank customer qualifies for a special loan if:</a:t>
            </a:r>
          </a:p>
          <a:p>
            <a:pPr lvl="1"/>
            <a:r>
              <a:rPr lang="en-US" altLang="en-US" sz="2600" dirty="0"/>
              <a:t>Earns over 30000 &amp; on the job more than 2 years</a:t>
            </a:r>
          </a:p>
          <a:p>
            <a:pPr lvl="1"/>
            <a:r>
              <a:rPr lang="en-US" altLang="en-US" sz="2600" dirty="0"/>
              <a:t>Or been on the job more than 5 years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Rewrite using the logic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teacher </a:t>
            </a:r>
            <a:r>
              <a:rPr lang="en-US" dirty="0"/>
              <a:t>qualifies for </a:t>
            </a:r>
            <a:r>
              <a:rPr lang="en-US" dirty="0" smtClean="0"/>
              <a:t>salary adjustment </a:t>
            </a:r>
            <a:r>
              <a:rPr lang="en-US" dirty="0"/>
              <a:t>if:</a:t>
            </a:r>
          </a:p>
          <a:p>
            <a:pPr lvl="1"/>
            <a:r>
              <a:rPr lang="en-US" dirty="0"/>
              <a:t>Earns </a:t>
            </a:r>
            <a:r>
              <a:rPr lang="en-US" dirty="0" smtClean="0"/>
              <a:t>less than  40000 </a:t>
            </a:r>
            <a:r>
              <a:rPr lang="en-US" dirty="0"/>
              <a:t>&amp; on the job more than </a:t>
            </a:r>
            <a:r>
              <a:rPr lang="en-US" dirty="0" smtClean="0"/>
              <a:t>5 </a:t>
            </a:r>
            <a:r>
              <a:rPr lang="en-US" dirty="0"/>
              <a:t>years</a:t>
            </a:r>
          </a:p>
          <a:p>
            <a:pPr lvl="1"/>
            <a:r>
              <a:rPr lang="en-US" dirty="0" smtClean="0"/>
              <a:t>Earns less than  60000 &amp;  </a:t>
            </a:r>
            <a:r>
              <a:rPr lang="en-US" dirty="0"/>
              <a:t>on the job more than </a:t>
            </a:r>
            <a:r>
              <a:rPr lang="en-US" dirty="0" smtClean="0"/>
              <a:t>25 years</a:t>
            </a:r>
          </a:p>
          <a:p>
            <a:r>
              <a:rPr lang="en-US" dirty="0" smtClean="0"/>
              <a:t>No salary adjustment for any teacher with salary more than 70000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89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Standard Library -random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docs.python.org/3/library/index.html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Import Library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mport random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6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standard library - random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95788"/>
            <a:ext cx="39624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random.choice</a:t>
            </a:r>
            <a:r>
              <a:rPr lang="en-US" dirty="0" smtClean="0"/>
              <a:t>(</a:t>
            </a:r>
            <a:r>
              <a:rPr lang="en-US" dirty="0" err="1" smtClean="0"/>
              <a:t>seq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  </a:t>
            </a:r>
            <a:r>
              <a:rPr lang="en-US" dirty="0"/>
              <a:t>Return a random element from the </a:t>
            </a:r>
            <a:r>
              <a:rPr lang="en-US" dirty="0" smtClean="0"/>
              <a:t>non-empty sequence </a:t>
            </a:r>
            <a:r>
              <a:rPr lang="en-US" dirty="0"/>
              <a:t>seq. If </a:t>
            </a:r>
            <a:r>
              <a:rPr lang="en-US" dirty="0" err="1"/>
              <a:t>seq</a:t>
            </a:r>
            <a:r>
              <a:rPr lang="en-US" dirty="0"/>
              <a:t> is empty, raises </a:t>
            </a:r>
            <a:r>
              <a:rPr lang="en-US" dirty="0" err="1"/>
              <a:t>IndexError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1600200"/>
            <a:ext cx="47244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import random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random.choice</a:t>
            </a:r>
            <a:r>
              <a:rPr lang="en-US" sz="2400" dirty="0"/>
              <a:t>([1, 2, 3, 4, 5, 6])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random.choice</a:t>
            </a:r>
            <a:r>
              <a:rPr lang="en-US" sz="2400" dirty="0"/>
              <a:t>([1, 2, 3, 4, 5, 6])</a:t>
            </a:r>
          </a:p>
          <a:p>
            <a:r>
              <a:rPr lang="en-US" sz="2400" dirty="0"/>
              <a:t>5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random.choice</a:t>
            </a:r>
            <a:r>
              <a:rPr lang="en-US" sz="2400" dirty="0"/>
              <a:t>([1, 2, 3, 4, 5, 6])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random.choice</a:t>
            </a:r>
            <a:r>
              <a:rPr lang="en-US" sz="2400" dirty="0"/>
              <a:t>([1, 2, 3, 4, 5, 6])</a:t>
            </a:r>
          </a:p>
          <a:p>
            <a:r>
              <a:rPr lang="en-US" sz="2400" dirty="0"/>
              <a:t>5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random.choice</a:t>
            </a:r>
            <a:r>
              <a:rPr lang="en-US" sz="2400" dirty="0"/>
              <a:t>([1, 2, 3, 4, 5, 6])</a:t>
            </a:r>
          </a:p>
          <a:p>
            <a:r>
              <a:rPr lang="en-US" sz="2400" dirty="0"/>
              <a:t>4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random.choice</a:t>
            </a:r>
            <a:r>
              <a:rPr lang="en-US" sz="2400" dirty="0"/>
              <a:t>([1, 2, 3, 4, 5, 6])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&gt;&gt;&gt;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92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standard library  -- 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4419600" cy="3733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random.randint</a:t>
            </a:r>
            <a:r>
              <a:rPr lang="en-US" dirty="0"/>
              <a:t>(a, b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Return a random integer N such that a &lt;= N &lt;= b. Alias for </a:t>
            </a:r>
            <a:r>
              <a:rPr lang="en-US" dirty="0" err="1"/>
              <a:t>randrange</a:t>
            </a:r>
            <a:r>
              <a:rPr lang="en-US" dirty="0"/>
              <a:t>(a, b+1).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1600200"/>
            <a:ext cx="4724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&gt;&gt;&gt; </a:t>
            </a:r>
            <a:r>
              <a:rPr lang="en-US" sz="2400" dirty="0" err="1"/>
              <a:t>random.randint</a:t>
            </a:r>
            <a:r>
              <a:rPr lang="en-US" sz="2400" dirty="0"/>
              <a:t>(1,6)</a:t>
            </a:r>
          </a:p>
          <a:p>
            <a:r>
              <a:rPr lang="en-US" sz="2400" dirty="0"/>
              <a:t>6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random.randint</a:t>
            </a:r>
            <a:r>
              <a:rPr lang="en-US" sz="2400" dirty="0"/>
              <a:t>(1,6)</a:t>
            </a:r>
          </a:p>
          <a:p>
            <a:r>
              <a:rPr lang="en-US" sz="2400" dirty="0"/>
              <a:t>4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random.randint</a:t>
            </a:r>
            <a:r>
              <a:rPr lang="en-US" sz="2400" dirty="0"/>
              <a:t>(1,6)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random.randint</a:t>
            </a:r>
            <a:r>
              <a:rPr lang="en-US" sz="2400" dirty="0"/>
              <a:t>(1,6)</a:t>
            </a:r>
          </a:p>
          <a:p>
            <a:r>
              <a:rPr lang="en-US" sz="2400" dirty="0"/>
              <a:t>5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random.randint</a:t>
            </a:r>
            <a:r>
              <a:rPr lang="en-US" sz="2400" dirty="0"/>
              <a:t>(1,6)</a:t>
            </a:r>
          </a:p>
          <a:p>
            <a:r>
              <a:rPr lang="en-US" sz="2400" dirty="0"/>
              <a:t>5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random.randint</a:t>
            </a:r>
            <a:r>
              <a:rPr lang="en-US" sz="2400" dirty="0"/>
              <a:t>(1,6)</a:t>
            </a:r>
          </a:p>
          <a:p>
            <a:r>
              <a:rPr lang="en-US" sz="2400" dirty="0"/>
              <a:t>4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random.randint</a:t>
            </a:r>
            <a:r>
              <a:rPr lang="en-US" sz="2400" dirty="0"/>
              <a:t>(1,6)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&gt;&gt;&gt;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5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through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 the “knock out” dice game for Kids</a:t>
            </a:r>
          </a:p>
          <a:p>
            <a:pPr marL="0" indent="0">
              <a:buNone/>
            </a:pPr>
            <a:r>
              <a:rPr lang="en-US" dirty="0"/>
              <a:t> Each player chooses a “knock out number” – either 6, 7, 8, or 9. More than one player can choose the same number.</a:t>
            </a:r>
          </a:p>
          <a:p>
            <a:pPr marL="0" indent="0">
              <a:buNone/>
            </a:pPr>
            <a:r>
              <a:rPr lang="en-US" dirty="0"/>
              <a:t>    Players take turns throwing both dice, once each turn. Add the number of both dice for the score.</a:t>
            </a:r>
          </a:p>
          <a:p>
            <a:pPr marL="0" indent="0">
              <a:buNone/>
            </a:pPr>
            <a:r>
              <a:rPr lang="en-US" dirty="0"/>
              <a:t>    If a player throws a 6, 7, or 8, they are knocked out of the game until the next round.</a:t>
            </a:r>
          </a:p>
        </p:txBody>
      </p:sp>
    </p:spTree>
    <p:extLst>
      <p:ext uri="{BB962C8B-B14F-4D97-AF65-F5344CB8AC3E}">
        <p14:creationId xmlns:p14="http://schemas.microsoft.com/office/powerpoint/2010/main" val="1127723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Assignment.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K:/ Drive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1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Decision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the</a:t>
            </a:r>
            <a:br>
              <a:rPr lang="en-US" dirty="0"/>
            </a:br>
            <a:r>
              <a:rPr lang="en-US" dirty="0"/>
              <a:t>condition</a:t>
            </a:r>
          </a:p>
          <a:p>
            <a:r>
              <a:rPr lang="en-US" dirty="0"/>
              <a:t>Is it cold outside?</a:t>
            </a:r>
          </a:p>
          <a:p>
            <a:r>
              <a:rPr lang="en-US" dirty="0"/>
              <a:t>Execute or skip</a:t>
            </a:r>
            <a:br>
              <a:rPr lang="en-US" dirty="0"/>
            </a:br>
            <a:r>
              <a:rPr lang="en-US" dirty="0"/>
              <a:t>over some code</a:t>
            </a:r>
          </a:p>
          <a:p>
            <a:r>
              <a:rPr lang="en-US" dirty="0"/>
              <a:t>If yes, wear a coat</a:t>
            </a:r>
          </a:p>
          <a:p>
            <a:endParaRPr 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648200" y="2743200"/>
            <a:ext cx="2133600" cy="12192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>
                <a:latin typeface="Times New Roman" panose="02020603050405020304" pitchFamily="18" charset="0"/>
              </a:rPr>
              <a:t>Condition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400800" y="4267200"/>
            <a:ext cx="1752600" cy="1219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Conditional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Code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7315200" y="33528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781800" y="33528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715000" y="3962400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rot="5400000">
            <a:off x="6057900" y="46101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842125" y="2936875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True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876800" y="3886200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False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72400" y="1265538"/>
            <a:ext cx="3695700" cy="107721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expression: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53450" y="3222812"/>
            <a:ext cx="3486150" cy="206210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condition: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87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expression --- 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448800" cy="4572000"/>
          </a:xfrm>
        </p:spPr>
        <p:txBody>
          <a:bodyPr>
            <a:normAutofit/>
          </a:bodyPr>
          <a:lstStyle/>
          <a:p>
            <a:r>
              <a:rPr lang="en-US" altLang="en-US" dirty="0"/>
              <a:t>Usually a condition is formed using a </a:t>
            </a:r>
            <a:r>
              <a:rPr lang="en-US" altLang="en-US" i="1" dirty="0">
                <a:solidFill>
                  <a:srgbClr val="CC6600"/>
                </a:solidFill>
              </a:rPr>
              <a:t>relational operator</a:t>
            </a:r>
          </a:p>
          <a:p>
            <a:r>
              <a:rPr lang="en-US" altLang="en-US" dirty="0"/>
              <a:t>A relational operator determines if a specific relationship exists between two values</a:t>
            </a:r>
          </a:p>
          <a:p>
            <a:pPr marL="365760" lvl="1" indent="0">
              <a:buNone/>
            </a:pPr>
            <a:r>
              <a:rPr lang="en-US" altLang="en-US" dirty="0"/>
              <a:t>&gt;	Greater than</a:t>
            </a:r>
          </a:p>
          <a:p>
            <a:pPr marL="365760" lvl="1" indent="0">
              <a:buNone/>
            </a:pPr>
            <a:r>
              <a:rPr lang="en-US" altLang="en-US" dirty="0"/>
              <a:t>&lt;	Less than</a:t>
            </a:r>
          </a:p>
          <a:p>
            <a:pPr marL="365760" lvl="1" indent="0">
              <a:buNone/>
            </a:pPr>
            <a:r>
              <a:rPr lang="en-US" altLang="en-US" dirty="0" smtClean="0"/>
              <a:t>==</a:t>
            </a:r>
            <a:r>
              <a:rPr lang="en-US" altLang="en-US" dirty="0"/>
              <a:t>	Equal to</a:t>
            </a:r>
          </a:p>
          <a:p>
            <a:pPr marL="365760" lvl="1" indent="0">
              <a:buNone/>
            </a:pPr>
            <a:r>
              <a:rPr lang="en-US" altLang="en-US" dirty="0" smtClean="0"/>
              <a:t>!=</a:t>
            </a:r>
            <a:r>
              <a:rPr lang="en-US" altLang="en-US" dirty="0"/>
              <a:t>	Not equal to</a:t>
            </a:r>
          </a:p>
          <a:p>
            <a:pPr marL="365760" lvl="1" indent="0">
              <a:buNone/>
            </a:pPr>
            <a:r>
              <a:rPr lang="en-US" altLang="en-US" dirty="0"/>
              <a:t>&gt;=	Greater than or equal to</a:t>
            </a:r>
          </a:p>
          <a:p>
            <a:pPr marL="365760" lvl="1" indent="0">
              <a:buNone/>
            </a:pPr>
            <a:r>
              <a:rPr lang="en-US" altLang="en-US" dirty="0"/>
              <a:t>&lt;=	Less than or equal </a:t>
            </a:r>
            <a:r>
              <a:rPr lang="en-US" altLang="en-US" dirty="0" smtClean="0"/>
              <a:t>to</a:t>
            </a:r>
          </a:p>
          <a:p>
            <a:pPr marL="0" indent="0">
              <a:buNone/>
            </a:pPr>
            <a:r>
              <a:rPr lang="en-US" altLang="en-US" dirty="0"/>
              <a:t>Relational operators yield a True or False result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value of the following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3810000" cy="4572000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&gt;&gt;&gt; x = 100</a:t>
            </a:r>
          </a:p>
          <a:p>
            <a:pPr marL="0" indent="0">
              <a:buNone/>
            </a:pPr>
            <a:r>
              <a:rPr lang="es-ES" dirty="0"/>
              <a:t>&gt;&gt;&gt; y = 80 </a:t>
            </a:r>
          </a:p>
          <a:p>
            <a:pPr marL="0" indent="0">
              <a:buNone/>
            </a:pPr>
            <a:r>
              <a:rPr lang="es-ES" dirty="0"/>
              <a:t>&gt;&gt;&gt; x == </a:t>
            </a:r>
            <a:r>
              <a:rPr lang="es-ES" dirty="0" smtClean="0"/>
              <a:t>y</a:t>
            </a:r>
          </a:p>
          <a:p>
            <a:pPr marL="0" indent="0">
              <a:buNone/>
            </a:pPr>
            <a:r>
              <a:rPr lang="es-ES" dirty="0"/>
              <a:t>&gt;&gt;&gt; x &gt; y</a:t>
            </a:r>
          </a:p>
          <a:p>
            <a:pPr marL="0" indent="0">
              <a:buNone/>
            </a:pPr>
            <a:r>
              <a:rPr lang="es-ES" dirty="0" smtClean="0"/>
              <a:t>&gt;&gt;&gt; </a:t>
            </a:r>
            <a:r>
              <a:rPr lang="es-ES" dirty="0"/>
              <a:t>x &gt; 100</a:t>
            </a:r>
          </a:p>
          <a:p>
            <a:pPr marL="0" indent="0">
              <a:buNone/>
            </a:pPr>
            <a:r>
              <a:rPr lang="es-ES" dirty="0" smtClean="0"/>
              <a:t>&gt;&gt;&gt; </a:t>
            </a:r>
            <a:r>
              <a:rPr lang="es-ES" dirty="0"/>
              <a:t>x &lt; 100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86600" y="1828800"/>
            <a:ext cx="3124200" cy="193899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&gt;&gt;&gt; name = "Mary"</a:t>
            </a:r>
          </a:p>
          <a:p>
            <a:r>
              <a:rPr lang="en-US" sz="2400" dirty="0"/>
              <a:t>&gt;&gt;&gt; </a:t>
            </a:r>
            <a:r>
              <a:rPr lang="en-US" sz="2400" dirty="0" err="1"/>
              <a:t>hername</a:t>
            </a:r>
            <a:r>
              <a:rPr lang="en-US" sz="2400" dirty="0"/>
              <a:t> = "</a:t>
            </a:r>
            <a:r>
              <a:rPr lang="en-US" sz="2400" dirty="0" err="1"/>
              <a:t>mary</a:t>
            </a:r>
            <a:r>
              <a:rPr lang="en-US" sz="2400" dirty="0"/>
              <a:t>"</a:t>
            </a:r>
          </a:p>
          <a:p>
            <a:r>
              <a:rPr lang="en-US" sz="2400" dirty="0"/>
              <a:t>&gt;&gt;&gt; name == </a:t>
            </a:r>
            <a:r>
              <a:rPr lang="en-US" sz="2400" dirty="0" err="1" smtClean="0"/>
              <a:t>hername</a:t>
            </a:r>
            <a:endParaRPr lang="en-US" sz="2400" dirty="0" smtClean="0"/>
          </a:p>
          <a:p>
            <a:r>
              <a:rPr lang="en-US" sz="2400" dirty="0"/>
              <a:t>&gt;&gt;&gt; name != </a:t>
            </a:r>
            <a:r>
              <a:rPr lang="en-US" sz="2400" dirty="0" err="1"/>
              <a:t>hername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005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‘Bonus awarded if sales greater than 50000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‘Bonus, 12% commission rate, and a day off</a:t>
            </a:r>
            <a:br>
              <a:rPr lang="en-US" dirty="0"/>
            </a:br>
            <a:r>
              <a:rPr lang="en-US" dirty="0"/>
              <a:t>‘awarded if sales greater than </a:t>
            </a:r>
            <a:r>
              <a:rPr lang="en-US" dirty="0" smtClean="0"/>
              <a:t>100000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2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Through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the average of three test scores</a:t>
            </a:r>
            <a:endParaRPr lang="en-US" dirty="0"/>
          </a:p>
          <a:p>
            <a:r>
              <a:rPr lang="en-US" dirty="0"/>
              <a:t>Three </a:t>
            </a:r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Score 1,  Score 2 , Score 3</a:t>
            </a:r>
            <a:endParaRPr lang="en-US" dirty="0"/>
          </a:p>
          <a:p>
            <a:r>
              <a:rPr lang="en-US" dirty="0"/>
              <a:t>Two output</a:t>
            </a:r>
          </a:p>
          <a:p>
            <a:pPr lvl="1"/>
            <a:r>
              <a:rPr lang="en-US" dirty="0"/>
              <a:t>Average </a:t>
            </a:r>
          </a:p>
          <a:p>
            <a:pPr lvl="1"/>
            <a:r>
              <a:rPr lang="en-US" dirty="0"/>
              <a:t>Display a congratulation message if the output is great than 95</a:t>
            </a:r>
            <a:r>
              <a:rPr lang="en-US" dirty="0" smtClean="0"/>
              <a:t>.</a:t>
            </a:r>
          </a:p>
          <a:p>
            <a:pPr lvl="1"/>
            <a:r>
              <a:rPr lang="en-US" altLang="en-US" dirty="0"/>
              <a:t>Otherwise display a “Keep trying” message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6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Check whether a </a:t>
            </a:r>
            <a:r>
              <a:rPr lang="en-US" dirty="0" err="1" smtClean="0"/>
              <a:t>keycode</a:t>
            </a:r>
            <a:r>
              <a:rPr lang="en-US" dirty="0" smtClean="0"/>
              <a:t> is correct,  if yes, print out a message “ Login successfully “ , otherwise print out a message “ Key code incorrect”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 </a:t>
            </a:r>
            <a:r>
              <a:rPr lang="en-US" b="1" dirty="0" err="1">
                <a:solidFill>
                  <a:srgbClr val="FF0000"/>
                </a:solidFill>
              </a:rPr>
              <a:t>keycode</a:t>
            </a:r>
            <a:r>
              <a:rPr lang="en-US" b="1" dirty="0">
                <a:solidFill>
                  <a:srgbClr val="FF0000"/>
                </a:solidFill>
              </a:rPr>
              <a:t> in </a:t>
            </a:r>
            <a:r>
              <a:rPr lang="en-US" b="1" dirty="0" err="1">
                <a:solidFill>
                  <a:srgbClr val="FF0000"/>
                </a:solidFill>
              </a:rPr>
              <a:t>codelist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    print("Login in successful")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    print(</a:t>
            </a:r>
            <a:r>
              <a:rPr lang="en-US" b="1" dirty="0" err="1">
                <a:solidFill>
                  <a:srgbClr val="FF0000"/>
                </a:solidFill>
              </a:rPr>
              <a:t>f"Sorry</a:t>
            </a:r>
            <a:r>
              <a:rPr lang="en-US" b="1" dirty="0">
                <a:solidFill>
                  <a:srgbClr val="FF0000"/>
                </a:solidFill>
              </a:rPr>
              <a:t>, your code {</a:t>
            </a:r>
            <a:r>
              <a:rPr lang="en-US" b="1" dirty="0" err="1">
                <a:solidFill>
                  <a:srgbClr val="FF0000"/>
                </a:solidFill>
              </a:rPr>
              <a:t>keycode</a:t>
            </a:r>
            <a:r>
              <a:rPr lang="en-US" b="1" dirty="0">
                <a:solidFill>
                  <a:srgbClr val="FF0000"/>
                </a:solidFill>
              </a:rPr>
              <a:t>} is incorrect")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2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 err="1" smtClean="0"/>
              <a:t>elif</a:t>
            </a:r>
            <a:r>
              <a:rPr lang="en-US" dirty="0" smtClean="0"/>
              <a:t>  else 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if grade &gt;= 90:</a:t>
            </a:r>
          </a:p>
          <a:p>
            <a:pPr marL="0" indent="0">
              <a:buNone/>
            </a:pPr>
            <a:r>
              <a:rPr lang="en-US" dirty="0"/>
              <a:t>    print( "A")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grade &gt;=80:</a:t>
            </a:r>
          </a:p>
          <a:p>
            <a:pPr marL="0" indent="0">
              <a:buNone/>
            </a:pPr>
            <a:r>
              <a:rPr lang="en-US" dirty="0"/>
              <a:t>    print("B")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grade &gt;=70:</a:t>
            </a:r>
          </a:p>
          <a:p>
            <a:pPr marL="0" indent="0">
              <a:buNone/>
            </a:pPr>
            <a:r>
              <a:rPr lang="en-US" dirty="0"/>
              <a:t>    print("C")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print("F")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3800" y="1515576"/>
            <a:ext cx="4648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Indention matters</a:t>
            </a:r>
            <a:r>
              <a:rPr lang="en-US" sz="2400" dirty="0"/>
              <a:t>! indentation is Python’s way of grouping statements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you have to type a tab or space(s) for each indented line.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Pay attention to   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</a:p>
          <a:p>
            <a:endParaRPr lang="en-US" sz="2400" dirty="0"/>
          </a:p>
          <a:p>
            <a:r>
              <a:rPr lang="en-US" sz="2400" dirty="0" smtClean="0"/>
              <a:t>Key word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FF0000"/>
                </a:solidFill>
              </a:rPr>
              <a:t>if </a:t>
            </a:r>
          </a:p>
          <a:p>
            <a:r>
              <a:rPr lang="en-US" sz="2400" b="1" dirty="0" err="1" smtClean="0">
                <a:solidFill>
                  <a:srgbClr val="FF0000"/>
                </a:solidFill>
              </a:rPr>
              <a:t>elif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else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4800" y="1959129"/>
            <a:ext cx="3124200" cy="378565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expression: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expression: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expression: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expression: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pass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13483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8959</TotalTime>
  <Words>1110</Words>
  <Application>Microsoft Office PowerPoint</Application>
  <PresentationFormat>Widescreen</PresentationFormat>
  <Paragraphs>271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幼圆</vt:lpstr>
      <vt:lpstr>Arial</vt:lpstr>
      <vt:lpstr>Candara</vt:lpstr>
      <vt:lpstr>Consolas</vt:lpstr>
      <vt:lpstr>Courier New</vt:lpstr>
      <vt:lpstr>Tahoma</vt:lpstr>
      <vt:lpstr>Times New Roman</vt:lpstr>
      <vt:lpstr>Wingdings</vt:lpstr>
      <vt:lpstr>Tech Computer 16x9</vt:lpstr>
      <vt:lpstr>Python- Control Structure </vt:lpstr>
      <vt:lpstr>Make Decision</vt:lpstr>
      <vt:lpstr>The Decision Structure</vt:lpstr>
      <vt:lpstr>Condition expression --- True or False</vt:lpstr>
      <vt:lpstr>Check value of the following condition</vt:lpstr>
      <vt:lpstr>Practice</vt:lpstr>
      <vt:lpstr>Work Through Practice</vt:lpstr>
      <vt:lpstr>Review Example</vt:lpstr>
      <vt:lpstr>if elif  else  syntax</vt:lpstr>
      <vt:lpstr>Work Through Example </vt:lpstr>
      <vt:lpstr>More work through example – use function</vt:lpstr>
      <vt:lpstr>Nested If statement</vt:lpstr>
      <vt:lpstr>Flowchart Version</vt:lpstr>
      <vt:lpstr>Python code version</vt:lpstr>
      <vt:lpstr>Work through practice – Can you do it? With nested if </vt:lpstr>
      <vt:lpstr>Logical Operator</vt:lpstr>
      <vt:lpstr>The And Operator</vt:lpstr>
      <vt:lpstr>The or Operator</vt:lpstr>
      <vt:lpstr>The not Operator</vt:lpstr>
      <vt:lpstr>Checking Numerical Ranges</vt:lpstr>
      <vt:lpstr>Work Through Example – Rewrite using the logic operator</vt:lpstr>
      <vt:lpstr>Rewrite using the logic operator</vt:lpstr>
      <vt:lpstr>Rewrite using the logic operator</vt:lpstr>
      <vt:lpstr>Python Standard Library -random</vt:lpstr>
      <vt:lpstr>Use standard library - random </vt:lpstr>
      <vt:lpstr>Use standard library  -- random</vt:lpstr>
      <vt:lpstr>Work through example</vt:lpstr>
      <vt:lpstr>Homework Assignment. </vt:lpstr>
    </vt:vector>
  </TitlesOfParts>
  <Company>University of South Carolina Aiken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Yilian Zhang</dc:creator>
  <cp:lastModifiedBy>Yilian Zhang</cp:lastModifiedBy>
  <cp:revision>323</cp:revision>
  <dcterms:created xsi:type="dcterms:W3CDTF">2019-07-20T17:02:18Z</dcterms:created>
  <dcterms:modified xsi:type="dcterms:W3CDTF">2019-10-14T18:22:18Z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