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60" r:id="rId3"/>
    <p:sldId id="396" r:id="rId4"/>
    <p:sldId id="368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11" r:id="rId13"/>
    <p:sldId id="416" r:id="rId14"/>
    <p:sldId id="404" r:id="rId15"/>
    <p:sldId id="413" r:id="rId16"/>
    <p:sldId id="412" r:id="rId17"/>
    <p:sldId id="415" r:id="rId18"/>
    <p:sldId id="414" r:id="rId19"/>
    <p:sldId id="417" r:id="rId20"/>
    <p:sldId id="418" r:id="rId21"/>
    <p:sldId id="405" r:id="rId22"/>
    <p:sldId id="421" r:id="rId23"/>
    <p:sldId id="419" r:id="rId24"/>
    <p:sldId id="420" r:id="rId25"/>
    <p:sldId id="422" r:id="rId26"/>
    <p:sldId id="423" r:id="rId27"/>
    <p:sldId id="408" r:id="rId28"/>
    <p:sldId id="406" r:id="rId29"/>
    <p:sldId id="409" r:id="rId30"/>
    <p:sldId id="424" r:id="rId31"/>
    <p:sldId id="425" r:id="rId32"/>
    <p:sldId id="426" r:id="rId33"/>
    <p:sldId id="427" r:id="rId34"/>
    <p:sldId id="428" r:id="rId35"/>
    <p:sldId id="42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92377" autoAdjust="0"/>
  </p:normalViewPr>
  <p:slideViewPr>
    <p:cSldViewPr>
      <p:cViewPr varScale="1">
        <p:scale>
          <a:sx n="54" d="100"/>
          <a:sy n="54" d="100"/>
        </p:scale>
        <p:origin x="108" y="5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Python-Repetition Structure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/>
              <a:t>Accumulating 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sum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+..+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39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/>
              <a:t>Accumulating 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905000"/>
                <a:ext cx="9144000" cy="4267200"/>
              </a:xfrm>
            </p:spPr>
            <p:txBody>
              <a:bodyPr/>
              <a:lstStyle/>
              <a:p>
                <a:r>
                  <a:rPr lang="en-US" dirty="0" smtClean="0"/>
                  <a:t>Find the sum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+..+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905000"/>
                <a:ext cx="9144000" cy="4267200"/>
              </a:xfrm>
              <a:blipFill>
                <a:blip r:embed="rId2"/>
                <a:stretch>
                  <a:fillRect l="-1200" t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50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 the factorial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factorial(n):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answerSoFar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for factor in range(1, n+1):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answerSoFar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answerSoFar</a:t>
            </a:r>
            <a:r>
              <a:rPr lang="en-US" dirty="0">
                <a:solidFill>
                  <a:srgbClr val="FF0000"/>
                </a:solidFill>
              </a:rPr>
              <a:t> * factor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return </a:t>
            </a:r>
            <a:r>
              <a:rPr lang="en-US" dirty="0" err="1">
                <a:solidFill>
                  <a:srgbClr val="FF0000"/>
                </a:solidFill>
              </a:rPr>
              <a:t>answerSoFar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9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Find the largest number of a list.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 Solving Skills 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Output</a:t>
            </a:r>
          </a:p>
          <a:p>
            <a:r>
              <a:rPr lang="en-US" dirty="0" smtClean="0"/>
              <a:t>Process</a:t>
            </a:r>
          </a:p>
          <a:p>
            <a:pPr marL="0" indent="0">
              <a:buNone/>
            </a:pPr>
            <a:r>
              <a:rPr lang="en-US" dirty="0" smtClean="0"/>
              <a:t>How to find the largest number?   </a:t>
            </a:r>
          </a:p>
          <a:p>
            <a:pPr marL="0" indent="0">
              <a:buNone/>
            </a:pPr>
            <a:r>
              <a:rPr lang="en-US" dirty="0" smtClean="0"/>
              <a:t>How to find the smallest number?</a:t>
            </a:r>
          </a:p>
          <a:p>
            <a:pPr marL="0" indent="0">
              <a:buNone/>
            </a:pPr>
            <a:r>
              <a:rPr lang="en-US" dirty="0" smtClean="0"/>
              <a:t>How to find the second largest number?</a:t>
            </a:r>
          </a:p>
          <a:p>
            <a:r>
              <a:rPr lang="en-US" dirty="0" smtClean="0"/>
              <a:t>O(N) for single processor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9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 (for loop and if)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calculator </a:t>
            </a:r>
            <a:r>
              <a:rPr lang="en-US" dirty="0"/>
              <a:t>that can take two numerical input and one operator, then perform the operation and display the answer</a:t>
            </a:r>
            <a:r>
              <a:rPr lang="en-US" dirty="0" smtClean="0"/>
              <a:t>.  It will repeat the operation for four times.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4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 to read input?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287000" cy="4267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expression = input</a:t>
            </a:r>
            <a:r>
              <a:rPr lang="pt-BR" dirty="0" smtClean="0"/>
              <a:t>()      # read the whole line as one expression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num1</a:t>
            </a:r>
            <a:r>
              <a:rPr lang="pt-BR" dirty="0"/>
              <a:t>, op, num2 = expression.split</a:t>
            </a:r>
            <a:r>
              <a:rPr lang="pt-BR" dirty="0" smtClean="0"/>
              <a:t>() </a:t>
            </a:r>
          </a:p>
          <a:p>
            <a:pPr marL="0" indent="0">
              <a:buNone/>
            </a:pPr>
            <a:r>
              <a:rPr lang="pt-BR" dirty="0" smtClean="0"/>
              <a:t> # use string split method to split them along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9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loop- indefinite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11277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many cases, we can’t know how many iterations we need </a:t>
            </a:r>
            <a:endParaRPr lang="en-US" dirty="0" smtClean="0"/>
          </a:p>
          <a:p>
            <a:r>
              <a:rPr lang="en-US" dirty="0" smtClean="0"/>
              <a:t>Example:  Repeat until receiving certain input.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newPref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input("Please enter the name of an </a:t>
            </a:r>
            <a:r>
              <a:rPr lang="en-US" dirty="0" smtClean="0">
                <a:solidFill>
                  <a:srgbClr val="FF0000"/>
                </a:solidFill>
              </a:rPr>
              <a:t>artist </a:t>
            </a:r>
            <a:r>
              <a:rPr lang="en-US" dirty="0">
                <a:solidFill>
                  <a:srgbClr val="FF0000"/>
                </a:solidFill>
              </a:rPr>
              <a:t>or band that you like: " 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while </a:t>
            </a:r>
            <a:r>
              <a:rPr lang="en-US" dirty="0" err="1">
                <a:solidFill>
                  <a:srgbClr val="FF0000"/>
                </a:solidFill>
              </a:rPr>
              <a:t>newPref</a:t>
            </a:r>
            <a:r>
              <a:rPr lang="en-US" dirty="0">
                <a:solidFill>
                  <a:srgbClr val="FF0000"/>
                </a:solidFill>
              </a:rPr>
              <a:t> != '':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prefs.append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newPref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newPref</a:t>
            </a:r>
            <a:r>
              <a:rPr lang="en-US" dirty="0">
                <a:solidFill>
                  <a:srgbClr val="FF0000"/>
                </a:solidFill>
              </a:rPr>
              <a:t> = input("Please enter an artist or band </a:t>
            </a:r>
            <a:r>
              <a:rPr lang="en-US" dirty="0" smtClean="0">
                <a:solidFill>
                  <a:srgbClr val="FF0000"/>
                </a:solidFill>
              </a:rPr>
              <a:t>that </a:t>
            </a:r>
            <a:r>
              <a:rPr lang="en-US" dirty="0">
                <a:solidFill>
                  <a:srgbClr val="FF0000"/>
                </a:solidFill>
              </a:rPr>
              <a:t>you like, or just press enter to see recommendations: </a:t>
            </a:r>
            <a:r>
              <a:rPr lang="en-US" dirty="0" smtClean="0">
                <a:solidFill>
                  <a:srgbClr val="FF0000"/>
                </a:solidFill>
              </a:rPr>
              <a:t>")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print('Thanks for your input!')</a:t>
            </a:r>
          </a:p>
        </p:txBody>
      </p:sp>
    </p:spTree>
    <p:extLst>
      <p:ext uri="{BB962C8B-B14F-4D97-AF65-F5344CB8AC3E}">
        <p14:creationId xmlns:p14="http://schemas.microsoft.com/office/powerpoint/2010/main" val="358319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redo-- with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calculator that can take two numerical input and one operator, then perform the operation and display the answer.  It will </a:t>
            </a:r>
            <a:r>
              <a:rPr lang="en-US" dirty="0" smtClean="0"/>
              <a:t>repeat forever unless use enter “exit”.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8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0124"/>
            <a:ext cx="9144000" cy="1143000"/>
          </a:xfrm>
        </p:spPr>
        <p:txBody>
          <a:bodyPr/>
          <a:lstStyle/>
          <a:p>
            <a:r>
              <a:rPr lang="en-US" dirty="0" smtClean="0"/>
              <a:t>Infinite loop-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 will continue forever if the expression is always true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True:</a:t>
            </a:r>
          </a:p>
          <a:p>
            <a:pPr marL="0" indent="0">
              <a:buNone/>
            </a:pPr>
            <a:r>
              <a:rPr lang="en-US" dirty="0"/>
              <a:t>    go = input("Do you want to continue yes or no ?")</a:t>
            </a:r>
          </a:p>
          <a:p>
            <a:pPr marL="0" indent="0">
              <a:buNone/>
            </a:pPr>
            <a:r>
              <a:rPr lang="en-US" dirty="0"/>
              <a:t>    if  go!="yes":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break     </a:t>
            </a:r>
            <a:r>
              <a:rPr lang="en-US" dirty="0"/>
              <a:t># run forever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883503"/>
            <a:ext cx="4953000" cy="83099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9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--- be careful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2800" dirty="0"/>
              <a:t>i=0</a:t>
            </a:r>
          </a:p>
          <a:p>
            <a:pPr marL="0" indent="0">
              <a:buNone/>
            </a:pPr>
            <a:r>
              <a:rPr lang="nn-NO" sz="2800" dirty="0"/>
              <a:t>while i&lt;10:</a:t>
            </a:r>
          </a:p>
          <a:p>
            <a:pPr marL="0" indent="0">
              <a:buNone/>
            </a:pPr>
            <a:r>
              <a:rPr lang="nn-NO" sz="2800" dirty="0"/>
              <a:t>    print(i)</a:t>
            </a:r>
          </a:p>
          <a:p>
            <a:pPr marL="0" indent="0">
              <a:buNone/>
            </a:pPr>
            <a:r>
              <a:rPr lang="nn-NO" sz="2800" dirty="0"/>
              <a:t>    i+=1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sz="2800" dirty="0"/>
              <a:t>i=0</a:t>
            </a:r>
          </a:p>
          <a:p>
            <a:pPr marL="0" indent="0">
              <a:buNone/>
            </a:pPr>
            <a:r>
              <a:rPr lang="nn-NO" sz="2800" dirty="0"/>
              <a:t>while </a:t>
            </a:r>
            <a:r>
              <a:rPr lang="nn-NO" sz="2800" dirty="0" smtClean="0"/>
              <a:t>i &gt; 10</a:t>
            </a:r>
            <a:r>
              <a:rPr lang="nn-NO" sz="2800" dirty="0"/>
              <a:t>:</a:t>
            </a:r>
          </a:p>
          <a:p>
            <a:pPr marL="0" indent="0">
              <a:buNone/>
            </a:pPr>
            <a:r>
              <a:rPr lang="nn-NO" sz="2800" dirty="0"/>
              <a:t>    print(i)</a:t>
            </a:r>
          </a:p>
          <a:p>
            <a:pPr marL="0" indent="0">
              <a:buNone/>
            </a:pPr>
            <a:r>
              <a:rPr lang="nn-NO" sz="2800" dirty="0"/>
              <a:t>    i+=1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1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Structure ( Loop)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Repeated </a:t>
            </a:r>
            <a:r>
              <a:rPr lang="en-US" altLang="en-US" dirty="0" smtClean="0"/>
              <a:t>Tasks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Repeat the following four times:</a:t>
            </a:r>
          </a:p>
          <a:p>
            <a:pPr marL="0" indent="0">
              <a:buNone/>
            </a:pPr>
            <a:r>
              <a:rPr lang="en-US" altLang="en-US" dirty="0"/>
              <a:t>            Display a prompt to the user;</a:t>
            </a:r>
          </a:p>
          <a:p>
            <a:pPr marL="0" indent="0">
              <a:buNone/>
            </a:pPr>
            <a:r>
              <a:rPr lang="en-US" altLang="en-US" dirty="0"/>
              <a:t>            Obtain the user’s input; and</a:t>
            </a:r>
          </a:p>
          <a:p>
            <a:pPr marL="0" indent="0">
              <a:buNone/>
            </a:pPr>
            <a:r>
              <a:rPr lang="en-US" altLang="en-US" dirty="0"/>
              <a:t>            Record the user’s </a:t>
            </a:r>
            <a:r>
              <a:rPr lang="en-US" altLang="en-US" dirty="0" smtClean="0"/>
              <a:t>answer to a list.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685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--- be careful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2800" dirty="0"/>
              <a:t>i</a:t>
            </a:r>
            <a:r>
              <a:rPr lang="nn-NO" sz="2800" dirty="0" smtClean="0"/>
              <a:t> = 9</a:t>
            </a:r>
            <a:endParaRPr lang="nn-NO" sz="2800" dirty="0"/>
          </a:p>
          <a:p>
            <a:pPr marL="0" indent="0">
              <a:buNone/>
            </a:pPr>
            <a:r>
              <a:rPr lang="nn-NO" sz="2800" dirty="0"/>
              <a:t>while i&lt;10:</a:t>
            </a:r>
          </a:p>
          <a:p>
            <a:pPr marL="0" indent="0">
              <a:buNone/>
            </a:pPr>
            <a:r>
              <a:rPr lang="nn-NO" sz="2800" dirty="0"/>
              <a:t>    print(i)</a:t>
            </a:r>
          </a:p>
          <a:p>
            <a:pPr marL="0" indent="0">
              <a:buNone/>
            </a:pPr>
            <a:r>
              <a:rPr lang="nn-NO" sz="2800" dirty="0"/>
              <a:t>    </a:t>
            </a:r>
            <a:r>
              <a:rPr lang="nn-NO" sz="2800" dirty="0" smtClean="0"/>
              <a:t>i -= 1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sz="2800" dirty="0" smtClean="0"/>
              <a:t>while i &gt; 10</a:t>
            </a:r>
            <a:r>
              <a:rPr lang="nn-NO" sz="2800" dirty="0"/>
              <a:t>:</a:t>
            </a:r>
          </a:p>
          <a:p>
            <a:pPr marL="0" indent="0">
              <a:buNone/>
            </a:pPr>
            <a:r>
              <a:rPr lang="nn-NO" sz="2800" dirty="0"/>
              <a:t>    print(i)</a:t>
            </a:r>
          </a:p>
          <a:p>
            <a:pPr marL="0" indent="0">
              <a:buNone/>
            </a:pPr>
            <a:r>
              <a:rPr lang="nn-NO" sz="2800" dirty="0"/>
              <a:t>    i+=1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: 'r' when the file will only be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= open("hello.</a:t>
            </a:r>
            <a:r>
              <a:rPr lang="en-US" dirty="0" err="1"/>
              <a:t>py</a:t>
            </a:r>
            <a:r>
              <a:rPr lang="en-US" dirty="0"/>
              <a:t>",'r</a:t>
            </a:r>
            <a:r>
              <a:rPr lang="en-US" dirty="0" smtClean="0"/>
              <a:t>')    #open a file for read- default 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 smtClean="0"/>
              <a:t>())                  # read and display the file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f.close</a:t>
            </a:r>
            <a:r>
              <a:rPr lang="en-US" dirty="0" smtClean="0"/>
              <a:t>()                             # close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57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 = open("</a:t>
            </a:r>
            <a:r>
              <a:rPr lang="en-US" sz="3200" dirty="0" err="1"/>
              <a:t>cp.txt","w</a:t>
            </a:r>
            <a:r>
              <a:rPr lang="en-US" sz="3200" dirty="0"/>
              <a:t>")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content = “ content to write”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t.write</a:t>
            </a:r>
            <a:r>
              <a:rPr lang="en-US" sz="3200" dirty="0" smtClean="0"/>
              <a:t>(content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t.close</a:t>
            </a:r>
            <a:r>
              <a:rPr lang="en-US" sz="32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52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mode </a:t>
            </a:r>
            <a:r>
              <a:rPr lang="en-US" dirty="0" err="1" smtClean="0"/>
              <a:t>v.s</a:t>
            </a:r>
            <a:r>
              <a:rPr lang="en-US" dirty="0" smtClean="0"/>
              <a:t> Binary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</a:t>
            </a:r>
          </a:p>
          <a:p>
            <a:pPr lvl="1"/>
            <a:r>
              <a:rPr lang="en-US" sz="2800" dirty="0"/>
              <a:t>files are opened in text mode, that means, you read and write strings from and to the </a:t>
            </a:r>
            <a:r>
              <a:rPr lang="en-US" sz="2800" dirty="0" smtClean="0"/>
              <a:t>file</a:t>
            </a:r>
          </a:p>
          <a:p>
            <a:r>
              <a:rPr lang="en-US" sz="3600" dirty="0"/>
              <a:t>'b' appended to the mode opens the file in binary mode: now the data is read and written in the form of bytes objects. </a:t>
            </a:r>
          </a:p>
        </p:txBody>
      </p:sp>
    </p:spTree>
    <p:extLst>
      <p:ext uri="{BB962C8B-B14F-4D97-AF65-F5344CB8AC3E}">
        <p14:creationId xmlns:p14="http://schemas.microsoft.com/office/powerpoint/2010/main" val="1852451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pen()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987159"/>
              </p:ext>
            </p:extLst>
          </p:nvPr>
        </p:nvGraphicFramePr>
        <p:xfrm>
          <a:off x="914400" y="2225040"/>
          <a:ext cx="9753600" cy="4023362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1564409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3030544270"/>
                    </a:ext>
                  </a:extLst>
                </a:gridCol>
              </a:tblGrid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07426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'r'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for reading 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680076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'w'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for writing, truncating the file first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758671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r>
                        <a:rPr lang="en-US"/>
                        <a:t>'x'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for exclusive creation, failing if the file already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55455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r>
                        <a:rPr lang="en-US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for writing, appending to the end of the file if it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291084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'b'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binary 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925790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 mode 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372487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'+'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updating (reading and writing)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02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385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220200" cy="1143000"/>
          </a:xfrm>
        </p:spPr>
        <p:txBody>
          <a:bodyPr/>
          <a:lstStyle/>
          <a:p>
            <a:r>
              <a:rPr lang="en-US" dirty="0" smtClean="0"/>
              <a:t>Read and write a binary file – binary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134600" cy="42672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fb = open("die4.txt",'rb</a:t>
            </a:r>
            <a:r>
              <a:rPr lang="nl-NL" dirty="0" smtClean="0"/>
              <a:t>')     # the text file is indeed a binary file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tb = open("diecp.png", 'wb</a:t>
            </a:r>
            <a:r>
              <a:rPr lang="nl-NL" dirty="0" smtClean="0"/>
              <a:t>')       # write it to binary image .png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 err="1" smtClean="0"/>
              <a:t>tb.write</a:t>
            </a:r>
            <a:r>
              <a:rPr lang="en-US" dirty="0" smtClean="0"/>
              <a:t>(</a:t>
            </a:r>
            <a:r>
              <a:rPr lang="en-US" dirty="0" err="1" smtClean="0"/>
              <a:t>fb.read</a:t>
            </a:r>
            <a:r>
              <a:rPr lang="en-US" dirty="0" smtClean="0"/>
              <a:t>())                # read and then write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fb.close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tb.close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126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file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210800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f.read</a:t>
            </a:r>
            <a:r>
              <a:rPr lang="en-US" dirty="0" smtClean="0"/>
              <a:t>()   ----- read the whole file and return string(text mode)  and bytes (binary mode)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f.read</a:t>
            </a:r>
            <a:r>
              <a:rPr lang="en-US" dirty="0" smtClean="0"/>
              <a:t>(size)  ------ read some size of the data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f.readline</a:t>
            </a:r>
            <a:r>
              <a:rPr lang="en-US" dirty="0" smtClean="0"/>
              <a:t>()    ------ read a single line from the data</a:t>
            </a:r>
          </a:p>
          <a:p>
            <a:r>
              <a:rPr lang="en-US" dirty="0" smtClean="0"/>
              <a:t>a </a:t>
            </a:r>
            <a:r>
              <a:rPr lang="en-US" dirty="0"/>
              <a:t>newline character (\n) is left at the end of the </a:t>
            </a:r>
            <a:r>
              <a:rPr lang="en-US" dirty="0" smtClean="0"/>
              <a:t>string</a:t>
            </a:r>
          </a:p>
          <a:p>
            <a:r>
              <a:rPr lang="en-US" dirty="0" err="1" smtClean="0"/>
              <a:t>f.readline</a:t>
            </a:r>
            <a:r>
              <a:rPr lang="en-US" dirty="0"/>
              <a:t>() returns an empty string, the end of the file has been </a:t>
            </a:r>
            <a:r>
              <a:rPr lang="en-US" dirty="0" smtClean="0"/>
              <a:t>reached</a:t>
            </a:r>
          </a:p>
          <a:p>
            <a:r>
              <a:rPr lang="en-US" dirty="0" smtClean="0"/>
              <a:t>while </a:t>
            </a:r>
            <a:r>
              <a:rPr lang="en-US" dirty="0"/>
              <a:t>a blank line is represented by '\n', a string containing only a single </a:t>
            </a:r>
            <a:r>
              <a:rPr lang="en-US" dirty="0" smtClean="0"/>
              <a:t>newline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82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 line by 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line in 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print(line, end='')</a:t>
            </a:r>
          </a:p>
        </p:txBody>
      </p:sp>
    </p:spTree>
    <p:extLst>
      <p:ext uri="{BB962C8B-B14F-4D97-AF65-F5344CB8AC3E}">
        <p14:creationId xmlns:p14="http://schemas.microsoft.com/office/powerpoint/2010/main" val="94305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list </a:t>
            </a:r>
            <a:r>
              <a:rPr lang="en-US" dirty="0"/>
              <a:t>to file: w' for only writing (an existing file with the same name will be erased)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648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 = open('</a:t>
            </a:r>
            <a:r>
              <a:rPr lang="en-US" dirty="0" err="1"/>
              <a:t>workfile</a:t>
            </a:r>
            <a:r>
              <a:rPr lang="en-US" dirty="0"/>
              <a:t>', 'w</a:t>
            </a:r>
            <a:r>
              <a:rPr lang="en-US" dirty="0" smtClean="0"/>
              <a:t>')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["a", "</a:t>
            </a:r>
            <a:r>
              <a:rPr lang="en-US" dirty="0" err="1"/>
              <a:t>b","c","d","great</a:t>
            </a:r>
            <a:r>
              <a:rPr lang="en-US" dirty="0"/>
              <a:t>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 = open("</a:t>
            </a:r>
            <a:r>
              <a:rPr lang="en-US" dirty="0" err="1"/>
              <a:t>test.txt","w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value = </a:t>
            </a:r>
            <a:r>
              <a:rPr lang="en-US" dirty="0" err="1"/>
              <a:t>i</a:t>
            </a:r>
            <a:r>
              <a:rPr lang="en-US" dirty="0"/>
              <a:t> +" 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f.write</a:t>
            </a:r>
            <a:r>
              <a:rPr lang="en-US" dirty="0"/>
              <a:t>(value)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3124200"/>
            <a:ext cx="6096000" cy="138499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sz="2800" dirty="0" err="1"/>
              <a:t>f.write</a:t>
            </a:r>
            <a:r>
              <a:rPr lang="en-US" sz="2800" dirty="0"/>
              <a:t>(string) writes the contents of string to the file, returning the number of characters written.</a:t>
            </a:r>
          </a:p>
        </p:txBody>
      </p:sp>
    </p:spTree>
    <p:extLst>
      <p:ext uri="{BB962C8B-B14F-4D97-AF65-F5344CB8AC3E}">
        <p14:creationId xmlns:p14="http://schemas.microsoft.com/office/powerpoint/2010/main" val="1815801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 into a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want to read all the lines of a file in a list you can also use list(f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 = open("</a:t>
            </a:r>
            <a:r>
              <a:rPr lang="en-US" dirty="0" err="1"/>
              <a:t>test.txt","r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list(f)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f"Your</a:t>
            </a:r>
            <a:r>
              <a:rPr lang="en-US" dirty="0" smtClean="0"/>
              <a:t> </a:t>
            </a:r>
            <a:r>
              <a:rPr lang="en-US" dirty="0"/>
              <a:t>top to do task is {</a:t>
            </a:r>
            <a:r>
              <a:rPr lang="en-US" dirty="0" err="1"/>
              <a:t>mylist</a:t>
            </a:r>
            <a:r>
              <a:rPr lang="en-US" dirty="0"/>
              <a:t>[0]}")</a:t>
            </a:r>
          </a:p>
        </p:txBody>
      </p:sp>
    </p:spTree>
    <p:extLst>
      <p:ext uri="{BB962C8B-B14F-4D97-AF65-F5344CB8AC3E}">
        <p14:creationId xmlns:p14="http://schemas.microsoft.com/office/powerpoint/2010/main" val="56601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artists = []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[0, 1, 2]: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next_artist</a:t>
            </a:r>
            <a:r>
              <a:rPr lang="en-US" dirty="0"/>
              <a:t> = input('Enter an artist that you like:')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artists.append</a:t>
            </a:r>
            <a:r>
              <a:rPr lang="en-US" dirty="0"/>
              <a:t>(</a:t>
            </a:r>
            <a:r>
              <a:rPr lang="en-US" dirty="0" err="1"/>
              <a:t>next_artist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f"Thank</a:t>
            </a:r>
            <a:r>
              <a:rPr lang="en-US" dirty="0"/>
              <a:t> you!  We'll work on your recommendations {artists}")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120759"/>
            <a:ext cx="7010400" cy="18158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target_list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expression_list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07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rid of those “\n”? – string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9144000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Accessing Characters by Negative Index </a:t>
            </a:r>
            <a:r>
              <a:rPr lang="en-US" dirty="0" smtClean="0"/>
              <a:t>Number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 = "Sammy Shark!"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[:-1]</a:t>
            </a:r>
          </a:p>
          <a:p>
            <a:pPr marL="0" indent="0">
              <a:buNone/>
            </a:pPr>
            <a:r>
              <a:rPr lang="en-US" dirty="0"/>
              <a:t>'Sammy Shark'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[:-3]</a:t>
            </a:r>
          </a:p>
          <a:p>
            <a:pPr marL="0" indent="0">
              <a:buNone/>
            </a:pPr>
            <a:r>
              <a:rPr lang="en-US" dirty="0"/>
              <a:t>'Sammy </a:t>
            </a:r>
            <a:r>
              <a:rPr lang="en-US" dirty="0" err="1"/>
              <a:t>Sha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[-3</a:t>
            </a:r>
            <a:r>
              <a:rPr lang="en-US" dirty="0" smtClean="0"/>
              <a:t>:]                                 # What is the output?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69105"/>
              </p:ext>
            </p:extLst>
          </p:nvPr>
        </p:nvGraphicFramePr>
        <p:xfrm>
          <a:off x="1676400" y="2743200"/>
          <a:ext cx="9144000" cy="7315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6979754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012441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86838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958827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354919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00888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58795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629204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6667279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85471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776594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5676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10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0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574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Keycode</a:t>
            </a:r>
            <a:r>
              <a:rPr lang="en-US" dirty="0" smtClean="0"/>
              <a:t> Revisit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whether a </a:t>
            </a:r>
            <a:r>
              <a:rPr lang="en-US" dirty="0" err="1"/>
              <a:t>keycode</a:t>
            </a:r>
            <a:r>
              <a:rPr lang="en-US" dirty="0"/>
              <a:t> is correct,  if yes, print out a message “ Login successfully “ , otherwise print out a message “ Key code incorrect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 smtClean="0"/>
              <a:t>The correct </a:t>
            </a:r>
            <a:r>
              <a:rPr lang="en-US" dirty="0" err="1" smtClean="0"/>
              <a:t>keycodes</a:t>
            </a:r>
            <a:r>
              <a:rPr lang="en-US" dirty="0" smtClean="0"/>
              <a:t> is stored in a text file keycodes.txt.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96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 revisit – work through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Maintain a </a:t>
            </a:r>
            <a:r>
              <a:rPr lang="en-US" dirty="0" err="1" smtClean="0"/>
              <a:t>todolist</a:t>
            </a:r>
            <a:r>
              <a:rPr lang="en-US" dirty="0" smtClean="0"/>
              <a:t> application that allows user to add task, display task, delete task.  The list of tasks is stored in a local file.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  -----   Read the </a:t>
            </a:r>
            <a:r>
              <a:rPr lang="en-US" dirty="0" err="1" smtClean="0"/>
              <a:t>todolist</a:t>
            </a:r>
            <a:r>
              <a:rPr lang="en-US" dirty="0" smtClean="0"/>
              <a:t> from file and ask for user’s input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process  ----- add task   ……………….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display task  ……………..</a:t>
            </a:r>
          </a:p>
          <a:p>
            <a:pPr marL="0" indent="0">
              <a:buNone/>
            </a:pPr>
            <a:r>
              <a:rPr lang="en-US" dirty="0" smtClean="0"/>
              <a:t>			delete task  ……………..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  ---- Display the result or show options on screen, update the list in file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6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– loop inside of a loop Typical Example: multiplication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range(1,10):</a:t>
            </a:r>
          </a:p>
          <a:p>
            <a:pPr marL="0" indent="0">
              <a:buNone/>
            </a:pPr>
            <a:r>
              <a:rPr lang="en-US" dirty="0"/>
              <a:t>    for j in range(1,10):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*j</a:t>
            </a:r>
          </a:p>
          <a:p>
            <a:pPr marL="0" indent="0">
              <a:buNone/>
            </a:pPr>
            <a:r>
              <a:rPr lang="en-US" dirty="0"/>
              <a:t>        print(f"{</a:t>
            </a:r>
            <a:r>
              <a:rPr lang="en-US" dirty="0" err="1"/>
              <a:t>i</a:t>
            </a:r>
            <a:r>
              <a:rPr lang="en-US" dirty="0"/>
              <a:t>}x{j}={</a:t>
            </a:r>
            <a:r>
              <a:rPr lang="en-US" dirty="0" err="1"/>
              <a:t>ans</a:t>
            </a:r>
            <a:r>
              <a:rPr lang="en-US" dirty="0"/>
              <a:t>}", end=" ")</a:t>
            </a:r>
          </a:p>
          <a:p>
            <a:pPr marL="0" indent="0">
              <a:buNone/>
            </a:pPr>
            <a:r>
              <a:rPr lang="en-US" dirty="0"/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1362882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in Python –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372600" cy="4267200"/>
          </a:xfrm>
        </p:spPr>
        <p:txBody>
          <a:bodyPr/>
          <a:lstStyle/>
          <a:p>
            <a:r>
              <a:rPr lang="en-US" dirty="0" smtClean="0"/>
              <a:t>Rock Paper Scissors – game table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user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93170"/>
              </p:ext>
            </p:extLst>
          </p:nvPr>
        </p:nvGraphicFramePr>
        <p:xfrm>
          <a:off x="2971800" y="3220720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71529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91704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007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969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Paper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Scissor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0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Paper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5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Scissor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876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6802" y="3352800"/>
            <a:ext cx="553998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 smtClean="0"/>
              <a:t>computer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33400" y="5424658"/>
            <a:ext cx="1135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gamesrule</a:t>
            </a:r>
            <a:r>
              <a:rPr lang="en-US" sz="2000" dirty="0"/>
              <a:t> = [["Draw", "Win", "Lose"],["Lose", "Draw", "Win"],[ "Win", "</a:t>
            </a:r>
            <a:r>
              <a:rPr lang="en-US" sz="2000" dirty="0" err="1"/>
              <a:t>Lose","Draw</a:t>
            </a:r>
            <a:r>
              <a:rPr lang="en-US" sz="2000" dirty="0" smtClean="0"/>
              <a:t>"]]</a:t>
            </a:r>
          </a:p>
          <a:p>
            <a:endParaRPr lang="en-US" sz="2000" dirty="0"/>
          </a:p>
          <a:p>
            <a:r>
              <a:rPr lang="en-US" sz="2000" dirty="0" err="1"/>
              <a:t>g</a:t>
            </a:r>
            <a:r>
              <a:rPr lang="en-US" sz="2000" dirty="0" err="1" smtClean="0"/>
              <a:t>amerule</a:t>
            </a:r>
            <a:r>
              <a:rPr lang="en-US" sz="2000" dirty="0" smtClean="0"/>
              <a:t>[0][0]     --- the result when user is “rock” and computer is “rock”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8529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rewrite the rock paper scissor game without any if statements?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5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Display squares of the number 11, 12, 13, 14, 15, 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2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 Use range(a, b)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 range</a:t>
            </a:r>
            <a:r>
              <a:rPr lang="en-US" dirty="0"/>
              <a:t>([start], stop[, step</a:t>
            </a:r>
            <a:r>
              <a:rPr lang="en-US" dirty="0" smtClean="0"/>
              <a:t>])    --- not include the stop!</a:t>
            </a:r>
            <a:endParaRPr lang="en-US" dirty="0"/>
          </a:p>
          <a:p>
            <a:r>
              <a:rPr lang="en-US" dirty="0" smtClean="0"/>
              <a:t>Display squares of number of 1 through 100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range(1,101):</a:t>
            </a:r>
          </a:p>
          <a:p>
            <a:pPr marL="0" indent="0">
              <a:buNone/>
            </a:pPr>
            <a:r>
              <a:rPr lang="en-US" dirty="0"/>
              <a:t>    square =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f'The</a:t>
            </a:r>
            <a:r>
              <a:rPr lang="en-US" dirty="0"/>
              <a:t> square of {</a:t>
            </a:r>
            <a:r>
              <a:rPr lang="en-US" dirty="0" err="1"/>
              <a:t>i</a:t>
            </a:r>
            <a:r>
              <a:rPr lang="en-US" dirty="0"/>
              <a:t>} is {square}')</a:t>
            </a:r>
          </a:p>
        </p:txBody>
      </p:sp>
    </p:spTree>
    <p:extLst>
      <p:ext uri="{BB962C8B-B14F-4D97-AF65-F5344CB8AC3E}">
        <p14:creationId xmlns:p14="http://schemas.microsoft.com/office/powerpoint/2010/main" val="125787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 step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601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range</a:t>
            </a:r>
            <a:r>
              <a:rPr lang="en-US" dirty="0"/>
              <a:t>([start], stop[, step</a:t>
            </a:r>
            <a:r>
              <a:rPr lang="en-US" dirty="0" smtClean="0"/>
              <a:t>])    --- not include the stop!</a:t>
            </a:r>
          </a:p>
          <a:p>
            <a:pPr marL="0" indent="0">
              <a:buNone/>
            </a:pPr>
            <a:r>
              <a:rPr lang="en-US" dirty="0" smtClean="0"/>
              <a:t>   start</a:t>
            </a:r>
            <a:r>
              <a:rPr lang="en-US" dirty="0"/>
              <a:t>: Starting number of the sequence.</a:t>
            </a:r>
          </a:p>
          <a:p>
            <a:pPr marL="0" indent="0">
              <a:buNone/>
            </a:pPr>
            <a:r>
              <a:rPr lang="en-US" dirty="0"/>
              <a:t>    stop: Generate numbers up to, but not including this number.</a:t>
            </a:r>
          </a:p>
          <a:p>
            <a:pPr marL="0" indent="0">
              <a:buNone/>
            </a:pPr>
            <a:r>
              <a:rPr lang="en-US" dirty="0"/>
              <a:t>    step: Difference between each number in the </a:t>
            </a:r>
            <a:r>
              <a:rPr lang="en-US" dirty="0" smtClean="0"/>
              <a:t>sequence</a:t>
            </a:r>
            <a:r>
              <a:rPr lang="en-US" dirty="0"/>
              <a:t>d</a:t>
            </a:r>
          </a:p>
          <a:p>
            <a:r>
              <a:rPr lang="en-US" altLang="en-US" dirty="0" smtClean="0"/>
              <a:t>Display values </a:t>
            </a:r>
            <a:r>
              <a:rPr lang="en-US" altLang="en-US" dirty="0"/>
              <a:t>0, 10, 20, …, 80, 90, 100</a:t>
            </a:r>
            <a:br>
              <a:rPr lang="en-US" alt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range(0,101,10):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print(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end=" </a:t>
            </a:r>
            <a:r>
              <a:rPr lang="en-US" dirty="0" smtClean="0">
                <a:solidFill>
                  <a:srgbClr val="FF0000"/>
                </a:solidFill>
              </a:rPr>
              <a:t>")         # do not print a newline, end with space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3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Slide 5- </a:t>
            </a:r>
            <a:fld id="{4B573515-52DC-4711-B0D5-93BECF3C28F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altLang="en-US" sz="14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 Loop with step Flowchart</a:t>
            </a:r>
          </a:p>
        </p:txBody>
      </p:sp>
      <p:grpSp>
        <p:nvGrpSpPr>
          <p:cNvPr id="15364" name="Group 16"/>
          <p:cNvGrpSpPr>
            <a:grpSpLocks/>
          </p:cNvGrpSpPr>
          <p:nvPr/>
        </p:nvGrpSpPr>
        <p:grpSpPr bwMode="auto">
          <a:xfrm>
            <a:off x="2667000" y="1981200"/>
            <a:ext cx="6629400" cy="3886200"/>
            <a:chOff x="864" y="1248"/>
            <a:chExt cx="4176" cy="2448"/>
          </a:xfrm>
        </p:grpSpPr>
        <p:sp>
          <p:nvSpPr>
            <p:cNvPr id="15365" name="AutoShape 3"/>
            <p:cNvSpPr>
              <a:spLocks noChangeArrowheads="1"/>
            </p:cNvSpPr>
            <p:nvPr/>
          </p:nvSpPr>
          <p:spPr bwMode="auto">
            <a:xfrm>
              <a:off x="864" y="2592"/>
              <a:ext cx="1344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Counter =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EndValue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5366" name="AutoShape 4"/>
            <p:cNvSpPr>
              <a:spLocks noChangeArrowheads="1"/>
            </p:cNvSpPr>
            <p:nvPr/>
          </p:nvSpPr>
          <p:spPr bwMode="auto">
            <a:xfrm>
              <a:off x="2544" y="2592"/>
              <a:ext cx="1104" cy="76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statement(s)</a:t>
              </a:r>
            </a:p>
          </p:txBody>
        </p:sp>
        <p:sp>
          <p:nvSpPr>
            <p:cNvPr id="15367" name="Line 5"/>
            <p:cNvSpPr>
              <a:spLocks noChangeShapeType="1"/>
            </p:cNvSpPr>
            <p:nvPr/>
          </p:nvSpPr>
          <p:spPr bwMode="auto">
            <a:xfrm>
              <a:off x="4416" y="240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68" name="Line 6"/>
            <p:cNvSpPr>
              <a:spLocks noChangeShapeType="1"/>
            </p:cNvSpPr>
            <p:nvPr/>
          </p:nvSpPr>
          <p:spPr bwMode="auto">
            <a:xfrm>
              <a:off x="2208" y="297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69" name="Line 7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 rot="5400000">
              <a:off x="2976" y="960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71" name="Text Box 9"/>
            <p:cNvSpPr txBox="1">
              <a:spLocks noChangeArrowheads="1"/>
            </p:cNvSpPr>
            <p:nvPr/>
          </p:nvSpPr>
          <p:spPr bwMode="auto">
            <a:xfrm>
              <a:off x="2064" y="2688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False</a:t>
              </a:r>
            </a:p>
          </p:txBody>
        </p:sp>
        <p:sp>
          <p:nvSpPr>
            <p:cNvPr id="15372" name="Text Box 10"/>
            <p:cNvSpPr txBox="1">
              <a:spLocks noChangeArrowheads="1"/>
            </p:cNvSpPr>
            <p:nvPr/>
          </p:nvSpPr>
          <p:spPr bwMode="auto">
            <a:xfrm>
              <a:off x="1632" y="3408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15373" name="Line 11"/>
            <p:cNvSpPr>
              <a:spLocks noChangeShapeType="1"/>
            </p:cNvSpPr>
            <p:nvPr/>
          </p:nvSpPr>
          <p:spPr bwMode="auto">
            <a:xfrm>
              <a:off x="1536" y="12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74" name="AutoShape 12"/>
            <p:cNvSpPr>
              <a:spLocks noChangeArrowheads="1"/>
            </p:cNvSpPr>
            <p:nvPr/>
          </p:nvSpPr>
          <p:spPr bwMode="auto">
            <a:xfrm>
              <a:off x="1008" y="1536"/>
              <a:ext cx="1104" cy="76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set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counter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to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StartValue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5375" name="Line 13"/>
            <p:cNvSpPr>
              <a:spLocks noChangeShapeType="1"/>
            </p:cNvSpPr>
            <p:nvPr/>
          </p:nvSpPr>
          <p:spPr bwMode="auto">
            <a:xfrm>
              <a:off x="1536" y="33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76" name="AutoShape 14"/>
            <p:cNvSpPr>
              <a:spLocks noChangeArrowheads="1"/>
            </p:cNvSpPr>
            <p:nvPr/>
          </p:nvSpPr>
          <p:spPr bwMode="auto">
            <a:xfrm>
              <a:off x="3936" y="2592"/>
              <a:ext cx="1104" cy="76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increment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Counter (step)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5377" name="Line 15"/>
            <p:cNvSpPr>
              <a:spLocks noChangeShapeType="1"/>
            </p:cNvSpPr>
            <p:nvPr/>
          </p:nvSpPr>
          <p:spPr bwMode="auto">
            <a:xfrm>
              <a:off x="3648" y="29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39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Accumulating </a:t>
            </a:r>
            <a:r>
              <a:rPr lang="en-US" dirty="0"/>
              <a:t>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sum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+5+..+78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13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/>
              <a:t>Accumulating 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sum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+..+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179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28784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10389</TotalTime>
  <Words>1394</Words>
  <Application>Microsoft Office PowerPoint</Application>
  <PresentationFormat>Widescreen</PresentationFormat>
  <Paragraphs>260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Candara</vt:lpstr>
      <vt:lpstr>Consolas</vt:lpstr>
      <vt:lpstr>Times New Roman</vt:lpstr>
      <vt:lpstr>Tech Computer 16x9</vt:lpstr>
      <vt:lpstr>Python-Repetition Structure </vt:lpstr>
      <vt:lpstr>Repetition Structure ( Loop)</vt:lpstr>
      <vt:lpstr>Examples</vt:lpstr>
      <vt:lpstr>Practice</vt:lpstr>
      <vt:lpstr>Examples:  Use range(a, b) </vt:lpstr>
      <vt:lpstr>Examples:  step value</vt:lpstr>
      <vt:lpstr>For Loop with step Flowchart</vt:lpstr>
      <vt:lpstr>Example: Accumulating Answers</vt:lpstr>
      <vt:lpstr>Practice: Accumulating Answers</vt:lpstr>
      <vt:lpstr>Practice: Accumulating Answers</vt:lpstr>
      <vt:lpstr>Practice: Accumulating Answers</vt:lpstr>
      <vt:lpstr>Example: Find the factorial </vt:lpstr>
      <vt:lpstr>Algorithm: Find the largest number of a list.</vt:lpstr>
      <vt:lpstr>Work through example (for loop and if)</vt:lpstr>
      <vt:lpstr>Better way to read input?</vt:lpstr>
      <vt:lpstr>While loop- indefinite iteration</vt:lpstr>
      <vt:lpstr>Calculator redo-- with while loop</vt:lpstr>
      <vt:lpstr>Infinite loop- break</vt:lpstr>
      <vt:lpstr>While loop --- be careful</vt:lpstr>
      <vt:lpstr>While loop --- be careful</vt:lpstr>
      <vt:lpstr>Read file : 'r' when the file will only be read</vt:lpstr>
      <vt:lpstr>Write file </vt:lpstr>
      <vt:lpstr>Text mode v.s Binary mode</vt:lpstr>
      <vt:lpstr>open()</vt:lpstr>
      <vt:lpstr>Read and write a binary file – binary mode</vt:lpstr>
      <vt:lpstr>Method of file objects</vt:lpstr>
      <vt:lpstr>Read file line by line </vt:lpstr>
      <vt:lpstr>Write a list to file: w' for only writing (an existing file with the same name will be erased)</vt:lpstr>
      <vt:lpstr>Read file into a list </vt:lpstr>
      <vt:lpstr>How to get rid of those “\n”? – string slice</vt:lpstr>
      <vt:lpstr>Keycode Revisit practice</vt:lpstr>
      <vt:lpstr>To do list revisit – work through example</vt:lpstr>
      <vt:lpstr>Nested Loop – loop inside of a loop Typical Example: multiplication table </vt:lpstr>
      <vt:lpstr>Tables in Python – 2D array</vt:lpstr>
      <vt:lpstr>Challenge: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384</cp:revision>
  <dcterms:created xsi:type="dcterms:W3CDTF">2019-07-20T17:02:18Z</dcterms:created>
  <dcterms:modified xsi:type="dcterms:W3CDTF">2019-10-24T17:37:32Z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