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85" r:id="rId4"/>
    <p:sldId id="287" r:id="rId5"/>
    <p:sldId id="286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3" r:id="rId20"/>
    <p:sldId id="301" r:id="rId21"/>
    <p:sldId id="304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6131" autoAdjust="0"/>
  </p:normalViewPr>
  <p:slideViewPr>
    <p:cSldViewPr>
      <p:cViewPr varScale="1">
        <p:scale>
          <a:sx n="63" d="100"/>
          <a:sy n="63" d="100"/>
        </p:scale>
        <p:origin x="816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8/28/2019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8/28/2019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communication (e.g., email, smartphones), entertainment (e.g., digital cable, mp3s), transportation (e.g., car engine systems, airplane navigation), shopping (e.g., online shopping, credit cards), medicine (e.g., medical equipment, medical records)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73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6415F-BFDB-4E80-B3DD-ABBD676F8ED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85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250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3320F2-6647-4F1C-8EF5-3E633FB063B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68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is cyberspace? Information Systems and Networks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01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D0E95-14DB-4B44-9822-9016AD42322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75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64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9BC54-0775-4BA0-A100-18167870A72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3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It’s not really the security of the information systems and networks that we care about, it’s that we care about the operations and assets that depend on these information systems.</a:t>
            </a:r>
          </a:p>
        </p:txBody>
      </p:sp>
    </p:spTree>
    <p:extLst>
      <p:ext uri="{BB962C8B-B14F-4D97-AF65-F5344CB8AC3E}">
        <p14:creationId xmlns:p14="http://schemas.microsoft.com/office/powerpoint/2010/main" val="2452647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1B60D5-7802-4B54-8F64-C40544AEF9F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1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073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08866-D501-478E-A5BB-6189932CF80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7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People often think of security as being security against attackers, but as we showed earlier you also need to protect against accidents and failures</a:t>
            </a:r>
          </a:p>
        </p:txBody>
      </p:sp>
    </p:spTree>
    <p:extLst>
      <p:ext uri="{BB962C8B-B14F-4D97-AF65-F5344CB8AC3E}">
        <p14:creationId xmlns:p14="http://schemas.microsoft.com/office/powerpoint/2010/main" val="1506533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8FF-4F67-4E39-A1B3-F2E1A46C214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9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643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DD8A9D-7022-4236-959E-FB4B4DA58A6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81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“Security” still a bit vague here. From earlier definitions we saw that security can mean a number of things – most notably availability, integrity and secrecy</a:t>
            </a:r>
          </a:p>
          <a:p>
            <a:endParaRPr lang="en-US" altLang="en-US"/>
          </a:p>
          <a:p>
            <a:r>
              <a:rPr lang="en-US" altLang="en-US"/>
              <a:t>Availability – ability to communicate</a:t>
            </a:r>
          </a:p>
          <a:p>
            <a:r>
              <a:rPr lang="en-US" altLang="en-US"/>
              <a:t>Integrity – that what is being communicated is authentic</a:t>
            </a:r>
          </a:p>
          <a:p>
            <a:r>
              <a:rPr lang="en-US" altLang="en-US"/>
              <a:t>Secrecy – that communications and information can be kept private</a:t>
            </a:r>
          </a:p>
        </p:txBody>
      </p:sp>
    </p:spTree>
    <p:extLst>
      <p:ext uri="{BB962C8B-B14F-4D97-AF65-F5344CB8AC3E}">
        <p14:creationId xmlns:p14="http://schemas.microsoft.com/office/powerpoint/2010/main" val="3984229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0F3C3-2917-4447-9424-7AB292A248C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3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85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</a:t>
            </a:r>
            <a:r>
              <a:rPr lang="en-US" dirty="0" smtClean="0"/>
              <a:t> Pages</a:t>
            </a:r>
            <a:br>
              <a:rPr lang="en-US" dirty="0" smtClean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U.S. National Cybersecurity</a:t>
            </a: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way to think about it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>
                <a:sym typeface="Wingdings" panose="05000000000000000000" pitchFamily="2" charset="2"/>
              </a:rPr>
              <a:t>cybersecurity </a:t>
            </a:r>
            <a:r>
              <a:rPr lang="en-US" altLang="en-US">
                <a:sym typeface="Wingdings" panose="05000000000000000000" pitchFamily="2" charset="2"/>
              </a:rPr>
              <a:t>= security of </a:t>
            </a:r>
            <a:r>
              <a:rPr lang="en-US" altLang="en-US"/>
              <a:t>information systems and networks </a:t>
            </a:r>
          </a:p>
        </p:txBody>
      </p:sp>
    </p:spTree>
    <p:extLst>
      <p:ext uri="{BB962C8B-B14F-4D97-AF65-F5344CB8AC3E}">
        <p14:creationId xmlns:p14="http://schemas.microsoft.com/office/powerpoint/2010/main" val="33506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U.S. National Cybersecurity</a:t>
            </a: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way to think about it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>
                <a:sym typeface="Wingdings" panose="05000000000000000000" pitchFamily="2" charset="2"/>
              </a:rPr>
              <a:t>cybersecurity </a:t>
            </a:r>
            <a:r>
              <a:rPr lang="en-US" altLang="en-US">
                <a:sym typeface="Wingdings" panose="05000000000000000000" pitchFamily="2" charset="2"/>
              </a:rPr>
              <a:t>= </a:t>
            </a:r>
            <a:r>
              <a:rPr lang="en-US" altLang="en-US">
                <a:solidFill>
                  <a:srgbClr val="CC0000"/>
                </a:solidFill>
                <a:sym typeface="Wingdings" panose="05000000000000000000" pitchFamily="2" charset="2"/>
              </a:rPr>
              <a:t>security of </a:t>
            </a:r>
            <a:r>
              <a:rPr lang="en-US" altLang="en-US">
                <a:solidFill>
                  <a:srgbClr val="CC0000"/>
                </a:solidFill>
              </a:rPr>
              <a:t>information systems and networks</a:t>
            </a:r>
            <a:r>
              <a:rPr lang="en-US" altLang="en-US"/>
              <a:t> </a:t>
            </a:r>
            <a:endParaRPr lang="en-US" altLang="en-US" b="1">
              <a:solidFill>
                <a:srgbClr val="CC0000"/>
              </a:solidFill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>
              <a:sym typeface="Wingdings" panose="05000000000000000000" pitchFamily="2" charset="2"/>
            </a:endParaRPr>
          </a:p>
        </p:txBody>
      </p:sp>
      <p:sp>
        <p:nvSpPr>
          <p:cNvPr id="169988" name="AutoShape 4"/>
          <p:cNvSpPr>
            <a:spLocks/>
          </p:cNvSpPr>
          <p:nvPr/>
        </p:nvSpPr>
        <p:spPr bwMode="auto">
          <a:xfrm rot="16200000">
            <a:off x="5638800" y="808038"/>
            <a:ext cx="304800" cy="39624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3810000" y="3017838"/>
            <a:ext cx="403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CC0000"/>
                </a:solidFill>
              </a:rPr>
              <a:t>+ with the goal of protecting operations and assets</a:t>
            </a:r>
          </a:p>
        </p:txBody>
      </p:sp>
    </p:spTree>
    <p:extLst>
      <p:ext uri="{BB962C8B-B14F-4D97-AF65-F5344CB8AC3E}">
        <p14:creationId xmlns:p14="http://schemas.microsoft.com/office/powerpoint/2010/main" val="4528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U.S. National Cybersecurity</a:t>
            </a: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way to think about it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>
                <a:sym typeface="Wingdings" panose="05000000000000000000" pitchFamily="2" charset="2"/>
              </a:rPr>
              <a:t>cybersecurity </a:t>
            </a:r>
            <a:r>
              <a:rPr lang="en-US" altLang="en-US">
                <a:sym typeface="Wingdings" panose="05000000000000000000" pitchFamily="2" charset="2"/>
              </a:rPr>
              <a:t>= security of </a:t>
            </a:r>
            <a:r>
              <a:rPr lang="en-US" altLang="en-US"/>
              <a:t>information systems and networks with the goal of protecting operations and assets </a:t>
            </a:r>
            <a:endParaRPr lang="en-US" altLang="en-US" b="1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 b="1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99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U.S. National Cybersecurity</a:t>
            </a: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way to think about it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>
                <a:sym typeface="Wingdings" panose="05000000000000000000" pitchFamily="2" charset="2"/>
              </a:rPr>
              <a:t>cybersecurity </a:t>
            </a:r>
            <a:r>
              <a:rPr lang="en-US" altLang="en-US">
                <a:sym typeface="Wingdings" panose="05000000000000000000" pitchFamily="2" charset="2"/>
              </a:rPr>
              <a:t>= </a:t>
            </a:r>
            <a:r>
              <a:rPr lang="en-US" altLang="en-US">
                <a:solidFill>
                  <a:srgbClr val="CC0000"/>
                </a:solidFill>
                <a:sym typeface="Wingdings" panose="05000000000000000000" pitchFamily="2" charset="2"/>
              </a:rPr>
              <a:t>security</a:t>
            </a:r>
            <a:r>
              <a:rPr lang="en-US" altLang="en-US">
                <a:sym typeface="Wingdings" panose="05000000000000000000" pitchFamily="2" charset="2"/>
              </a:rPr>
              <a:t> of </a:t>
            </a:r>
            <a:r>
              <a:rPr lang="en-US" altLang="en-US"/>
              <a:t>information systems and networks with the goal of protecting operations and assets </a:t>
            </a:r>
            <a:endParaRPr lang="en-US" altLang="en-US" b="1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 b="1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>
              <a:sym typeface="Wingdings" panose="05000000000000000000" pitchFamily="2" charset="2"/>
            </a:endParaRPr>
          </a:p>
        </p:txBody>
      </p:sp>
      <p:sp>
        <p:nvSpPr>
          <p:cNvPr id="178180" name="AutoShape 4"/>
          <p:cNvSpPr>
            <a:spLocks/>
          </p:cNvSpPr>
          <p:nvPr/>
        </p:nvSpPr>
        <p:spPr bwMode="auto">
          <a:xfrm rot="16200000">
            <a:off x="5715000" y="1112838"/>
            <a:ext cx="304800" cy="39624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/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3810000" y="3398838"/>
            <a:ext cx="4572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CC0000"/>
                </a:solidFill>
              </a:rPr>
              <a:t>security in the face of attacks, accidents and failures</a:t>
            </a:r>
          </a:p>
        </p:txBody>
      </p:sp>
    </p:spTree>
    <p:extLst>
      <p:ext uri="{BB962C8B-B14F-4D97-AF65-F5344CB8AC3E}">
        <p14:creationId xmlns:p14="http://schemas.microsoft.com/office/powerpoint/2010/main" val="396788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U.S. National Cybersecurity</a:t>
            </a: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way to think about it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>
                <a:sym typeface="Wingdings" panose="05000000000000000000" pitchFamily="2" charset="2"/>
              </a:rPr>
              <a:t>cybersecurity </a:t>
            </a:r>
            <a:r>
              <a:rPr lang="en-US" altLang="en-US">
                <a:sym typeface="Wingdings" panose="05000000000000000000" pitchFamily="2" charset="2"/>
              </a:rPr>
              <a:t>= security of </a:t>
            </a:r>
            <a:r>
              <a:rPr lang="en-US" altLang="en-US"/>
              <a:t>information systems and networks</a:t>
            </a:r>
            <a:r>
              <a:rPr lang="en-US" altLang="en-US" b="1">
                <a:sym typeface="Wingdings" panose="05000000000000000000" pitchFamily="2" charset="2"/>
              </a:rPr>
              <a:t> </a:t>
            </a:r>
            <a:r>
              <a:rPr lang="en-US" altLang="en-US"/>
              <a:t>in the face of attacks, accidents and failures with the goal of protecting operations and assets </a:t>
            </a:r>
          </a:p>
          <a:p>
            <a:pPr>
              <a:buFontTx/>
              <a:buNone/>
            </a:pPr>
            <a:endParaRPr lang="en-US" altLang="en-US" b="1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25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U.S. National Cybersecurity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way to think about it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>
                <a:sym typeface="Wingdings" panose="05000000000000000000" pitchFamily="2" charset="2"/>
              </a:rPr>
              <a:t>cybersecurity </a:t>
            </a:r>
            <a:r>
              <a:rPr lang="en-US" altLang="en-US">
                <a:sym typeface="Wingdings" panose="05000000000000000000" pitchFamily="2" charset="2"/>
              </a:rPr>
              <a:t>= </a:t>
            </a:r>
            <a:r>
              <a:rPr lang="en-US" altLang="en-US">
                <a:solidFill>
                  <a:srgbClr val="CC0000"/>
                </a:solidFill>
                <a:sym typeface="Wingdings" panose="05000000000000000000" pitchFamily="2" charset="2"/>
              </a:rPr>
              <a:t>security</a:t>
            </a:r>
            <a:r>
              <a:rPr lang="en-US" altLang="en-US">
                <a:sym typeface="Wingdings" panose="05000000000000000000" pitchFamily="2" charset="2"/>
              </a:rPr>
              <a:t> of </a:t>
            </a:r>
            <a:r>
              <a:rPr lang="en-US" altLang="en-US"/>
              <a:t>information systems and networks</a:t>
            </a:r>
            <a:r>
              <a:rPr lang="en-US" altLang="en-US" b="1">
                <a:sym typeface="Wingdings" panose="05000000000000000000" pitchFamily="2" charset="2"/>
              </a:rPr>
              <a:t> </a:t>
            </a:r>
            <a:r>
              <a:rPr lang="en-US" altLang="en-US"/>
              <a:t>in the face of attacks, accidents and failures with the goal of protecting operations and assets </a:t>
            </a:r>
          </a:p>
          <a:p>
            <a:pPr>
              <a:buFontTx/>
              <a:buNone/>
            </a:pPr>
            <a:endParaRPr lang="en-US" altLang="en-US" b="1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>
              <a:sym typeface="Wingdings" panose="05000000000000000000" pitchFamily="2" charset="2"/>
            </a:endParaRPr>
          </a:p>
        </p:txBody>
      </p:sp>
      <p:sp>
        <p:nvSpPr>
          <p:cNvPr id="182276" name="AutoShape 4"/>
          <p:cNvSpPr>
            <a:spLocks/>
          </p:cNvSpPr>
          <p:nvPr/>
        </p:nvSpPr>
        <p:spPr bwMode="auto">
          <a:xfrm rot="16200000">
            <a:off x="5715000" y="1676400"/>
            <a:ext cx="304800" cy="39624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/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3810000" y="3962400"/>
            <a:ext cx="411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CC0000"/>
                </a:solidFill>
              </a:rPr>
              <a:t>availability, integrity and secrecy</a:t>
            </a:r>
          </a:p>
        </p:txBody>
      </p:sp>
    </p:spTree>
    <p:extLst>
      <p:ext uri="{BB962C8B-B14F-4D97-AF65-F5344CB8AC3E}">
        <p14:creationId xmlns:p14="http://schemas.microsoft.com/office/powerpoint/2010/main" val="28674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U.S. National Cybersecurity</a:t>
            </a: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way to think about it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>
                <a:sym typeface="Wingdings" panose="05000000000000000000" pitchFamily="2" charset="2"/>
              </a:rPr>
              <a:t>cybersecurity </a:t>
            </a:r>
            <a:r>
              <a:rPr lang="en-US" altLang="en-US">
                <a:sym typeface="Wingdings" panose="05000000000000000000" pitchFamily="2" charset="2"/>
              </a:rPr>
              <a:t>= availability, integrity and secrecy of </a:t>
            </a:r>
            <a:r>
              <a:rPr lang="en-US" altLang="en-US"/>
              <a:t>information systems and networks</a:t>
            </a:r>
            <a:r>
              <a:rPr lang="en-US" altLang="en-US" b="1">
                <a:sym typeface="Wingdings" panose="05000000000000000000" pitchFamily="2" charset="2"/>
              </a:rPr>
              <a:t> </a:t>
            </a:r>
            <a:r>
              <a:rPr lang="en-US" altLang="en-US"/>
              <a:t>in the face of attacks, accidents and failures with the goal of protecting operations and assets </a:t>
            </a:r>
          </a:p>
          <a:p>
            <a:pPr>
              <a:buFontTx/>
              <a:buNone/>
            </a:pPr>
            <a:endParaRPr lang="en-US" altLang="en-US" b="1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94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hard to secure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“From the time you start your computer to the time you view a website, there are more than </a:t>
            </a:r>
            <a:r>
              <a:rPr lang="en-US" dirty="0">
                <a:solidFill>
                  <a:srgbClr val="FF0000"/>
                </a:solidFill>
              </a:rPr>
              <a:t>10 </a:t>
            </a:r>
            <a:r>
              <a:rPr lang="en-US" dirty="0"/>
              <a:t>parties/companies that you need to trust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254399"/>
            <a:ext cx="5834063" cy="30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21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CIA Triad – Model for security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Confidentiality </a:t>
            </a:r>
          </a:p>
          <a:p>
            <a:pPr lvl="1"/>
            <a:r>
              <a:rPr lang="en-US" b="1" dirty="0"/>
              <a:t>Preserving authorized restrictions on information access and disclosure, including means for protecting personal privacy and proprietary information.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429000"/>
            <a:ext cx="42767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54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Are the following a violation of confidentiality?</a:t>
            </a:r>
          </a:p>
          <a:p>
            <a:r>
              <a:rPr lang="en-US" dirty="0" smtClean="0"/>
              <a:t>Not </a:t>
            </a:r>
            <a:r>
              <a:rPr lang="en-US" dirty="0"/>
              <a:t>knowing someone’s exact salary but knowing that the salary falls in a </a:t>
            </a:r>
            <a:r>
              <a:rPr lang="en-US" dirty="0" smtClean="0"/>
              <a:t>particular range </a:t>
            </a:r>
            <a:r>
              <a:rPr lang="en-US" dirty="0"/>
              <a:t>or exceeds a particular amount </a:t>
            </a:r>
          </a:p>
          <a:p>
            <a:r>
              <a:rPr lang="en-US" dirty="0" smtClean="0"/>
              <a:t>Knowing </a:t>
            </a:r>
            <a:r>
              <a:rPr lang="en-US" dirty="0"/>
              <a:t>that a company is developing a certain new product or that talks </a:t>
            </a:r>
            <a:r>
              <a:rPr lang="en-US" dirty="0" smtClean="0"/>
              <a:t>are underway </a:t>
            </a:r>
            <a:r>
              <a:rPr lang="en-US" dirty="0"/>
              <a:t>about the merger of two companies</a:t>
            </a:r>
          </a:p>
          <a:p>
            <a:r>
              <a:rPr lang="en-US" dirty="0" smtClean="0"/>
              <a:t>Credit </a:t>
            </a:r>
            <a:r>
              <a:rPr lang="en-US" dirty="0"/>
              <a:t>companies have access to name of items you purchased at a grocery store. And what about a military food order?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of 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problem using  computers</a:t>
            </a:r>
          </a:p>
          <a:p>
            <a:pPr lvl="1"/>
            <a:r>
              <a:rPr lang="en-US" dirty="0" smtClean="0"/>
              <a:t>Computer Systems  -- Hardware Support</a:t>
            </a:r>
          </a:p>
          <a:p>
            <a:pPr lvl="1"/>
            <a:r>
              <a:rPr lang="en-US" dirty="0" smtClean="0"/>
              <a:t>Programming  --- Talk to </a:t>
            </a:r>
            <a:r>
              <a:rPr lang="en-US" dirty="0" smtClean="0"/>
              <a:t>computer </a:t>
            </a:r>
          </a:p>
          <a:p>
            <a:pPr lvl="2"/>
            <a:r>
              <a:rPr lang="en-US" dirty="0" smtClean="0"/>
              <a:t>Python</a:t>
            </a:r>
          </a:p>
          <a:p>
            <a:pPr lvl="2"/>
            <a:r>
              <a:rPr lang="en-US" dirty="0" smtClean="0"/>
              <a:t>HTML	</a:t>
            </a:r>
            <a:endParaRPr lang="en-US" dirty="0" smtClean="0"/>
          </a:p>
          <a:p>
            <a:pPr lvl="1"/>
            <a:r>
              <a:rPr lang="en-US" dirty="0" smtClean="0"/>
              <a:t>Data  ----  Input/output</a:t>
            </a:r>
          </a:p>
          <a:p>
            <a:pPr lvl="1"/>
            <a:r>
              <a:rPr lang="en-US" dirty="0" smtClean="0"/>
              <a:t>Algorithm  --- Way to Solve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94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CIA Triad – Model for security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Integrity</a:t>
            </a:r>
          </a:p>
          <a:p>
            <a:pPr lvl="1"/>
            <a:r>
              <a:rPr lang="en-US" b="1" dirty="0"/>
              <a:t>Guarding against improper information modification or destruction and ensuring information non-repudiation and authenticity. </a:t>
            </a:r>
            <a:endParaRPr lang="en-US" b="1" dirty="0" smtClean="0"/>
          </a:p>
          <a:p>
            <a:pPr lvl="1"/>
            <a:r>
              <a:rPr lang="en-US" b="1" dirty="0" smtClean="0"/>
              <a:t>Data </a:t>
            </a:r>
            <a:r>
              <a:rPr lang="en-US" b="1" dirty="0"/>
              <a:t>Integrity – The property that data has not been altered in an unauthorized manner. </a:t>
            </a:r>
            <a:r>
              <a:rPr lang="en-US" b="1" dirty="0" smtClean="0"/>
              <a:t> Data </a:t>
            </a:r>
            <a:r>
              <a:rPr lang="en-US" b="1" dirty="0"/>
              <a:t>integrity covers data in storage, during processing, and while in transit. </a:t>
            </a:r>
            <a:endParaRPr lang="en-US" b="1" dirty="0" smtClean="0"/>
          </a:p>
          <a:p>
            <a:pPr lvl="1"/>
            <a:r>
              <a:rPr lang="en-US" b="1" dirty="0" smtClean="0"/>
              <a:t>System </a:t>
            </a:r>
            <a:r>
              <a:rPr lang="en-US" b="1" dirty="0"/>
              <a:t>Integrity – The quality that a system has when it performs its intended function in an unimpaired manner, free from unauthorized manipulation of the system, whether intentional or accidental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4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Are the following a violation of Integrity?</a:t>
            </a:r>
            <a:endParaRPr lang="en-US" dirty="0"/>
          </a:p>
          <a:p>
            <a:pPr lvl="0"/>
            <a:r>
              <a:rPr lang="en-US" b="1" dirty="0"/>
              <a:t>A number of years ago a malicious macro in a Word document inserted the word “not” after some random instances of the  word “is;” </a:t>
            </a:r>
            <a:endParaRPr lang="en-US" b="1" dirty="0" smtClean="0"/>
          </a:p>
          <a:p>
            <a:r>
              <a:rPr lang="en-US" dirty="0" smtClean="0"/>
              <a:t>Any other examples?</a:t>
            </a:r>
          </a:p>
          <a:p>
            <a:r>
              <a:rPr lang="en-US" dirty="0" smtClean="0"/>
              <a:t>Do you do checksum when you download a file from internet?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66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CIA Triad – Model for security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Availability</a:t>
            </a:r>
          </a:p>
          <a:p>
            <a:pPr lvl="1"/>
            <a:r>
              <a:rPr lang="en-US" b="1" dirty="0"/>
              <a:t>ability of a system to ensure that an asset can be used by any authorized parties </a:t>
            </a:r>
            <a:endParaRPr lang="en-US" b="1" dirty="0" smtClean="0"/>
          </a:p>
          <a:p>
            <a:pPr marL="365760" lvl="1" indent="0">
              <a:buNone/>
            </a:pPr>
            <a:endParaRPr lang="en-US" b="1" dirty="0" smtClean="0"/>
          </a:p>
          <a:p>
            <a:pPr marL="365760" lvl="1" indent="0">
              <a:buNone/>
            </a:pPr>
            <a:r>
              <a:rPr lang="en-US" dirty="0" smtClean="0"/>
              <a:t>What </a:t>
            </a:r>
            <a:r>
              <a:rPr lang="en-US" dirty="0"/>
              <a:t>does availability implies?</a:t>
            </a:r>
          </a:p>
          <a:p>
            <a:pPr marL="365760" lvl="1" indent="0">
              <a:buNone/>
            </a:pPr>
            <a:r>
              <a:rPr lang="en-US" dirty="0"/>
              <a:t>•	Access gets slower and slower; the computer responds but not in a way we consider normal or acceptable.</a:t>
            </a:r>
          </a:p>
          <a:p>
            <a:pPr marL="365760" lvl="1" indent="0">
              <a:buNone/>
            </a:pPr>
            <a:r>
              <a:rPr lang="en-US" dirty="0"/>
              <a:t>•	The service is completed in an acceptable period of time.</a:t>
            </a:r>
          </a:p>
          <a:p>
            <a:pPr marL="365760" lvl="1" indent="0">
              <a:buNone/>
            </a:pPr>
            <a:r>
              <a:rPr lang="en-US" dirty="0"/>
              <a:t>•	The data is present in a usable form. </a:t>
            </a:r>
          </a:p>
        </p:txBody>
      </p:sp>
    </p:spTree>
    <p:extLst>
      <p:ext uri="{BB962C8B-B14F-4D97-AF65-F5344CB8AC3E}">
        <p14:creationId xmlns:p14="http://schemas.microsoft.com/office/powerpoint/2010/main" val="227205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security?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753600" cy="4876800"/>
          </a:xfrm>
        </p:spPr>
        <p:txBody>
          <a:bodyPr>
            <a:normAutofit fontScale="77500" lnSpcReduction="20000"/>
          </a:bodyPr>
          <a:lstStyle/>
          <a:p>
            <a:pPr marL="365760" lvl="1" indent="0">
              <a:buNone/>
            </a:pPr>
            <a:endParaRPr lang="en-US" sz="2600" dirty="0"/>
          </a:p>
          <a:p>
            <a:pPr marL="365760" lvl="1" indent="0">
              <a:buNone/>
            </a:pPr>
            <a:r>
              <a:rPr lang="en-US" sz="2600" dirty="0"/>
              <a:t>2018 Incident Highlights</a:t>
            </a:r>
          </a:p>
          <a:p>
            <a:pPr marL="365760" lvl="1" indent="0">
              <a:buNone/>
            </a:pPr>
            <a:endParaRPr lang="en-US" sz="2600" dirty="0"/>
          </a:p>
          <a:p>
            <a:pPr marL="365760" lvl="1" indent="0">
              <a:buNone/>
            </a:pPr>
            <a:r>
              <a:rPr lang="en-US" sz="2600" dirty="0"/>
              <a:t>95% of breaches could have been prevented (ISOC)</a:t>
            </a:r>
          </a:p>
          <a:p>
            <a:pPr marL="365760" lvl="1" indent="0">
              <a:buNone/>
            </a:pPr>
            <a:endParaRPr lang="en-US" sz="2600" dirty="0"/>
          </a:p>
          <a:p>
            <a:pPr marL="365760" lvl="1" indent="0">
              <a:buNone/>
            </a:pPr>
            <a:r>
              <a:rPr lang="en-US" sz="2600" dirty="0"/>
              <a:t>3.2% decrease in reported breach incidents (RBS)</a:t>
            </a:r>
          </a:p>
          <a:p>
            <a:pPr marL="365760" lvl="1" indent="0">
              <a:buNone/>
            </a:pPr>
            <a:endParaRPr lang="en-US" sz="2600" dirty="0"/>
          </a:p>
          <a:p>
            <a:pPr marL="365760" lvl="1" indent="0">
              <a:buNone/>
            </a:pPr>
            <a:r>
              <a:rPr lang="en-US" sz="2600" dirty="0"/>
              <a:t>5 billion records exposed, a 35.9% decrease (RBS)</a:t>
            </a:r>
          </a:p>
          <a:p>
            <a:pPr marL="365760" lvl="1" indent="0">
              <a:buNone/>
            </a:pPr>
            <a:endParaRPr lang="en-US" sz="2600" dirty="0"/>
          </a:p>
          <a:p>
            <a:pPr marL="365760" lvl="1" indent="0">
              <a:buNone/>
            </a:pPr>
            <a:r>
              <a:rPr lang="en-US" sz="2600" dirty="0"/>
              <a:t>$8 billion financial impact of ransomware (CV)</a:t>
            </a:r>
          </a:p>
          <a:p>
            <a:pPr marL="365760" lvl="1" indent="0">
              <a:buNone/>
            </a:pPr>
            <a:endParaRPr lang="en-US" sz="2600" dirty="0"/>
          </a:p>
          <a:p>
            <a:pPr marL="365760" lvl="1" indent="0">
              <a:buNone/>
            </a:pPr>
            <a:r>
              <a:rPr lang="en-US" sz="2600" dirty="0"/>
              <a:t>12% rise in business targeted ransomware (Symantec)</a:t>
            </a:r>
          </a:p>
          <a:p>
            <a:pPr marL="365760" lvl="1" indent="0">
              <a:buNone/>
            </a:pPr>
            <a:endParaRPr lang="en-US" sz="2600" dirty="0"/>
          </a:p>
          <a:p>
            <a:pPr marL="365760" lvl="1" indent="0">
              <a:buNone/>
            </a:pPr>
            <a:r>
              <a:rPr lang="en-US" sz="2600" dirty="0"/>
              <a:t>$12.5 billion in global EAC/BEC losses since 2013 (FBI)</a:t>
            </a: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59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Case – Capital One Data Breach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296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 </a:t>
            </a:r>
            <a:r>
              <a:rPr lang="en-US" dirty="0" smtClean="0"/>
              <a:t>-----  July 19  2019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An individual – believed to be Thompson – gained unauthorized access to a cloud-based server and obtained personal information on Capital One credit card </a:t>
            </a:r>
            <a:r>
              <a:rPr lang="en-US" dirty="0" smtClean="0"/>
              <a:t>customers </a:t>
            </a:r>
            <a:r>
              <a:rPr lang="en-US" dirty="0"/>
              <a:t>and people who applied for the bank's products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many </a:t>
            </a:r>
          </a:p>
          <a:p>
            <a:pPr lvl="1"/>
            <a:r>
              <a:rPr lang="en-US" dirty="0"/>
              <a:t>Approximately 100 million people in the United States and 6 million in Canada were </a:t>
            </a:r>
            <a:r>
              <a:rPr lang="en-US" dirty="0" smtClean="0"/>
              <a:t>affected</a:t>
            </a:r>
          </a:p>
          <a:p>
            <a:r>
              <a:rPr lang="en-US" dirty="0" smtClean="0"/>
              <a:t>What are leaked</a:t>
            </a:r>
          </a:p>
          <a:p>
            <a:pPr lvl="1"/>
            <a:r>
              <a:rPr lang="en-US" dirty="0"/>
              <a:t> About 140,000 Social Security numbers of our credit card customers.</a:t>
            </a:r>
          </a:p>
          <a:p>
            <a:pPr lvl="1"/>
            <a:r>
              <a:rPr lang="en-US" dirty="0"/>
              <a:t>    About 80,000 linked bank account numbers of our secured credit card customers. </a:t>
            </a:r>
            <a:endParaRPr lang="en-US" dirty="0" smtClean="0"/>
          </a:p>
          <a:p>
            <a:pPr lvl="1"/>
            <a:r>
              <a:rPr lang="en-US" dirty="0" smtClean="0"/>
              <a:t>Customer </a:t>
            </a:r>
            <a:r>
              <a:rPr lang="en-US" dirty="0"/>
              <a:t>status data, e.g., credit scores, credit limits, balances, payment history, contact information.</a:t>
            </a:r>
          </a:p>
          <a:p>
            <a:pPr lvl="1"/>
            <a:r>
              <a:rPr lang="en-US" dirty="0" smtClean="0"/>
              <a:t>Fragments </a:t>
            </a:r>
            <a:r>
              <a:rPr lang="en-US" dirty="0"/>
              <a:t>of transaction data from a total of 23 days during 2016, 2017 and 2018.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6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had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Huge dependence on computer and internet </a:t>
            </a:r>
          </a:p>
          <a:p>
            <a:r>
              <a:rPr lang="en-US" dirty="0"/>
              <a:t>C</a:t>
            </a:r>
            <a:r>
              <a:rPr lang="en-US" dirty="0" smtClean="0"/>
              <a:t>ommunication </a:t>
            </a:r>
          </a:p>
          <a:p>
            <a:r>
              <a:rPr lang="en-US" dirty="0" smtClean="0"/>
              <a:t>Entertainment</a:t>
            </a:r>
          </a:p>
          <a:p>
            <a:r>
              <a:rPr lang="en-US" dirty="0" smtClean="0"/>
              <a:t>Transportation </a:t>
            </a:r>
          </a:p>
          <a:p>
            <a:r>
              <a:rPr lang="en-US" dirty="0" smtClean="0"/>
              <a:t>Shopping</a:t>
            </a:r>
          </a:p>
          <a:p>
            <a:r>
              <a:rPr lang="en-US" dirty="0" smtClean="0"/>
              <a:t>Medical</a:t>
            </a:r>
          </a:p>
          <a:p>
            <a:r>
              <a:rPr lang="en-US" dirty="0" smtClean="0"/>
              <a:t>…..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2971800"/>
            <a:ext cx="4267200" cy="236988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Discussion: </a:t>
            </a:r>
          </a:p>
          <a:p>
            <a:endParaRPr lang="en-US" sz="2800" dirty="0"/>
          </a:p>
          <a:p>
            <a:r>
              <a:rPr lang="en-US" sz="2800" dirty="0" smtClean="0"/>
              <a:t>How </a:t>
            </a:r>
            <a:r>
              <a:rPr lang="en-US" sz="2800" dirty="0"/>
              <a:t>much of your daily life relies on computers? </a:t>
            </a:r>
            <a:endParaRPr lang="en-US" sz="28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0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dependency cause problems?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</a:t>
            </a:r>
            <a:r>
              <a:rPr lang="en-US" altLang="en-US" dirty="0" smtClean="0"/>
              <a:t>e’re </a:t>
            </a:r>
            <a:r>
              <a:rPr lang="en-US" altLang="en-US" dirty="0"/>
              <a:t>depending heavily on a system for which security is not often a top priority</a:t>
            </a:r>
            <a:r>
              <a:rPr lang="en-US" altLang="en-US" dirty="0" smtClean="0"/>
              <a:t>. </a:t>
            </a:r>
          </a:p>
          <a:p>
            <a:r>
              <a:rPr lang="en-US" altLang="en-US" dirty="0" smtClean="0"/>
              <a:t>Internet is public! </a:t>
            </a:r>
          </a:p>
          <a:p>
            <a:r>
              <a:rPr lang="en-US" altLang="en-US" dirty="0" smtClean="0"/>
              <a:t>Internet does not have a good model of security at the beginning. It focus on sharing between a small online community for researcher. 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3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Cybersecurity and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Cybersecurity involves protecting that information by preventing, detecting, and responding to cyber attacks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Cybersecurity Challenge</a:t>
            </a:r>
          </a:p>
          <a:p>
            <a:pPr lvl="1"/>
            <a:r>
              <a:rPr lang="en-US" altLang="en-US" sz="2800" dirty="0"/>
              <a:t>A solution to this problem will require both the right </a:t>
            </a:r>
            <a:r>
              <a:rPr lang="en-US" altLang="en-US" sz="2800" b="1" dirty="0">
                <a:solidFill>
                  <a:srgbClr val="CC0000"/>
                </a:solidFill>
              </a:rPr>
              <a:t>technology</a:t>
            </a:r>
            <a:r>
              <a:rPr lang="en-US" altLang="en-US" sz="2800" b="1" dirty="0"/>
              <a:t> </a:t>
            </a:r>
            <a:r>
              <a:rPr lang="en-US" altLang="en-US" sz="2800" dirty="0"/>
              <a:t>and the right </a:t>
            </a:r>
            <a:r>
              <a:rPr lang="en-US" altLang="en-US" sz="2800" b="1" dirty="0">
                <a:solidFill>
                  <a:srgbClr val="CC0000"/>
                </a:solidFill>
              </a:rPr>
              <a:t>public policy</a:t>
            </a:r>
            <a:r>
              <a:rPr lang="en-US" altLang="en-US" sz="2800" dirty="0"/>
              <a:t>.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U.S. National Cybersecurity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way to think about it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dirty="0">
                <a:sym typeface="Wingdings" panose="05000000000000000000" pitchFamily="2" charset="2"/>
              </a:rPr>
              <a:t>cybersecurity </a:t>
            </a:r>
            <a:r>
              <a:rPr lang="en-US" altLang="en-US" dirty="0">
                <a:sym typeface="Wingdings" panose="05000000000000000000" pitchFamily="2" charset="2"/>
              </a:rPr>
              <a:t>= security of cyberspace</a:t>
            </a:r>
            <a:endParaRPr lang="en-US" altLang="en-US" b="1" dirty="0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19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U.S. National Cybersecurity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way to think about it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>
                <a:sym typeface="Wingdings" panose="05000000000000000000" pitchFamily="2" charset="2"/>
              </a:rPr>
              <a:t>cybersecurity </a:t>
            </a:r>
            <a:r>
              <a:rPr lang="en-US" altLang="en-US">
                <a:sym typeface="Wingdings" panose="05000000000000000000" pitchFamily="2" charset="2"/>
              </a:rPr>
              <a:t>= security of </a:t>
            </a:r>
            <a:r>
              <a:rPr lang="en-US" altLang="en-US">
                <a:solidFill>
                  <a:srgbClr val="CC0000"/>
                </a:solidFill>
                <a:sym typeface="Wingdings" panose="05000000000000000000" pitchFamily="2" charset="2"/>
              </a:rPr>
              <a:t>cyberspace</a:t>
            </a:r>
            <a:endParaRPr lang="en-US" altLang="en-US" b="1">
              <a:solidFill>
                <a:srgbClr val="CC0000"/>
              </a:solidFill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>
              <a:sym typeface="Wingdings" panose="05000000000000000000" pitchFamily="2" charset="2"/>
            </a:endParaRPr>
          </a:p>
        </p:txBody>
      </p:sp>
      <p:sp>
        <p:nvSpPr>
          <p:cNvPr id="174084" name="AutoShape 4"/>
          <p:cNvSpPr>
            <a:spLocks/>
          </p:cNvSpPr>
          <p:nvPr/>
        </p:nvSpPr>
        <p:spPr bwMode="auto">
          <a:xfrm rot="16200000">
            <a:off x="6497782" y="519545"/>
            <a:ext cx="304800" cy="39624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5063836" y="2795153"/>
            <a:ext cx="4038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CC0000"/>
                </a:solidFill>
              </a:rPr>
              <a:t>information systems and networks</a:t>
            </a:r>
          </a:p>
        </p:txBody>
      </p:sp>
    </p:spTree>
    <p:extLst>
      <p:ext uri="{BB962C8B-B14F-4D97-AF65-F5344CB8AC3E}">
        <p14:creationId xmlns:p14="http://schemas.microsoft.com/office/powerpoint/2010/main" val="28744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3975</TotalTime>
  <Words>1082</Words>
  <Application>Microsoft Office PowerPoint</Application>
  <PresentationFormat>Widescreen</PresentationFormat>
  <Paragraphs>132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Candara</vt:lpstr>
      <vt:lpstr>Consolas</vt:lpstr>
      <vt:lpstr>Wingdings</vt:lpstr>
      <vt:lpstr>Tech Computer 16x9</vt:lpstr>
      <vt:lpstr>Git and Git Pages </vt:lpstr>
      <vt:lpstr>Heart of Computer Science</vt:lpstr>
      <vt:lpstr>Why study security? </vt:lpstr>
      <vt:lpstr>Recent Case – Capital One Data Breach </vt:lpstr>
      <vt:lpstr>What had happened?</vt:lpstr>
      <vt:lpstr>Why does this dependency cause problems? </vt:lpstr>
      <vt:lpstr>Cybersecurity and Challenge</vt:lpstr>
      <vt:lpstr>One way to think about it</vt:lpstr>
      <vt:lpstr>One way to think about it</vt:lpstr>
      <vt:lpstr>One way to think about it</vt:lpstr>
      <vt:lpstr>One way to think about it</vt:lpstr>
      <vt:lpstr>One way to think about it</vt:lpstr>
      <vt:lpstr>One way to think about it</vt:lpstr>
      <vt:lpstr>One way to think about it</vt:lpstr>
      <vt:lpstr>One way to think about it</vt:lpstr>
      <vt:lpstr>One way to think about it</vt:lpstr>
      <vt:lpstr>It is hard to secure the internet</vt:lpstr>
      <vt:lpstr>CIA Triad – Model for security community</vt:lpstr>
      <vt:lpstr>Discussion</vt:lpstr>
      <vt:lpstr>CIA Triad – Model for security community</vt:lpstr>
      <vt:lpstr>Discussion</vt:lpstr>
      <vt:lpstr>CIA Triad – Model for security community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107</cp:revision>
  <dcterms:created xsi:type="dcterms:W3CDTF">2019-07-20T17:02:18Z</dcterms:created>
  <dcterms:modified xsi:type="dcterms:W3CDTF">2019-08-29T02:08:28Z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