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428" r:id="rId3"/>
    <p:sldId id="461" r:id="rId4"/>
    <p:sldId id="429" r:id="rId5"/>
    <p:sldId id="473" r:id="rId6"/>
    <p:sldId id="462" r:id="rId7"/>
    <p:sldId id="463" r:id="rId8"/>
    <p:sldId id="440" r:id="rId9"/>
    <p:sldId id="442" r:id="rId10"/>
    <p:sldId id="444" r:id="rId11"/>
    <p:sldId id="443" r:id="rId12"/>
    <p:sldId id="445" r:id="rId13"/>
    <p:sldId id="454" r:id="rId14"/>
    <p:sldId id="446" r:id="rId15"/>
    <p:sldId id="452" r:id="rId16"/>
    <p:sldId id="457" r:id="rId17"/>
    <p:sldId id="464" r:id="rId18"/>
    <p:sldId id="474" r:id="rId19"/>
    <p:sldId id="471" r:id="rId20"/>
    <p:sldId id="455" r:id="rId21"/>
    <p:sldId id="456" r:id="rId22"/>
    <p:sldId id="453" r:id="rId23"/>
    <p:sldId id="449" r:id="rId24"/>
    <p:sldId id="447" r:id="rId25"/>
    <p:sldId id="448" r:id="rId26"/>
    <p:sldId id="450" r:id="rId27"/>
    <p:sldId id="451" r:id="rId28"/>
    <p:sldId id="472" r:id="rId29"/>
    <p:sldId id="458" r:id="rId30"/>
    <p:sldId id="4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lian Zhang" initials="YZ" lastIdx="2" clrIdx="0">
    <p:extLst>
      <p:ext uri="{19B8F6BF-5375-455C-9EA6-DF929625EA0E}">
        <p15:presenceInfo xmlns:p15="http://schemas.microsoft.com/office/powerpoint/2012/main" userId="S-1-5-21-1078597155-1780168180-313593124-15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5E0A0-B1EE-4F84-AF99-16120F16C30F}" v="14" dt="2022-11-09T19:32:1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42" autoAdjust="0"/>
    <p:restoredTop sz="92377" autoAdjust="0"/>
  </p:normalViewPr>
  <p:slideViewPr>
    <p:cSldViewPr>
      <p:cViewPr varScale="1">
        <p:scale>
          <a:sx n="58" d="100"/>
          <a:sy n="58" d="100"/>
        </p:scale>
        <p:origin x="96" y="54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ian Zhang" userId="e8905a25-900b-4cbb-9a00-127ab90442de" providerId="ADAL" clId="{A1A5E0A0-B1EE-4F84-AF99-16120F16C30F}"/>
    <pc:docChg chg="addSld delSld modSld">
      <pc:chgData name="Yilian Zhang" userId="e8905a25-900b-4cbb-9a00-127ab90442de" providerId="ADAL" clId="{A1A5E0A0-B1EE-4F84-AF99-16120F16C30F}" dt="2022-11-09T19:54:44.731" v="85" actId="1076"/>
      <pc:docMkLst>
        <pc:docMk/>
      </pc:docMkLst>
      <pc:sldChg chg="modSp mod">
        <pc:chgData name="Yilian Zhang" userId="e8905a25-900b-4cbb-9a00-127ab90442de" providerId="ADAL" clId="{A1A5E0A0-B1EE-4F84-AF99-16120F16C30F}" dt="2022-10-31T03:04:11.868" v="18" actId="20577"/>
        <pc:sldMkLst>
          <pc:docMk/>
          <pc:sldMk cId="242453831" sldId="256"/>
        </pc:sldMkLst>
        <pc:spChg chg="mod">
          <ac:chgData name="Yilian Zhang" userId="e8905a25-900b-4cbb-9a00-127ab90442de" providerId="ADAL" clId="{A1A5E0A0-B1EE-4F84-AF99-16120F16C30F}" dt="2022-10-31T03:04:11.868" v="18" actId="20577"/>
          <ac:spMkLst>
            <pc:docMk/>
            <pc:sldMk cId="242453831" sldId="256"/>
            <ac:spMk id="2" creationId="{00000000-0000-0000-0000-000000000000}"/>
          </ac:spMkLst>
        </pc:spChg>
      </pc:sldChg>
      <pc:sldChg chg="del">
        <pc:chgData name="Yilian Zhang" userId="e8905a25-900b-4cbb-9a00-127ab90442de" providerId="ADAL" clId="{A1A5E0A0-B1EE-4F84-AF99-16120F16C30F}" dt="2022-10-31T03:04:18.375" v="20" actId="47"/>
        <pc:sldMkLst>
          <pc:docMk/>
          <pc:sldMk cId="2943946676" sldId="404"/>
        </pc:sldMkLst>
      </pc:sldChg>
      <pc:sldChg chg="del">
        <pc:chgData name="Yilian Zhang" userId="e8905a25-900b-4cbb-9a00-127ab90442de" providerId="ADAL" clId="{A1A5E0A0-B1EE-4F84-AF99-16120F16C30F}" dt="2022-10-31T03:04:25.876" v="24" actId="47"/>
        <pc:sldMkLst>
          <pc:docMk/>
          <pc:sldMk cId="3583196725" sldId="412"/>
        </pc:sldMkLst>
      </pc:sldChg>
      <pc:sldChg chg="del">
        <pc:chgData name="Yilian Zhang" userId="e8905a25-900b-4cbb-9a00-127ab90442de" providerId="ADAL" clId="{A1A5E0A0-B1EE-4F84-AF99-16120F16C30F}" dt="2022-10-31T03:04:19.291" v="21" actId="47"/>
        <pc:sldMkLst>
          <pc:docMk/>
          <pc:sldMk cId="715091503" sldId="413"/>
        </pc:sldMkLst>
      </pc:sldChg>
      <pc:sldChg chg="del">
        <pc:chgData name="Yilian Zhang" userId="e8905a25-900b-4cbb-9a00-127ab90442de" providerId="ADAL" clId="{A1A5E0A0-B1EE-4F84-AF99-16120F16C30F}" dt="2022-10-31T03:04:30.105" v="26" actId="47"/>
        <pc:sldMkLst>
          <pc:docMk/>
          <pc:sldMk cId="3366697600" sldId="414"/>
        </pc:sldMkLst>
      </pc:sldChg>
      <pc:sldChg chg="del">
        <pc:chgData name="Yilian Zhang" userId="e8905a25-900b-4cbb-9a00-127ab90442de" providerId="ADAL" clId="{A1A5E0A0-B1EE-4F84-AF99-16120F16C30F}" dt="2022-10-31T03:04:28.071" v="25" actId="47"/>
        <pc:sldMkLst>
          <pc:docMk/>
          <pc:sldMk cId="1932789030" sldId="415"/>
        </pc:sldMkLst>
      </pc:sldChg>
      <pc:sldChg chg="del">
        <pc:chgData name="Yilian Zhang" userId="e8905a25-900b-4cbb-9a00-127ab90442de" providerId="ADAL" clId="{A1A5E0A0-B1EE-4F84-AF99-16120F16C30F}" dt="2022-10-31T03:04:35.696" v="29" actId="47"/>
        <pc:sldMkLst>
          <pc:docMk/>
          <pc:sldMk cId="974311505" sldId="417"/>
        </pc:sldMkLst>
      </pc:sldChg>
      <pc:sldChg chg="del">
        <pc:chgData name="Yilian Zhang" userId="e8905a25-900b-4cbb-9a00-127ab90442de" providerId="ADAL" clId="{A1A5E0A0-B1EE-4F84-AF99-16120F16C30F}" dt="2022-10-31T03:04:36.815" v="30" actId="47"/>
        <pc:sldMkLst>
          <pc:docMk/>
          <pc:sldMk cId="94806615" sldId="418"/>
        </pc:sldMkLst>
      </pc:sldChg>
      <pc:sldChg chg="del">
        <pc:chgData name="Yilian Zhang" userId="e8905a25-900b-4cbb-9a00-127ab90442de" providerId="ADAL" clId="{A1A5E0A0-B1EE-4F84-AF99-16120F16C30F}" dt="2022-10-31T03:04:17.085" v="19" actId="47"/>
        <pc:sldMkLst>
          <pc:docMk/>
          <pc:sldMk cId="2935853821" sldId="430"/>
        </pc:sldMkLst>
      </pc:sldChg>
      <pc:sldChg chg="del">
        <pc:chgData name="Yilian Zhang" userId="e8905a25-900b-4cbb-9a00-127ab90442de" providerId="ADAL" clId="{A1A5E0A0-B1EE-4F84-AF99-16120F16C30F}" dt="2022-10-31T03:04:34.308" v="28" actId="47"/>
        <pc:sldMkLst>
          <pc:docMk/>
          <pc:sldMk cId="1933197122" sldId="431"/>
        </pc:sldMkLst>
      </pc:sldChg>
      <pc:sldChg chg="del">
        <pc:chgData name="Yilian Zhang" userId="e8905a25-900b-4cbb-9a00-127ab90442de" providerId="ADAL" clId="{A1A5E0A0-B1EE-4F84-AF99-16120F16C30F}" dt="2022-10-31T03:04:33.170" v="27" actId="47"/>
        <pc:sldMkLst>
          <pc:docMk/>
          <pc:sldMk cId="2456714235" sldId="460"/>
        </pc:sldMkLst>
      </pc:sldChg>
      <pc:sldChg chg="modSp mod">
        <pc:chgData name="Yilian Zhang" userId="e8905a25-900b-4cbb-9a00-127ab90442de" providerId="ADAL" clId="{A1A5E0A0-B1EE-4F84-AF99-16120F16C30F}" dt="2022-10-31T03:04:42.162" v="32" actId="20577"/>
        <pc:sldMkLst>
          <pc:docMk/>
          <pc:sldMk cId="3455403880" sldId="461"/>
        </pc:sldMkLst>
        <pc:spChg chg="mod">
          <ac:chgData name="Yilian Zhang" userId="e8905a25-900b-4cbb-9a00-127ab90442de" providerId="ADAL" clId="{A1A5E0A0-B1EE-4F84-AF99-16120F16C30F}" dt="2022-10-31T03:04:42.162" v="32" actId="20577"/>
          <ac:spMkLst>
            <pc:docMk/>
            <pc:sldMk cId="3455403880" sldId="461"/>
            <ac:spMk id="2" creationId="{A74F47CF-8875-473B-8FFA-6393590C259F}"/>
          </ac:spMkLst>
        </pc:spChg>
      </pc:sldChg>
      <pc:sldChg chg="del">
        <pc:chgData name="Yilian Zhang" userId="e8905a25-900b-4cbb-9a00-127ab90442de" providerId="ADAL" clId="{A1A5E0A0-B1EE-4F84-AF99-16120F16C30F}" dt="2022-10-31T03:04:20.352" v="22" actId="47"/>
        <pc:sldMkLst>
          <pc:docMk/>
          <pc:sldMk cId="512646359" sldId="473"/>
        </pc:sldMkLst>
      </pc:sldChg>
      <pc:sldChg chg="addSp delSp modSp new mod">
        <pc:chgData name="Yilian Zhang" userId="e8905a25-900b-4cbb-9a00-127ab90442de" providerId="ADAL" clId="{A1A5E0A0-B1EE-4F84-AF99-16120F16C30F}" dt="2022-11-07T19:46:16.152" v="65" actId="20577"/>
        <pc:sldMkLst>
          <pc:docMk/>
          <pc:sldMk cId="3202679990" sldId="473"/>
        </pc:sldMkLst>
        <pc:spChg chg="mod">
          <ac:chgData name="Yilian Zhang" userId="e8905a25-900b-4cbb-9a00-127ab90442de" providerId="ADAL" clId="{A1A5E0A0-B1EE-4F84-AF99-16120F16C30F}" dt="2022-11-07T19:44:50.226" v="49"/>
          <ac:spMkLst>
            <pc:docMk/>
            <pc:sldMk cId="3202679990" sldId="473"/>
            <ac:spMk id="2" creationId="{7A505314-8F5C-BD5A-70F9-E845B5C3434A}"/>
          </ac:spMkLst>
        </pc:spChg>
        <pc:spChg chg="add del mod">
          <ac:chgData name="Yilian Zhang" userId="e8905a25-900b-4cbb-9a00-127ab90442de" providerId="ADAL" clId="{A1A5E0A0-B1EE-4F84-AF99-16120F16C30F}" dt="2022-11-07T19:46:16.152" v="65" actId="20577"/>
          <ac:spMkLst>
            <pc:docMk/>
            <pc:sldMk cId="3202679990" sldId="473"/>
            <ac:spMk id="3" creationId="{5738A431-12CC-C432-C0E8-DF05593F6084}"/>
          </ac:spMkLst>
        </pc:spChg>
        <pc:spChg chg="add del">
          <ac:chgData name="Yilian Zhang" userId="e8905a25-900b-4cbb-9a00-127ab90442de" providerId="ADAL" clId="{A1A5E0A0-B1EE-4F84-AF99-16120F16C30F}" dt="2022-11-07T19:44:47.787" v="47"/>
          <ac:spMkLst>
            <pc:docMk/>
            <pc:sldMk cId="3202679990" sldId="473"/>
            <ac:spMk id="4" creationId="{2B1C89EC-A101-1A31-25BB-0C14D0ED30D8}"/>
          </ac:spMkLst>
        </pc:spChg>
        <pc:spChg chg="add del mod">
          <ac:chgData name="Yilian Zhang" userId="e8905a25-900b-4cbb-9a00-127ab90442de" providerId="ADAL" clId="{A1A5E0A0-B1EE-4F84-AF99-16120F16C30F}" dt="2022-11-07T19:45:18.635" v="51"/>
          <ac:spMkLst>
            <pc:docMk/>
            <pc:sldMk cId="3202679990" sldId="473"/>
            <ac:spMk id="5" creationId="{3F592371-916E-C016-DD40-E8B4371CF41D}"/>
          </ac:spMkLst>
        </pc:spChg>
        <pc:spChg chg="add del mod">
          <ac:chgData name="Yilian Zhang" userId="e8905a25-900b-4cbb-9a00-127ab90442de" providerId="ADAL" clId="{A1A5E0A0-B1EE-4F84-AF99-16120F16C30F}" dt="2022-11-07T19:45:58.883" v="58" actId="478"/>
          <ac:spMkLst>
            <pc:docMk/>
            <pc:sldMk cId="3202679990" sldId="473"/>
            <ac:spMk id="6" creationId="{884F8D40-77FC-2922-399F-066308CBD803}"/>
          </ac:spMkLst>
        </pc:spChg>
        <pc:spChg chg="add del">
          <ac:chgData name="Yilian Zhang" userId="e8905a25-900b-4cbb-9a00-127ab90442de" providerId="ADAL" clId="{A1A5E0A0-B1EE-4F84-AF99-16120F16C30F}" dt="2022-11-07T19:46:05.327" v="61"/>
          <ac:spMkLst>
            <pc:docMk/>
            <pc:sldMk cId="3202679990" sldId="473"/>
            <ac:spMk id="7" creationId="{59702190-6BC1-7A88-D578-05D2D4B10D72}"/>
          </ac:spMkLst>
        </pc:spChg>
      </pc:sldChg>
      <pc:sldChg chg="addSp delSp modSp new mod">
        <pc:chgData name="Yilian Zhang" userId="e8905a25-900b-4cbb-9a00-127ab90442de" providerId="ADAL" clId="{A1A5E0A0-B1EE-4F84-AF99-16120F16C30F}" dt="2022-11-09T19:54:44.731" v="85" actId="1076"/>
        <pc:sldMkLst>
          <pc:docMk/>
          <pc:sldMk cId="39831170" sldId="474"/>
        </pc:sldMkLst>
        <pc:spChg chg="mod">
          <ac:chgData name="Yilian Zhang" userId="e8905a25-900b-4cbb-9a00-127ab90442de" providerId="ADAL" clId="{A1A5E0A0-B1EE-4F84-AF99-16120F16C30F}" dt="2022-11-09T19:52:32.067" v="84" actId="20577"/>
          <ac:spMkLst>
            <pc:docMk/>
            <pc:sldMk cId="39831170" sldId="474"/>
            <ac:spMk id="2" creationId="{CF46CBD9-8780-7131-95CF-C312D42E5ABC}"/>
          </ac:spMkLst>
        </pc:spChg>
        <pc:spChg chg="del">
          <ac:chgData name="Yilian Zhang" userId="e8905a25-900b-4cbb-9a00-127ab90442de" providerId="ADAL" clId="{A1A5E0A0-B1EE-4F84-AF99-16120F16C30F}" dt="2022-11-09T19:52:23.283" v="83" actId="22"/>
          <ac:spMkLst>
            <pc:docMk/>
            <pc:sldMk cId="39831170" sldId="474"/>
            <ac:spMk id="3" creationId="{67780492-5117-6039-D1B4-BB83B0EF1D33}"/>
          </ac:spMkLst>
        </pc:spChg>
        <pc:picChg chg="add mod ord">
          <ac:chgData name="Yilian Zhang" userId="e8905a25-900b-4cbb-9a00-127ab90442de" providerId="ADAL" clId="{A1A5E0A0-B1EE-4F84-AF99-16120F16C30F}" dt="2022-11-09T19:54:44.731" v="85" actId="1076"/>
          <ac:picMkLst>
            <pc:docMk/>
            <pc:sldMk cId="39831170" sldId="474"/>
            <ac:picMk id="5" creationId="{FC999F6E-180C-4899-86E7-4004B579F370}"/>
          </ac:picMkLst>
        </pc:picChg>
      </pc:sldChg>
      <pc:sldChg chg="del">
        <pc:chgData name="Yilian Zhang" userId="e8905a25-900b-4cbb-9a00-127ab90442de" providerId="ADAL" clId="{A1A5E0A0-B1EE-4F84-AF99-16120F16C30F}" dt="2022-10-31T03:04:24.500" v="23" actId="47"/>
        <pc:sldMkLst>
          <pc:docMk/>
          <pc:sldMk cId="337609073" sldId="4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000"/>
            </a:lvl2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towersofhanoi.info/Animate.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3048000"/>
            <a:ext cx="10439400" cy="2057400"/>
          </a:xfrm>
        </p:spPr>
        <p:txBody>
          <a:bodyPr>
            <a:normAutofit/>
          </a:bodyPr>
          <a:lstStyle/>
          <a:p>
            <a:r>
              <a:rPr lang="en-US" dirty="0"/>
              <a:t>Python-2D array and Recursion</a:t>
            </a:r>
            <a:endParaRPr dirty="0"/>
          </a:p>
        </p:txBody>
      </p:sp>
      <p:sp>
        <p:nvSpPr>
          <p:cNvPr id="3" name="Subtitle 2"/>
          <p:cNvSpPr>
            <a:spLocks noGrp="1"/>
          </p:cNvSpPr>
          <p:nvPr>
            <p:ph type="subTitle" idx="1"/>
          </p:nvPr>
        </p:nvSpPr>
        <p:spPr/>
        <p:txBody>
          <a:bodyPr/>
          <a:lstStyle/>
          <a:p>
            <a:r>
              <a:rPr lang="en-US" dirty="0"/>
              <a:t>-Yilian Zhang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85800"/>
          </a:xfrm>
        </p:spPr>
        <p:txBody>
          <a:bodyPr/>
          <a:lstStyle/>
          <a:p>
            <a:r>
              <a:rPr lang="en-US" dirty="0"/>
              <a:t>Function that call function</a:t>
            </a:r>
          </a:p>
        </p:txBody>
      </p:sp>
      <p:sp>
        <p:nvSpPr>
          <p:cNvPr id="3" name="Content Placeholder 2"/>
          <p:cNvSpPr>
            <a:spLocks noGrp="1"/>
          </p:cNvSpPr>
          <p:nvPr>
            <p:ph idx="1"/>
          </p:nvPr>
        </p:nvSpPr>
        <p:spPr>
          <a:xfrm>
            <a:off x="1524000" y="1295400"/>
            <a:ext cx="3352800" cy="4800600"/>
          </a:xfrm>
        </p:spPr>
        <p:txBody>
          <a:bodyPr>
            <a:normAutofit/>
          </a:bodyPr>
          <a:lstStyle/>
          <a:p>
            <a:pPr marL="0" indent="0">
              <a:buNone/>
            </a:pPr>
            <a:r>
              <a:rPr lang="en-US" dirty="0" err="1"/>
              <a:t>def</a:t>
            </a:r>
            <a:r>
              <a:rPr lang="en-US" dirty="0"/>
              <a:t> f1():</a:t>
            </a:r>
          </a:p>
          <a:p>
            <a:pPr marL="0" indent="0">
              <a:buNone/>
            </a:pPr>
            <a:r>
              <a:rPr lang="en-US" dirty="0"/>
              <a:t>    print("Moe")</a:t>
            </a:r>
          </a:p>
          <a:p>
            <a:pPr marL="0" indent="0">
              <a:buNone/>
            </a:pPr>
            <a:endParaRPr lang="en-US" dirty="0"/>
          </a:p>
          <a:p>
            <a:pPr marL="0" indent="0">
              <a:buNone/>
            </a:pPr>
            <a:r>
              <a:rPr lang="en-US" dirty="0" err="1"/>
              <a:t>def</a:t>
            </a:r>
            <a:r>
              <a:rPr lang="en-US" dirty="0"/>
              <a:t> f2():</a:t>
            </a:r>
          </a:p>
          <a:p>
            <a:pPr marL="0" indent="0">
              <a:buNone/>
            </a:pPr>
            <a:r>
              <a:rPr lang="en-US" dirty="0"/>
              <a:t>    f4()</a:t>
            </a:r>
          </a:p>
          <a:p>
            <a:pPr marL="0" indent="0">
              <a:buNone/>
            </a:pPr>
            <a:r>
              <a:rPr lang="en-US" dirty="0"/>
              <a:t>    print("</a:t>
            </a:r>
            <a:r>
              <a:rPr lang="en-US" dirty="0" err="1"/>
              <a:t>Meeny</a:t>
            </a:r>
            <a:r>
              <a:rPr lang="en-US" dirty="0"/>
              <a:t>")</a:t>
            </a:r>
          </a:p>
          <a:p>
            <a:pPr marL="0" indent="0">
              <a:buNone/>
            </a:pPr>
            <a:endParaRPr lang="en-US" dirty="0"/>
          </a:p>
        </p:txBody>
      </p:sp>
      <p:sp>
        <p:nvSpPr>
          <p:cNvPr id="4" name="TextBox 3"/>
          <p:cNvSpPr txBox="1"/>
          <p:nvPr/>
        </p:nvSpPr>
        <p:spPr>
          <a:xfrm>
            <a:off x="5410200" y="800100"/>
            <a:ext cx="5562600" cy="4401205"/>
          </a:xfrm>
          <a:prstGeom prst="rect">
            <a:avLst/>
          </a:prstGeom>
          <a:noFill/>
        </p:spPr>
        <p:txBody>
          <a:bodyPr wrap="square" rtlCol="0">
            <a:spAutoFit/>
          </a:bodyPr>
          <a:lstStyle/>
          <a:p>
            <a:endParaRPr lang="en-US" sz="2800" dirty="0"/>
          </a:p>
          <a:p>
            <a:r>
              <a:rPr lang="en-US" sz="2800" dirty="0" err="1"/>
              <a:t>def</a:t>
            </a:r>
            <a:r>
              <a:rPr lang="en-US" sz="2800" dirty="0"/>
              <a:t> f3():</a:t>
            </a:r>
          </a:p>
          <a:p>
            <a:r>
              <a:rPr lang="en-US" sz="2800" dirty="0"/>
              <a:t>    f2()</a:t>
            </a:r>
          </a:p>
          <a:p>
            <a:r>
              <a:rPr lang="en-US" sz="2800" dirty="0"/>
              <a:t>    print("</a:t>
            </a:r>
            <a:r>
              <a:rPr lang="en-US" sz="2800" dirty="0" err="1"/>
              <a:t>Miny</a:t>
            </a:r>
            <a:r>
              <a:rPr lang="en-US" sz="2800" dirty="0"/>
              <a:t>")</a:t>
            </a:r>
          </a:p>
          <a:p>
            <a:r>
              <a:rPr lang="en-US" sz="2800" dirty="0"/>
              <a:t>    f1()</a:t>
            </a:r>
          </a:p>
          <a:p>
            <a:endParaRPr lang="en-US" sz="2800" dirty="0"/>
          </a:p>
          <a:p>
            <a:r>
              <a:rPr lang="en-US" sz="2800" dirty="0" err="1"/>
              <a:t>def</a:t>
            </a:r>
            <a:r>
              <a:rPr lang="en-US" sz="2800" dirty="0"/>
              <a:t> f4():</a:t>
            </a:r>
          </a:p>
          <a:p>
            <a:r>
              <a:rPr lang="en-US" sz="2800" dirty="0"/>
              <a:t>    print("</a:t>
            </a:r>
            <a:r>
              <a:rPr lang="en-US" sz="2800" dirty="0" err="1"/>
              <a:t>Eeny</a:t>
            </a:r>
            <a:r>
              <a:rPr lang="en-US" sz="2800" dirty="0"/>
              <a:t>")</a:t>
            </a:r>
          </a:p>
          <a:p>
            <a:endParaRPr lang="en-US" sz="2800" dirty="0"/>
          </a:p>
          <a:p>
            <a:r>
              <a:rPr lang="en-US" sz="2800" dirty="0"/>
              <a:t>f3()   ----- output</a:t>
            </a:r>
          </a:p>
        </p:txBody>
      </p:sp>
    </p:spTree>
    <p:extLst>
      <p:ext uri="{BB962C8B-B14F-4D97-AF65-F5344CB8AC3E}">
        <p14:creationId xmlns:p14="http://schemas.microsoft.com/office/powerpoint/2010/main" val="257735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9144000" cy="533400"/>
          </a:xfrm>
        </p:spPr>
        <p:txBody>
          <a:bodyPr>
            <a:normAutofit fontScale="90000"/>
          </a:bodyPr>
          <a:lstStyle/>
          <a:p>
            <a:r>
              <a:rPr lang="en-US" dirty="0"/>
              <a:t>Function call function: demo(13)</a:t>
            </a:r>
          </a:p>
        </p:txBody>
      </p:sp>
      <p:sp>
        <p:nvSpPr>
          <p:cNvPr id="3" name="Content Placeholder 2"/>
          <p:cNvSpPr>
            <a:spLocks noGrp="1"/>
          </p:cNvSpPr>
          <p:nvPr>
            <p:ph idx="1"/>
          </p:nvPr>
        </p:nvSpPr>
        <p:spPr>
          <a:xfrm>
            <a:off x="948128" y="1005590"/>
            <a:ext cx="9144000" cy="5791200"/>
          </a:xfrm>
        </p:spPr>
        <p:txBody>
          <a:bodyPr>
            <a:normAutofit lnSpcReduction="10000"/>
          </a:bodyPr>
          <a:lstStyle/>
          <a:p>
            <a:pPr marL="0" indent="0">
              <a:buNone/>
            </a:pPr>
            <a:r>
              <a:rPr lang="pt-BR" dirty="0"/>
              <a:t>def demo(x):</a:t>
            </a:r>
          </a:p>
          <a:p>
            <a:pPr marL="0" indent="0">
              <a:buNone/>
            </a:pPr>
            <a:r>
              <a:rPr lang="pt-BR" dirty="0"/>
              <a:t>    r = f(x+6) + x</a:t>
            </a:r>
          </a:p>
          <a:p>
            <a:pPr marL="0" indent="0">
              <a:buNone/>
            </a:pPr>
            <a:r>
              <a:rPr lang="pt-BR" dirty="0"/>
              <a:t>    return r</a:t>
            </a:r>
          </a:p>
          <a:p>
            <a:pPr marL="0" indent="0">
              <a:buNone/>
            </a:pPr>
            <a:r>
              <a:rPr lang="pt-BR" dirty="0"/>
              <a:t>def f(x):</a:t>
            </a:r>
          </a:p>
          <a:p>
            <a:pPr marL="0" indent="0">
              <a:buNone/>
            </a:pPr>
            <a:r>
              <a:rPr lang="pt-BR" dirty="0"/>
              <a:t>    r = g(x-1)</a:t>
            </a:r>
          </a:p>
          <a:p>
            <a:pPr marL="0" indent="0">
              <a:buNone/>
            </a:pPr>
            <a:r>
              <a:rPr lang="pt-BR" dirty="0"/>
              <a:t>    x = 1</a:t>
            </a:r>
          </a:p>
          <a:p>
            <a:pPr marL="0" indent="0">
              <a:buNone/>
            </a:pPr>
            <a:r>
              <a:rPr lang="pt-BR" dirty="0"/>
              <a:t>    return r + x</a:t>
            </a:r>
          </a:p>
          <a:p>
            <a:pPr marL="0" indent="0">
              <a:buNone/>
            </a:pPr>
            <a:r>
              <a:rPr lang="pt-BR" dirty="0"/>
              <a:t>def g(x):</a:t>
            </a:r>
          </a:p>
          <a:p>
            <a:pPr marL="0" indent="0">
              <a:buNone/>
            </a:pPr>
            <a:r>
              <a:rPr lang="pt-BR" dirty="0"/>
              <a:t>    r = x + 10</a:t>
            </a:r>
          </a:p>
          <a:p>
            <a:pPr marL="0" indent="0">
              <a:buNone/>
            </a:pPr>
            <a:r>
              <a:rPr lang="pt-BR" dirty="0"/>
              <a:t>    return r</a:t>
            </a:r>
            <a:endParaRPr lang="en-US" dirty="0"/>
          </a:p>
        </p:txBody>
      </p:sp>
      <p:pic>
        <p:nvPicPr>
          <p:cNvPr id="4" name="Picture 3"/>
          <p:cNvPicPr>
            <a:picLocks noChangeAspect="1"/>
          </p:cNvPicPr>
          <p:nvPr/>
        </p:nvPicPr>
        <p:blipFill>
          <a:blip r:embed="rId2"/>
          <a:stretch>
            <a:fillRect/>
          </a:stretch>
        </p:blipFill>
        <p:spPr>
          <a:xfrm>
            <a:off x="8305800" y="304800"/>
            <a:ext cx="2352675" cy="6257925"/>
          </a:xfrm>
          <a:prstGeom prst="rect">
            <a:avLst/>
          </a:prstGeom>
        </p:spPr>
      </p:pic>
    </p:spTree>
    <p:extLst>
      <p:ext uri="{BB962C8B-B14F-4D97-AF65-F5344CB8AC3E}">
        <p14:creationId xmlns:p14="http://schemas.microsoft.com/office/powerpoint/2010/main" val="76911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Examples: Fibonacci Sequence</a:t>
            </a:r>
          </a:p>
        </p:txBody>
      </p:sp>
      <p:sp>
        <p:nvSpPr>
          <p:cNvPr id="3" name="Content Placeholder 2"/>
          <p:cNvSpPr>
            <a:spLocks noGrp="1"/>
          </p:cNvSpPr>
          <p:nvPr>
            <p:ph idx="1"/>
          </p:nvPr>
        </p:nvSpPr>
        <p:spPr/>
        <p:txBody>
          <a:bodyPr>
            <a:normAutofit lnSpcReduction="10000"/>
          </a:bodyPr>
          <a:lstStyle/>
          <a:p>
            <a:r>
              <a:rPr lang="en-US" dirty="0"/>
              <a:t>Recursion in computer science is a method of solving a problem where the solution depends on solutions to smaller instances of the same problem</a:t>
            </a:r>
          </a:p>
          <a:p>
            <a:r>
              <a:rPr lang="en-US" dirty="0"/>
              <a:t>A recursive method is any method that calls itself </a:t>
            </a:r>
          </a:p>
          <a:p>
            <a:r>
              <a:rPr lang="en-US" dirty="0"/>
              <a:t>The Fibonacci Sequence is the series of numbers: 0, 1, 1, 2, 3, 5, 8, 13, 21, 34, ... The next number is found by adding up the two numbers before it </a:t>
            </a:r>
          </a:p>
          <a:p>
            <a:r>
              <a:rPr lang="en-US" dirty="0"/>
              <a:t>Base Case:    Fib(0) = 0,   Fib(1) = 1</a:t>
            </a:r>
          </a:p>
          <a:p>
            <a:r>
              <a:rPr lang="en-US" dirty="0"/>
              <a:t>Fib(n) = Fib(n-1)  + Fib(n-2)</a:t>
            </a:r>
          </a:p>
        </p:txBody>
      </p:sp>
    </p:spTree>
    <p:extLst>
      <p:ext uri="{BB962C8B-B14F-4D97-AF65-F5344CB8AC3E}">
        <p14:creationId xmlns:p14="http://schemas.microsoft.com/office/powerpoint/2010/main" val="362069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Case:  very important</a:t>
            </a:r>
          </a:p>
        </p:txBody>
      </p:sp>
      <p:sp>
        <p:nvSpPr>
          <p:cNvPr id="3" name="Content Placeholder 2"/>
          <p:cNvSpPr>
            <a:spLocks noGrp="1"/>
          </p:cNvSpPr>
          <p:nvPr>
            <p:ph idx="1"/>
          </p:nvPr>
        </p:nvSpPr>
        <p:spPr/>
        <p:txBody>
          <a:bodyPr/>
          <a:lstStyle/>
          <a:p>
            <a:r>
              <a:rPr lang="en-US" dirty="0"/>
              <a:t>VERY IMPORTANT</a:t>
            </a:r>
          </a:p>
          <a:p>
            <a:r>
              <a:rPr lang="en-US" dirty="0"/>
              <a:t>Stops the recursion (prevents infinite loops)</a:t>
            </a:r>
          </a:p>
          <a:p>
            <a:r>
              <a:rPr lang="en-US" dirty="0"/>
              <a:t>Solved directly to return a value without calling the</a:t>
            </a:r>
          </a:p>
          <a:p>
            <a:pPr marL="0" indent="0">
              <a:buNone/>
            </a:pPr>
            <a:r>
              <a:rPr lang="en-US" dirty="0"/>
              <a:t>same function again </a:t>
            </a:r>
          </a:p>
        </p:txBody>
      </p:sp>
    </p:spTree>
    <p:extLst>
      <p:ext uri="{BB962C8B-B14F-4D97-AF65-F5344CB8AC3E}">
        <p14:creationId xmlns:p14="http://schemas.microsoft.com/office/powerpoint/2010/main" val="355652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  Factorial-recursive way.</a:t>
            </a:r>
          </a:p>
        </p:txBody>
      </p:sp>
      <p:sp>
        <p:nvSpPr>
          <p:cNvPr id="3" name="Content Placeholder 2"/>
          <p:cNvSpPr>
            <a:spLocks noGrp="1"/>
          </p:cNvSpPr>
          <p:nvPr>
            <p:ph idx="1"/>
          </p:nvPr>
        </p:nvSpPr>
        <p:spPr/>
        <p:txBody>
          <a:bodyPr>
            <a:normAutofit/>
          </a:bodyPr>
          <a:lstStyle/>
          <a:p>
            <a:r>
              <a:rPr lang="en-US" dirty="0"/>
              <a:t>N! = (N-1)!  * N </a:t>
            </a:r>
          </a:p>
          <a:p>
            <a:r>
              <a:rPr lang="en-US" dirty="0"/>
              <a:t>we advocate trying to write the base case first.</a:t>
            </a:r>
          </a:p>
          <a:p>
            <a:pPr marL="0" indent="0">
              <a:buNone/>
            </a:pPr>
            <a:r>
              <a:rPr lang="pt-BR" dirty="0"/>
              <a:t>Factorial numbers (i.e., n!) defined recursively:</a:t>
            </a:r>
          </a:p>
          <a:p>
            <a:pPr marL="0" indent="0">
              <a:buNone/>
            </a:pPr>
            <a:r>
              <a:rPr lang="pt-BR" dirty="0"/>
              <a:t>factorial(0) = 1</a:t>
            </a:r>
          </a:p>
          <a:p>
            <a:pPr marL="0" indent="0">
              <a:buNone/>
            </a:pPr>
            <a:r>
              <a:rPr lang="pt-BR" dirty="0"/>
              <a:t>factorial(n+1) = factorial(n) * n+1</a:t>
            </a:r>
          </a:p>
          <a:p>
            <a:pPr marL="0" indent="0">
              <a:buNone/>
            </a:pPr>
            <a:r>
              <a:rPr lang="pt-BR" dirty="0"/>
              <a:t>Examples</a:t>
            </a:r>
          </a:p>
          <a:p>
            <a:pPr marL="0" indent="0">
              <a:buNone/>
            </a:pPr>
            <a:r>
              <a:rPr lang="pt-BR" dirty="0"/>
              <a:t>4! = 4 * 3 * 2 * 1      ---------   4* 3!</a:t>
            </a:r>
            <a:endParaRPr lang="en-US" dirty="0"/>
          </a:p>
        </p:txBody>
      </p:sp>
    </p:spTree>
    <p:extLst>
      <p:ext uri="{BB962C8B-B14F-4D97-AF65-F5344CB8AC3E}">
        <p14:creationId xmlns:p14="http://schemas.microsoft.com/office/powerpoint/2010/main" val="29470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  Sum  -- recursive way</a:t>
            </a:r>
          </a:p>
        </p:txBody>
      </p:sp>
      <p:sp>
        <p:nvSpPr>
          <p:cNvPr id="3" name="Content Placeholder 2"/>
          <p:cNvSpPr>
            <a:spLocks noGrp="1"/>
          </p:cNvSpPr>
          <p:nvPr>
            <p:ph idx="1"/>
          </p:nvPr>
        </p:nvSpPr>
        <p:spPr/>
        <p:txBody>
          <a:bodyPr/>
          <a:lstStyle/>
          <a:p>
            <a:r>
              <a:rPr lang="en-US" dirty="0"/>
              <a:t>Given a number n, find sum of first n natural numbers. To calculate the sum, we will use a recursive function </a:t>
            </a:r>
            <a:r>
              <a:rPr lang="en-US" dirty="0" err="1"/>
              <a:t>recur_sum</a:t>
            </a:r>
            <a:r>
              <a:rPr lang="en-US" dirty="0"/>
              <a:t>().</a:t>
            </a:r>
          </a:p>
          <a:p>
            <a:pPr marL="0" indent="0">
              <a:buNone/>
            </a:pPr>
            <a:r>
              <a:rPr lang="en-US" dirty="0"/>
              <a:t># Returns sum of first </a:t>
            </a:r>
          </a:p>
          <a:p>
            <a:pPr marL="0" indent="0">
              <a:buNone/>
            </a:pPr>
            <a:r>
              <a:rPr lang="en-US" dirty="0"/>
              <a:t># n natural numbers</a:t>
            </a:r>
          </a:p>
        </p:txBody>
      </p:sp>
    </p:spTree>
    <p:extLst>
      <p:ext uri="{BB962C8B-B14F-4D97-AF65-F5344CB8AC3E}">
        <p14:creationId xmlns:p14="http://schemas.microsoft.com/office/powerpoint/2010/main" val="334879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a:t>
            </a:r>
          </a:p>
        </p:txBody>
      </p:sp>
      <p:sp>
        <p:nvSpPr>
          <p:cNvPr id="3" name="Content Placeholder 2"/>
          <p:cNvSpPr>
            <a:spLocks noGrp="1"/>
          </p:cNvSpPr>
          <p:nvPr>
            <p:ph idx="1"/>
          </p:nvPr>
        </p:nvSpPr>
        <p:spPr/>
        <p:txBody>
          <a:bodyPr/>
          <a:lstStyle/>
          <a:p>
            <a:r>
              <a:rPr lang="en-US" dirty="0"/>
              <a:t>Write a recursive function power(x, m) to perform exponentiation return </a:t>
            </a:r>
            <a:r>
              <a:rPr lang="en-US" dirty="0" err="1"/>
              <a:t>x^m</a:t>
            </a:r>
            <a:r>
              <a:rPr lang="en-US" dirty="0"/>
              <a:t>, assuming m &gt;= 0 </a:t>
            </a:r>
          </a:p>
        </p:txBody>
      </p:sp>
    </p:spTree>
    <p:extLst>
      <p:ext uri="{BB962C8B-B14F-4D97-AF65-F5344CB8AC3E}">
        <p14:creationId xmlns:p14="http://schemas.microsoft.com/office/powerpoint/2010/main" val="24653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439400" cy="1143000"/>
          </a:xfrm>
        </p:spPr>
        <p:txBody>
          <a:bodyPr>
            <a:noAutofit/>
          </a:bodyPr>
          <a:lstStyle/>
          <a:p>
            <a:r>
              <a:rPr lang="en-US" sz="2400" dirty="0"/>
              <a:t>Recursive function on graphic : Make turtle t draw a Koch fractal of ’order’ and ’size’.  Leave the turtle facing the same direction.</a:t>
            </a:r>
          </a:p>
        </p:txBody>
      </p:sp>
      <p:sp>
        <p:nvSpPr>
          <p:cNvPr id="3" name="Content Placeholder 2"/>
          <p:cNvSpPr>
            <a:spLocks noGrp="1"/>
          </p:cNvSpPr>
          <p:nvPr>
            <p:ph idx="1"/>
          </p:nvPr>
        </p:nvSpPr>
        <p:spPr>
          <a:xfrm>
            <a:off x="457200" y="1447800"/>
            <a:ext cx="10210800" cy="5105400"/>
          </a:xfrm>
        </p:spPr>
        <p:txBody>
          <a:bodyPr>
            <a:normAutofit fontScale="77500" lnSpcReduction="20000"/>
          </a:bodyPr>
          <a:lstStyle/>
          <a:p>
            <a:pPr marL="0" indent="0">
              <a:buNone/>
            </a:pPr>
            <a:r>
              <a:rPr lang="en-US" dirty="0" err="1">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koch</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order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size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order ==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The base case is just a straight line</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t.forward</a:t>
            </a:r>
            <a:r>
              <a:rPr lang="en-US" dirty="0">
                <a:solidFill>
                  <a:srgbClr val="D4D4D4"/>
                </a:solidFill>
                <a:latin typeface="Consolas" panose="020B0609020204030204" pitchFamily="49" charset="0"/>
              </a:rPr>
              <a:t>(size)</a:t>
            </a: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else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Go 1/3 of the way</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t.left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60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t.right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120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t.left</a:t>
            </a:r>
            <a:r>
              <a:rPr lang="en-US">
                <a:solidFill>
                  <a:srgbClr val="D4D4D4"/>
                </a:solidFill>
                <a:latin typeface="Consolas" panose="020B0609020204030204" pitchFamily="49" charset="0"/>
              </a:rPr>
              <a:t>(</a:t>
            </a:r>
            <a:r>
              <a:rPr lang="en-US">
                <a:solidFill>
                  <a:srgbClr val="B5CEA8"/>
                </a:solidFill>
                <a:latin typeface="Consolas" panose="020B0609020204030204" pitchFamily="49" charset="0"/>
              </a:rPr>
              <a:t>60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09966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CBD9-8780-7131-95CF-C312D42E5ABC}"/>
              </a:ext>
            </a:extLst>
          </p:cNvPr>
          <p:cNvSpPr>
            <a:spLocks noGrp="1"/>
          </p:cNvSpPr>
          <p:nvPr>
            <p:ph type="title"/>
          </p:nvPr>
        </p:nvSpPr>
        <p:spPr/>
        <p:txBody>
          <a:bodyPr/>
          <a:lstStyle/>
          <a:p>
            <a:r>
              <a:rPr lang="en-US" dirty="0"/>
              <a:t>How about a tree?</a:t>
            </a:r>
          </a:p>
        </p:txBody>
      </p:sp>
      <p:pic>
        <p:nvPicPr>
          <p:cNvPr id="5" name="Content Placeholder 4">
            <a:extLst>
              <a:ext uri="{FF2B5EF4-FFF2-40B4-BE49-F238E27FC236}">
                <a16:creationId xmlns:a16="http://schemas.microsoft.com/office/drawing/2014/main" id="{FC999F6E-180C-4899-86E7-4004B579F370}"/>
              </a:ext>
            </a:extLst>
          </p:cNvPr>
          <p:cNvPicPr>
            <a:picLocks noGrp="1" noChangeAspect="1"/>
          </p:cNvPicPr>
          <p:nvPr>
            <p:ph idx="1"/>
          </p:nvPr>
        </p:nvPicPr>
        <p:blipFill>
          <a:blip r:embed="rId2"/>
          <a:stretch>
            <a:fillRect/>
          </a:stretch>
        </p:blipFill>
        <p:spPr>
          <a:xfrm>
            <a:off x="3319063" y="1981200"/>
            <a:ext cx="5553874" cy="4267200"/>
          </a:xfrm>
        </p:spPr>
      </p:pic>
    </p:spTree>
    <p:extLst>
      <p:ext uri="{BB962C8B-B14F-4D97-AF65-F5344CB8AC3E}">
        <p14:creationId xmlns:p14="http://schemas.microsoft.com/office/powerpoint/2010/main" val="3983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FEFF-8B48-4255-8D0E-5A554B274D64}"/>
              </a:ext>
            </a:extLst>
          </p:cNvPr>
          <p:cNvSpPr>
            <a:spLocks noGrp="1"/>
          </p:cNvSpPr>
          <p:nvPr>
            <p:ph type="title"/>
          </p:nvPr>
        </p:nvSpPr>
        <p:spPr/>
        <p:txBody>
          <a:bodyPr/>
          <a:lstStyle/>
          <a:p>
            <a:r>
              <a:rPr lang="en-US" dirty="0"/>
              <a:t>Challenge Question</a:t>
            </a:r>
          </a:p>
        </p:txBody>
      </p:sp>
      <p:sp>
        <p:nvSpPr>
          <p:cNvPr id="3" name="Content Placeholder 2">
            <a:extLst>
              <a:ext uri="{FF2B5EF4-FFF2-40B4-BE49-F238E27FC236}">
                <a16:creationId xmlns:a16="http://schemas.microsoft.com/office/drawing/2014/main" id="{A5CB30D9-4FFB-4450-9E22-1BAC362F4A96}"/>
              </a:ext>
            </a:extLst>
          </p:cNvPr>
          <p:cNvSpPr>
            <a:spLocks noGrp="1"/>
          </p:cNvSpPr>
          <p:nvPr>
            <p:ph idx="1"/>
          </p:nvPr>
        </p:nvSpPr>
        <p:spPr/>
        <p:txBody>
          <a:bodyPr/>
          <a:lstStyle/>
          <a:p>
            <a:r>
              <a:rPr lang="en-US" dirty="0"/>
              <a:t>Can you use recursive function that generate the following graph?</a:t>
            </a:r>
          </a:p>
          <a:p>
            <a:pPr marL="0" indent="0">
              <a:buNone/>
            </a:pPr>
            <a:endParaRPr lang="en-US" dirty="0"/>
          </a:p>
        </p:txBody>
      </p:sp>
      <p:pic>
        <p:nvPicPr>
          <p:cNvPr id="5" name="Picture 4">
            <a:extLst>
              <a:ext uri="{FF2B5EF4-FFF2-40B4-BE49-F238E27FC236}">
                <a16:creationId xmlns:a16="http://schemas.microsoft.com/office/drawing/2014/main" id="{A2F37B55-A206-4CB7-9F01-74EE9E4CF6C1}"/>
              </a:ext>
            </a:extLst>
          </p:cNvPr>
          <p:cNvPicPr>
            <a:picLocks noChangeAspect="1"/>
          </p:cNvPicPr>
          <p:nvPr/>
        </p:nvPicPr>
        <p:blipFill>
          <a:blip r:embed="rId2"/>
          <a:stretch>
            <a:fillRect/>
          </a:stretch>
        </p:blipFill>
        <p:spPr>
          <a:xfrm>
            <a:off x="3352800" y="2895600"/>
            <a:ext cx="3714750" cy="3714750"/>
          </a:xfrm>
          <a:prstGeom prst="rect">
            <a:avLst/>
          </a:prstGeom>
        </p:spPr>
      </p:pic>
    </p:spTree>
    <p:extLst>
      <p:ext uri="{BB962C8B-B14F-4D97-AF65-F5344CB8AC3E}">
        <p14:creationId xmlns:p14="http://schemas.microsoft.com/office/powerpoint/2010/main" val="246976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Python – 2D array</a:t>
            </a:r>
          </a:p>
        </p:txBody>
      </p:sp>
      <p:sp>
        <p:nvSpPr>
          <p:cNvPr id="3" name="Content Placeholder 2"/>
          <p:cNvSpPr>
            <a:spLocks noGrp="1"/>
          </p:cNvSpPr>
          <p:nvPr>
            <p:ph idx="1"/>
          </p:nvPr>
        </p:nvSpPr>
        <p:spPr>
          <a:xfrm>
            <a:off x="1295400" y="1600200"/>
            <a:ext cx="9372600" cy="4495800"/>
          </a:xfrm>
        </p:spPr>
        <p:txBody>
          <a:bodyPr/>
          <a:lstStyle/>
          <a:p>
            <a:r>
              <a:rPr lang="en-US" dirty="0"/>
              <a:t>Rock Paper Scissors – game table</a:t>
            </a:r>
          </a:p>
          <a:p>
            <a:r>
              <a:rPr lang="en-US" b="0" i="0" dirty="0">
                <a:solidFill>
                  <a:schemeClr val="accent3">
                    <a:lumMod val="40000"/>
                    <a:lumOff val="60000"/>
                  </a:schemeClr>
                </a:solidFill>
                <a:effectLst/>
                <a:latin typeface="Roboto" panose="02000000000000000000" pitchFamily="2" charset="0"/>
              </a:rPr>
              <a:t>How to store tabular data?</a:t>
            </a:r>
            <a:endParaRPr lang="en-US" dirty="0">
              <a:solidFill>
                <a:schemeClr val="accent3">
                  <a:lumMod val="40000"/>
                  <a:lumOff val="60000"/>
                </a:schemeClr>
              </a:solidFill>
            </a:endParaRPr>
          </a:p>
          <a:p>
            <a:pPr marL="0" indent="0">
              <a:buNone/>
            </a:pPr>
            <a:r>
              <a:rPr lang="en-US" dirty="0"/>
              <a:t>                                                     user</a:t>
            </a:r>
          </a:p>
        </p:txBody>
      </p:sp>
      <p:graphicFrame>
        <p:nvGraphicFramePr>
          <p:cNvPr id="4" name="Table 3"/>
          <p:cNvGraphicFramePr>
            <a:graphicFrameLocks noGrp="1"/>
          </p:cNvGraphicFramePr>
          <p:nvPr>
            <p:extLst>
              <p:ext uri="{D42A27DB-BD31-4B8C-83A1-F6EECF244321}">
                <p14:modId xmlns:p14="http://schemas.microsoft.com/office/powerpoint/2010/main" val="2725793170"/>
              </p:ext>
            </p:extLst>
          </p:nvPr>
        </p:nvGraphicFramePr>
        <p:xfrm>
          <a:off x="2971800" y="3220720"/>
          <a:ext cx="8128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07152919"/>
                    </a:ext>
                  </a:extLst>
                </a:gridCol>
                <a:gridCol w="2032000">
                  <a:extLst>
                    <a:ext uri="{9D8B030D-6E8A-4147-A177-3AD203B41FA5}">
                      <a16:colId xmlns:a16="http://schemas.microsoft.com/office/drawing/2014/main" val="2239170449"/>
                    </a:ext>
                  </a:extLst>
                </a:gridCol>
                <a:gridCol w="2032000">
                  <a:extLst>
                    <a:ext uri="{9D8B030D-6E8A-4147-A177-3AD203B41FA5}">
                      <a16:colId xmlns:a16="http://schemas.microsoft.com/office/drawing/2014/main" val="47000765"/>
                    </a:ext>
                  </a:extLst>
                </a:gridCol>
                <a:gridCol w="2032000">
                  <a:extLst>
                    <a:ext uri="{9D8B030D-6E8A-4147-A177-3AD203B41FA5}">
                      <a16:colId xmlns:a16="http://schemas.microsoft.com/office/drawing/2014/main" val="2659696527"/>
                    </a:ext>
                  </a:extLst>
                </a:gridCol>
              </a:tblGrid>
              <a:tr h="370840">
                <a:tc>
                  <a:txBody>
                    <a:bodyPr/>
                    <a:lstStyle/>
                    <a:p>
                      <a:endParaRPr lang="en-US" dirty="0"/>
                    </a:p>
                  </a:txBody>
                  <a:tcPr/>
                </a:tc>
                <a:tc>
                  <a:txBody>
                    <a:bodyPr/>
                    <a:lstStyle/>
                    <a:p>
                      <a:r>
                        <a:rPr lang="en-US" sz="2400" dirty="0"/>
                        <a:t>Rock</a:t>
                      </a:r>
                    </a:p>
                  </a:txBody>
                  <a:tcPr/>
                </a:tc>
                <a:tc>
                  <a:txBody>
                    <a:bodyPr/>
                    <a:lstStyle/>
                    <a:p>
                      <a:r>
                        <a:rPr lang="en-US" sz="2400" dirty="0"/>
                        <a:t>Paper</a:t>
                      </a:r>
                    </a:p>
                  </a:txBody>
                  <a:tcPr/>
                </a:tc>
                <a:tc>
                  <a:txBody>
                    <a:bodyPr/>
                    <a:lstStyle/>
                    <a:p>
                      <a:r>
                        <a:rPr lang="en-US" sz="2400" dirty="0"/>
                        <a:t>Scissor</a:t>
                      </a:r>
                    </a:p>
                  </a:txBody>
                  <a:tcPr/>
                </a:tc>
                <a:extLst>
                  <a:ext uri="{0D108BD9-81ED-4DB2-BD59-A6C34878D82A}">
                    <a16:rowId xmlns:a16="http://schemas.microsoft.com/office/drawing/2014/main" val="995703914"/>
                  </a:ext>
                </a:extLst>
              </a:tr>
              <a:tr h="370840">
                <a:tc>
                  <a:txBody>
                    <a:bodyPr/>
                    <a:lstStyle/>
                    <a:p>
                      <a:r>
                        <a:rPr lang="en-US" sz="2400" dirty="0"/>
                        <a:t>Rock</a:t>
                      </a:r>
                    </a:p>
                  </a:txBody>
                  <a:tcPr/>
                </a:tc>
                <a:tc>
                  <a:txBody>
                    <a:bodyPr/>
                    <a:lstStyle/>
                    <a:p>
                      <a:r>
                        <a:rPr lang="en-US" sz="2400" dirty="0"/>
                        <a:t>Draw</a:t>
                      </a:r>
                    </a:p>
                  </a:txBody>
                  <a:tcPr/>
                </a:tc>
                <a:tc>
                  <a:txBody>
                    <a:bodyPr/>
                    <a:lstStyle/>
                    <a:p>
                      <a:r>
                        <a:rPr lang="en-US" sz="2400" dirty="0"/>
                        <a:t>Win</a:t>
                      </a:r>
                    </a:p>
                  </a:txBody>
                  <a:tcPr/>
                </a:tc>
                <a:tc>
                  <a:txBody>
                    <a:bodyPr/>
                    <a:lstStyle/>
                    <a:p>
                      <a:r>
                        <a:rPr lang="en-US" sz="2400" dirty="0"/>
                        <a:t>Lose</a:t>
                      </a:r>
                    </a:p>
                  </a:txBody>
                  <a:tcPr/>
                </a:tc>
                <a:extLst>
                  <a:ext uri="{0D108BD9-81ED-4DB2-BD59-A6C34878D82A}">
                    <a16:rowId xmlns:a16="http://schemas.microsoft.com/office/drawing/2014/main" val="3805044286"/>
                  </a:ext>
                </a:extLst>
              </a:tr>
              <a:tr h="370840">
                <a:tc>
                  <a:txBody>
                    <a:bodyPr/>
                    <a:lstStyle/>
                    <a:p>
                      <a:r>
                        <a:rPr lang="en-US" sz="2400" dirty="0"/>
                        <a:t>Paper</a:t>
                      </a:r>
                    </a:p>
                  </a:txBody>
                  <a:tcPr/>
                </a:tc>
                <a:tc>
                  <a:txBody>
                    <a:bodyPr/>
                    <a:lstStyle/>
                    <a:p>
                      <a:r>
                        <a:rPr lang="en-US" sz="2400" dirty="0"/>
                        <a:t>Lose</a:t>
                      </a:r>
                    </a:p>
                  </a:txBody>
                  <a:tcPr/>
                </a:tc>
                <a:tc>
                  <a:txBody>
                    <a:bodyPr/>
                    <a:lstStyle/>
                    <a:p>
                      <a:r>
                        <a:rPr lang="en-US" sz="2400" dirty="0"/>
                        <a:t>Draw</a:t>
                      </a:r>
                    </a:p>
                  </a:txBody>
                  <a:tcPr/>
                </a:tc>
                <a:tc>
                  <a:txBody>
                    <a:bodyPr/>
                    <a:lstStyle/>
                    <a:p>
                      <a:r>
                        <a:rPr lang="en-US" sz="2400" dirty="0"/>
                        <a:t>Win</a:t>
                      </a:r>
                    </a:p>
                  </a:txBody>
                  <a:tcPr/>
                </a:tc>
                <a:extLst>
                  <a:ext uri="{0D108BD9-81ED-4DB2-BD59-A6C34878D82A}">
                    <a16:rowId xmlns:a16="http://schemas.microsoft.com/office/drawing/2014/main" val="3541758105"/>
                  </a:ext>
                </a:extLst>
              </a:tr>
              <a:tr h="370840">
                <a:tc>
                  <a:txBody>
                    <a:bodyPr/>
                    <a:lstStyle/>
                    <a:p>
                      <a:r>
                        <a:rPr lang="en-US" sz="2400" dirty="0"/>
                        <a:t>Scissor</a:t>
                      </a:r>
                    </a:p>
                  </a:txBody>
                  <a:tcPr/>
                </a:tc>
                <a:tc>
                  <a:txBody>
                    <a:bodyPr/>
                    <a:lstStyle/>
                    <a:p>
                      <a:r>
                        <a:rPr lang="en-US" sz="2400" dirty="0"/>
                        <a:t>Win</a:t>
                      </a:r>
                    </a:p>
                  </a:txBody>
                  <a:tcPr/>
                </a:tc>
                <a:tc>
                  <a:txBody>
                    <a:bodyPr/>
                    <a:lstStyle/>
                    <a:p>
                      <a:r>
                        <a:rPr lang="en-US" sz="2400" dirty="0"/>
                        <a:t>Lose</a:t>
                      </a:r>
                    </a:p>
                  </a:txBody>
                  <a:tcPr/>
                </a:tc>
                <a:tc>
                  <a:txBody>
                    <a:bodyPr/>
                    <a:lstStyle/>
                    <a:p>
                      <a:r>
                        <a:rPr lang="en-US" sz="2400" dirty="0"/>
                        <a:t>Draw</a:t>
                      </a:r>
                    </a:p>
                  </a:txBody>
                  <a:tcPr/>
                </a:tc>
                <a:extLst>
                  <a:ext uri="{0D108BD9-81ED-4DB2-BD59-A6C34878D82A}">
                    <a16:rowId xmlns:a16="http://schemas.microsoft.com/office/drawing/2014/main" val="3211987620"/>
                  </a:ext>
                </a:extLst>
              </a:tr>
            </a:tbl>
          </a:graphicData>
        </a:graphic>
      </p:graphicFrame>
      <p:sp>
        <p:nvSpPr>
          <p:cNvPr id="5" name="TextBox 4"/>
          <p:cNvSpPr txBox="1"/>
          <p:nvPr/>
        </p:nvSpPr>
        <p:spPr>
          <a:xfrm>
            <a:off x="2036802" y="3352800"/>
            <a:ext cx="553998" cy="1752600"/>
          </a:xfrm>
          <a:prstGeom prst="rect">
            <a:avLst/>
          </a:prstGeom>
          <a:noFill/>
        </p:spPr>
        <p:txBody>
          <a:bodyPr vert="eaVert" wrap="square" rtlCol="0">
            <a:spAutoFit/>
          </a:bodyPr>
          <a:lstStyle/>
          <a:p>
            <a:r>
              <a:rPr lang="en-US" sz="2400" dirty="0"/>
              <a:t>computer</a:t>
            </a:r>
          </a:p>
        </p:txBody>
      </p:sp>
      <p:sp>
        <p:nvSpPr>
          <p:cNvPr id="6" name="Rectangle 5"/>
          <p:cNvSpPr/>
          <p:nvPr/>
        </p:nvSpPr>
        <p:spPr>
          <a:xfrm>
            <a:off x="533400" y="5424658"/>
            <a:ext cx="11353800" cy="1015663"/>
          </a:xfrm>
          <a:prstGeom prst="rect">
            <a:avLst/>
          </a:prstGeom>
        </p:spPr>
        <p:txBody>
          <a:bodyPr wrap="square">
            <a:spAutoFit/>
          </a:bodyPr>
          <a:lstStyle/>
          <a:p>
            <a:r>
              <a:rPr lang="en-US" sz="2000" dirty="0" err="1"/>
              <a:t>gamesrule</a:t>
            </a:r>
            <a:r>
              <a:rPr lang="en-US" sz="2000" dirty="0"/>
              <a:t> = [["Draw", "Win", "Lose"],["Lose", "Draw", "Win"],[ "Win", "</a:t>
            </a:r>
            <a:r>
              <a:rPr lang="en-US" sz="2000" dirty="0" err="1"/>
              <a:t>Lose","Draw</a:t>
            </a:r>
            <a:r>
              <a:rPr lang="en-US" sz="2000" dirty="0"/>
              <a:t>"]]</a:t>
            </a:r>
          </a:p>
          <a:p>
            <a:endParaRPr lang="en-US" sz="2000" dirty="0"/>
          </a:p>
          <a:p>
            <a:r>
              <a:rPr lang="en-US" sz="2000" dirty="0" err="1"/>
              <a:t>gamerule</a:t>
            </a:r>
            <a:r>
              <a:rPr lang="en-US" sz="2000" dirty="0"/>
              <a:t>[0][0]     --- the result when user is “rock” and computer is “rock”</a:t>
            </a:r>
          </a:p>
        </p:txBody>
      </p:sp>
    </p:spTree>
    <p:extLst>
      <p:ext uri="{BB962C8B-B14F-4D97-AF65-F5344CB8AC3E}">
        <p14:creationId xmlns:p14="http://schemas.microsoft.com/office/powerpoint/2010/main" val="375852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or Iteration? </a:t>
            </a:r>
          </a:p>
        </p:txBody>
      </p:sp>
      <p:sp>
        <p:nvSpPr>
          <p:cNvPr id="3" name="Content Placeholder 2"/>
          <p:cNvSpPr>
            <a:spLocks noGrp="1"/>
          </p:cNvSpPr>
          <p:nvPr>
            <p:ph idx="1"/>
          </p:nvPr>
        </p:nvSpPr>
        <p:spPr/>
        <p:txBody>
          <a:bodyPr/>
          <a:lstStyle/>
          <a:p>
            <a:r>
              <a:rPr lang="en-US" dirty="0"/>
              <a:t>Moral: There is usually more than one way to solve a problem! </a:t>
            </a:r>
          </a:p>
          <a:p>
            <a:pPr lvl="1"/>
            <a:r>
              <a:rPr lang="en-US" dirty="0"/>
              <a:t>Iteration (loops to repeat code) </a:t>
            </a:r>
          </a:p>
          <a:p>
            <a:pPr lvl="1"/>
            <a:r>
              <a:rPr lang="en-US" dirty="0"/>
              <a:t>Recursion (nested function calls to repeat code) </a:t>
            </a:r>
          </a:p>
          <a:p>
            <a:r>
              <a:rPr lang="en-US" dirty="0"/>
              <a:t>Tradeoffs between two options: </a:t>
            </a:r>
          </a:p>
          <a:p>
            <a:pPr lvl="1"/>
            <a:r>
              <a:rPr lang="en-US" dirty="0"/>
              <a:t>Sometimes recursive solution is easier </a:t>
            </a:r>
          </a:p>
          <a:p>
            <a:pPr lvl="1"/>
            <a:r>
              <a:rPr lang="en-US" dirty="0"/>
              <a:t>Recursive solution is often slower </a:t>
            </a:r>
          </a:p>
        </p:txBody>
      </p:sp>
    </p:spTree>
    <p:extLst>
      <p:ext uri="{BB962C8B-B14F-4D97-AF65-F5344CB8AC3E}">
        <p14:creationId xmlns:p14="http://schemas.microsoft.com/office/powerpoint/2010/main" val="290617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Recursive Algorithms </a:t>
            </a:r>
          </a:p>
        </p:txBody>
      </p:sp>
      <p:sp>
        <p:nvSpPr>
          <p:cNvPr id="3" name="Content Placeholder 2"/>
          <p:cNvSpPr>
            <a:spLocks noGrp="1"/>
          </p:cNvSpPr>
          <p:nvPr>
            <p:ph idx="1"/>
          </p:nvPr>
        </p:nvSpPr>
        <p:spPr/>
        <p:txBody>
          <a:bodyPr/>
          <a:lstStyle/>
          <a:p>
            <a:r>
              <a:rPr lang="en-US" dirty="0"/>
              <a:t>General strategy: “Divide and Conquer” </a:t>
            </a:r>
          </a:p>
          <a:p>
            <a:r>
              <a:rPr lang="en-US" dirty="0"/>
              <a:t>Questions to ask yourself</a:t>
            </a:r>
          </a:p>
          <a:p>
            <a:pPr lvl="1"/>
            <a:r>
              <a:rPr lang="en-US" dirty="0"/>
              <a:t>How can we reduce the problem to smaller version of the same problem?</a:t>
            </a:r>
          </a:p>
          <a:p>
            <a:pPr lvl="1"/>
            <a:r>
              <a:rPr lang="en-US" dirty="0"/>
              <a:t>How does each call make the problem smaller?</a:t>
            </a:r>
          </a:p>
          <a:p>
            <a:pPr lvl="1"/>
            <a:r>
              <a:rPr lang="en-US" dirty="0"/>
              <a:t>What is the base case?</a:t>
            </a:r>
          </a:p>
          <a:p>
            <a:pPr lvl="1"/>
            <a:r>
              <a:rPr lang="en-US" dirty="0"/>
              <a:t>Will you always reach the base case? </a:t>
            </a:r>
          </a:p>
        </p:txBody>
      </p:sp>
    </p:spTree>
    <p:extLst>
      <p:ext uri="{BB962C8B-B14F-4D97-AF65-F5344CB8AC3E}">
        <p14:creationId xmlns:p14="http://schemas.microsoft.com/office/powerpoint/2010/main" val="3579058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way: Challenge problem-Try it yourselves </a:t>
            </a:r>
          </a:p>
        </p:txBody>
      </p:sp>
      <p:sp>
        <p:nvSpPr>
          <p:cNvPr id="3" name="Content Placeholder 2"/>
          <p:cNvSpPr>
            <a:spLocks noGrp="1"/>
          </p:cNvSpPr>
          <p:nvPr>
            <p:ph idx="1"/>
          </p:nvPr>
        </p:nvSpPr>
        <p:spPr/>
        <p:txBody>
          <a:bodyPr>
            <a:normAutofit/>
          </a:bodyPr>
          <a:lstStyle/>
          <a:p>
            <a:r>
              <a:rPr lang="en-US" dirty="0"/>
              <a:t>Write a program to print all the combinations of factors of given number n</a:t>
            </a:r>
          </a:p>
          <a:p>
            <a:r>
              <a:rPr lang="en-US" dirty="0"/>
              <a:t>Input : 16</a:t>
            </a:r>
          </a:p>
          <a:p>
            <a:r>
              <a:rPr lang="en-US" dirty="0"/>
              <a:t>Output :2 2 2 2 </a:t>
            </a:r>
          </a:p>
          <a:p>
            <a:r>
              <a:rPr lang="en-US" dirty="0"/>
              <a:t>        2 2 4 </a:t>
            </a:r>
          </a:p>
          <a:p>
            <a:r>
              <a:rPr lang="en-US" dirty="0"/>
              <a:t>        2 8 </a:t>
            </a:r>
          </a:p>
          <a:p>
            <a:r>
              <a:rPr lang="en-US" dirty="0"/>
              <a:t>        4 4 </a:t>
            </a:r>
          </a:p>
          <a:p>
            <a:endParaRPr lang="en-US" dirty="0"/>
          </a:p>
        </p:txBody>
      </p:sp>
    </p:spTree>
    <p:extLst>
      <p:ext uri="{BB962C8B-B14F-4D97-AF65-F5344CB8AC3E}">
        <p14:creationId xmlns:p14="http://schemas.microsoft.com/office/powerpoint/2010/main" val="1911975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recursion practice</a:t>
            </a:r>
          </a:p>
        </p:txBody>
      </p:sp>
      <p:sp>
        <p:nvSpPr>
          <p:cNvPr id="3" name="Content Placeholder 2"/>
          <p:cNvSpPr>
            <a:spLocks noGrp="1"/>
          </p:cNvSpPr>
          <p:nvPr>
            <p:ph idx="1"/>
          </p:nvPr>
        </p:nvSpPr>
        <p:spPr/>
        <p:txBody>
          <a:bodyPr>
            <a:normAutofit lnSpcReduction="10000"/>
          </a:bodyPr>
          <a:lstStyle/>
          <a:p>
            <a:r>
              <a:rPr lang="en-US" dirty="0"/>
              <a:t>Write a function with the following prototype that returns the sum of the digits of an integer.</a:t>
            </a:r>
          </a:p>
          <a:p>
            <a:r>
              <a:rPr lang="en-US" dirty="0" err="1"/>
              <a:t>int</a:t>
            </a:r>
            <a:r>
              <a:rPr lang="en-US" dirty="0"/>
              <a:t> </a:t>
            </a:r>
            <a:r>
              <a:rPr lang="en-US" dirty="0" err="1"/>
              <a:t>sumOfDigits</a:t>
            </a:r>
            <a:r>
              <a:rPr lang="en-US" dirty="0"/>
              <a:t>(</a:t>
            </a:r>
            <a:r>
              <a:rPr lang="en-US" dirty="0" err="1"/>
              <a:t>int</a:t>
            </a:r>
            <a:r>
              <a:rPr lang="en-US" dirty="0"/>
              <a:t> x);</a:t>
            </a:r>
          </a:p>
          <a:p>
            <a:r>
              <a:rPr lang="en-US" dirty="0"/>
              <a:t>If x is 234, the function should return 2 + 3 + 4, that is, 9.</a:t>
            </a:r>
          </a:p>
          <a:p>
            <a:r>
              <a:rPr lang="en-US" dirty="0"/>
              <a:t>If x is 12, the function should return 1 + 2, which is 3.</a:t>
            </a:r>
          </a:p>
          <a:p>
            <a:r>
              <a:rPr lang="en-US" dirty="0"/>
              <a:t>If x is 39, the function should return 12.</a:t>
            </a:r>
          </a:p>
          <a:p>
            <a:r>
              <a:rPr lang="en-US" dirty="0"/>
              <a:t>If x is negative, ignore the minus sign. For example, -12 and 12 both return 3. </a:t>
            </a:r>
          </a:p>
        </p:txBody>
      </p:sp>
    </p:spTree>
    <p:extLst>
      <p:ext uri="{BB962C8B-B14F-4D97-AF65-F5344CB8AC3E}">
        <p14:creationId xmlns:p14="http://schemas.microsoft.com/office/powerpoint/2010/main" val="1135896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 : Reverse a string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def</a:t>
            </a:r>
            <a:r>
              <a:rPr lang="en-US" dirty="0"/>
              <a:t> reverse(string):</a:t>
            </a:r>
          </a:p>
          <a:p>
            <a:pPr marL="0" indent="0">
              <a:buNone/>
            </a:pPr>
            <a:r>
              <a:rPr lang="en-US" dirty="0"/>
              <a:t>    '''Takes a string as an argument and returns</a:t>
            </a:r>
          </a:p>
          <a:p>
            <a:pPr marL="0" indent="0">
              <a:buNone/>
            </a:pPr>
            <a:r>
              <a:rPr lang="en-US" dirty="0"/>
              <a:t>       its reversal.'''</a:t>
            </a:r>
          </a:p>
          <a:p>
            <a:pPr marL="0" indent="0">
              <a:buNone/>
            </a:pPr>
            <a:r>
              <a:rPr lang="en-US" dirty="0"/>
              <a:t>    if string == '':            # Is the string empty?</a:t>
            </a:r>
          </a:p>
          <a:p>
            <a:pPr marL="0" indent="0">
              <a:buNone/>
            </a:pPr>
            <a:r>
              <a:rPr lang="en-US" dirty="0"/>
              <a:t>        return ''               # If so, reversing it is easy!</a:t>
            </a:r>
          </a:p>
          <a:p>
            <a:pPr marL="0" indent="0">
              <a:buNone/>
            </a:pPr>
            <a:r>
              <a:rPr lang="en-US" dirty="0"/>
              <a:t>    else:</a:t>
            </a:r>
          </a:p>
          <a:p>
            <a:pPr marL="0" indent="0">
              <a:buNone/>
            </a:pPr>
            <a:r>
              <a:rPr lang="en-US" dirty="0"/>
              <a:t>        </a:t>
            </a:r>
            <a:r>
              <a:rPr lang="en-US" dirty="0" err="1"/>
              <a:t>firstSymbol</a:t>
            </a:r>
            <a:r>
              <a:rPr lang="en-US" dirty="0"/>
              <a:t> = string[0] # Hold on to the first symbol</a:t>
            </a:r>
          </a:p>
          <a:p>
            <a:pPr marL="0" indent="0">
              <a:buNone/>
            </a:pPr>
            <a:r>
              <a:rPr lang="en-US" dirty="0"/>
              <a:t>        return reverse(string[1:]) + </a:t>
            </a:r>
            <a:r>
              <a:rPr lang="en-US" dirty="0" err="1"/>
              <a:t>firstSymbol</a:t>
            </a:r>
            <a:endParaRPr lang="en-US" dirty="0"/>
          </a:p>
        </p:txBody>
      </p:sp>
    </p:spTree>
    <p:extLst>
      <p:ext uri="{BB962C8B-B14F-4D97-AF65-F5344CB8AC3E}">
        <p14:creationId xmlns:p14="http://schemas.microsoft.com/office/powerpoint/2010/main" val="6079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Write a recursive function  to  reverse  the  words  in  a  string,  i.e.,  ”cat  is  </a:t>
            </a:r>
            <a:r>
              <a:rPr lang="en-US" dirty="0" err="1"/>
              <a:t>running”becomes</a:t>
            </a:r>
            <a:r>
              <a:rPr lang="en-US" dirty="0"/>
              <a:t> ”running  is cat”.</a:t>
            </a:r>
          </a:p>
        </p:txBody>
      </p:sp>
    </p:spTree>
    <p:extLst>
      <p:ext uri="{BB962C8B-B14F-4D97-AF65-F5344CB8AC3E}">
        <p14:creationId xmlns:p14="http://schemas.microsoft.com/office/powerpoint/2010/main" val="115530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 method</a:t>
            </a:r>
          </a:p>
        </p:txBody>
      </p:sp>
      <p:sp>
        <p:nvSpPr>
          <p:cNvPr id="3" name="Content Placeholder 2"/>
          <p:cNvSpPr>
            <a:spLocks noGrp="1"/>
          </p:cNvSpPr>
          <p:nvPr>
            <p:ph idx="1"/>
          </p:nvPr>
        </p:nvSpPr>
        <p:spPr/>
        <p:txBody>
          <a:bodyPr/>
          <a:lstStyle/>
          <a:p>
            <a:r>
              <a:rPr lang="en-US" dirty="0"/>
              <a:t> </a:t>
            </a:r>
            <a:r>
              <a:rPr lang="en-US" dirty="0" err="1"/>
              <a:t>str.split</a:t>
            </a:r>
            <a:r>
              <a:rPr lang="en-US" dirty="0"/>
              <a:t>(</a:t>
            </a:r>
            <a:r>
              <a:rPr lang="en-US" dirty="0" err="1"/>
              <a:t>sep</a:t>
            </a:r>
            <a:r>
              <a:rPr lang="en-US" dirty="0"/>
              <a:t>=None, </a:t>
            </a:r>
            <a:r>
              <a:rPr lang="en-US" dirty="0" err="1"/>
              <a:t>maxsplit</a:t>
            </a:r>
            <a:r>
              <a:rPr lang="en-US" dirty="0"/>
              <a:t>=-1)  ----  Return a list of the words in the string, using </a:t>
            </a:r>
            <a:r>
              <a:rPr lang="en-US" dirty="0" err="1"/>
              <a:t>sep</a:t>
            </a:r>
            <a:r>
              <a:rPr lang="en-US" dirty="0"/>
              <a:t> as the delimiter string. </a:t>
            </a:r>
          </a:p>
        </p:txBody>
      </p:sp>
      <p:sp>
        <p:nvSpPr>
          <p:cNvPr id="4" name="Rectangle 3"/>
          <p:cNvSpPr/>
          <p:nvPr/>
        </p:nvSpPr>
        <p:spPr>
          <a:xfrm>
            <a:off x="1295400" y="3505200"/>
            <a:ext cx="6477000" cy="2677656"/>
          </a:xfrm>
          <a:prstGeom prst="rect">
            <a:avLst/>
          </a:prstGeom>
        </p:spPr>
        <p:txBody>
          <a:bodyPr wrap="square">
            <a:spAutoFit/>
          </a:bodyPr>
          <a:lstStyle/>
          <a:p>
            <a:r>
              <a:rPr lang="en-US" sz="2800" dirty="0"/>
              <a:t>&gt;&gt;&gt; '1,2,3'.split(',')</a:t>
            </a:r>
          </a:p>
          <a:p>
            <a:r>
              <a:rPr lang="en-US" sz="2800" dirty="0"/>
              <a:t>['1', '2', '3']</a:t>
            </a:r>
          </a:p>
          <a:p>
            <a:r>
              <a:rPr lang="en-US" sz="2800" dirty="0"/>
              <a:t>&gt;&gt;&gt; '1,2,3'.split(',', </a:t>
            </a:r>
            <a:r>
              <a:rPr lang="en-US" sz="2800" dirty="0" err="1"/>
              <a:t>maxsplit</a:t>
            </a:r>
            <a:r>
              <a:rPr lang="en-US" sz="2800" dirty="0"/>
              <a:t>=1)</a:t>
            </a:r>
          </a:p>
          <a:p>
            <a:r>
              <a:rPr lang="en-US" sz="2800" dirty="0"/>
              <a:t>['1', '2,3']</a:t>
            </a:r>
          </a:p>
          <a:p>
            <a:r>
              <a:rPr lang="en-US" sz="2800" dirty="0"/>
              <a:t>&gt;&gt;&gt; '1,2,,3,'.split(',')</a:t>
            </a:r>
          </a:p>
          <a:p>
            <a:r>
              <a:rPr lang="en-US" sz="2800" dirty="0"/>
              <a:t>['1', '2', '', '3', '']</a:t>
            </a:r>
          </a:p>
        </p:txBody>
      </p:sp>
    </p:spTree>
    <p:extLst>
      <p:ext uri="{BB962C8B-B14F-4D97-AF65-F5344CB8AC3E}">
        <p14:creationId xmlns:p14="http://schemas.microsoft.com/office/powerpoint/2010/main" val="425065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 Method</a:t>
            </a:r>
          </a:p>
        </p:txBody>
      </p:sp>
      <p:sp>
        <p:nvSpPr>
          <p:cNvPr id="3" name="Content Placeholder 2"/>
          <p:cNvSpPr>
            <a:spLocks noGrp="1"/>
          </p:cNvSpPr>
          <p:nvPr>
            <p:ph idx="1"/>
          </p:nvPr>
        </p:nvSpPr>
        <p:spPr/>
        <p:txBody>
          <a:bodyPr>
            <a:normAutofit lnSpcReduction="10000"/>
          </a:bodyPr>
          <a:lstStyle/>
          <a:p>
            <a:r>
              <a:rPr lang="en-US" dirty="0"/>
              <a:t> </a:t>
            </a:r>
            <a:r>
              <a:rPr lang="en-US" dirty="0" err="1"/>
              <a:t>str.isnumeric</a:t>
            </a:r>
            <a:r>
              <a:rPr lang="en-US" dirty="0"/>
              <a:t>() ----- Return true if all characters in the string are numeric characters, and there is at least one character, false otherwise. </a:t>
            </a:r>
          </a:p>
          <a:p>
            <a:r>
              <a:rPr lang="en-US" dirty="0"/>
              <a:t> </a:t>
            </a:r>
            <a:r>
              <a:rPr lang="en-US" dirty="0" err="1"/>
              <a:t>str.find</a:t>
            </a:r>
            <a:r>
              <a:rPr lang="en-US" dirty="0"/>
              <a:t>(sub[, start[, end]])------ Return the lowest index in the string where substring sub is found within the slice s[</a:t>
            </a:r>
            <a:r>
              <a:rPr lang="en-US" dirty="0" err="1"/>
              <a:t>start:end</a:t>
            </a:r>
            <a:r>
              <a:rPr lang="en-US" dirty="0"/>
              <a:t>]. Optional arguments start and end are interpreted as in slice notation. Return -1 if sub is not found.</a:t>
            </a:r>
          </a:p>
          <a:p>
            <a:r>
              <a:rPr lang="en-US" dirty="0"/>
              <a:t>You can join the item of a list into a single string </a:t>
            </a:r>
          </a:p>
          <a:p>
            <a:r>
              <a:rPr lang="en-US" dirty="0"/>
              <a:t>‘  ‘.join([“</a:t>
            </a:r>
            <a:r>
              <a:rPr lang="en-US" dirty="0" err="1"/>
              <a:t>I”,”am”,”fine</a:t>
            </a:r>
            <a:r>
              <a:rPr lang="en-US" dirty="0"/>
              <a:t>”])</a:t>
            </a:r>
          </a:p>
        </p:txBody>
      </p:sp>
    </p:spTree>
    <p:extLst>
      <p:ext uri="{BB962C8B-B14F-4D97-AF65-F5344CB8AC3E}">
        <p14:creationId xmlns:p14="http://schemas.microsoft.com/office/powerpoint/2010/main" val="53923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CCA6-84AA-4618-BAB0-0940EA845472}"/>
              </a:ext>
            </a:extLst>
          </p:cNvPr>
          <p:cNvSpPr>
            <a:spLocks noGrp="1"/>
          </p:cNvSpPr>
          <p:nvPr>
            <p:ph type="title"/>
          </p:nvPr>
        </p:nvSpPr>
        <p:spPr/>
        <p:txBody>
          <a:bodyPr/>
          <a:lstStyle/>
          <a:p>
            <a:r>
              <a:rPr lang="en-US" dirty="0"/>
              <a:t>Poll #4 What is the output? </a:t>
            </a:r>
          </a:p>
        </p:txBody>
      </p:sp>
      <p:sp>
        <p:nvSpPr>
          <p:cNvPr id="3" name="Content Placeholder 2">
            <a:extLst>
              <a:ext uri="{FF2B5EF4-FFF2-40B4-BE49-F238E27FC236}">
                <a16:creationId xmlns:a16="http://schemas.microsoft.com/office/drawing/2014/main" id="{FC710086-89B6-487D-B681-D20FE259DD8F}"/>
              </a:ext>
            </a:extLst>
          </p:cNvPr>
          <p:cNvSpPr>
            <a:spLocks noGrp="1"/>
          </p:cNvSpPr>
          <p:nvPr>
            <p:ph idx="1"/>
          </p:nvPr>
        </p:nvSpPr>
        <p:spPr/>
        <p:txBody>
          <a:bodyPr/>
          <a:lstStyle/>
          <a:p>
            <a:pPr marL="0" indent="0">
              <a:buNone/>
            </a:pPr>
            <a:r>
              <a:rPr lang="en-US" dirty="0"/>
              <a:t>name = “</a:t>
            </a:r>
            <a:r>
              <a:rPr lang="en-US" dirty="0" err="1"/>
              <a:t>mary</a:t>
            </a:r>
            <a:r>
              <a:rPr lang="en-US" dirty="0"/>
              <a:t> </a:t>
            </a:r>
            <a:r>
              <a:rPr lang="en-US" dirty="0" err="1"/>
              <a:t>johnson</a:t>
            </a:r>
            <a:r>
              <a:rPr lang="en-US" dirty="0"/>
              <a:t>”</a:t>
            </a:r>
          </a:p>
          <a:p>
            <a:pPr marL="0" indent="0">
              <a:buNone/>
            </a:pPr>
            <a:r>
              <a:rPr lang="en-US" dirty="0" err="1"/>
              <a:t>name.find</a:t>
            </a:r>
            <a:r>
              <a:rPr lang="en-US" dirty="0"/>
              <a:t>(“john”)</a:t>
            </a:r>
          </a:p>
          <a:p>
            <a:pPr marL="0" indent="0">
              <a:buNone/>
            </a:pPr>
            <a:endParaRPr lang="en-US" dirty="0"/>
          </a:p>
          <a:p>
            <a:pPr marL="0" indent="0">
              <a:buNone/>
            </a:pPr>
            <a:endParaRPr lang="en-US" dirty="0"/>
          </a:p>
          <a:p>
            <a:pPr marL="0" indent="0">
              <a:buNone/>
            </a:pPr>
            <a:endParaRPr lang="en-US" dirty="0"/>
          </a:p>
          <a:p>
            <a:pPr marL="0" indent="0">
              <a:buNone/>
            </a:pPr>
            <a:r>
              <a:rPr lang="en-US" dirty="0"/>
              <a:t>a.  4      b. 5        c. 6        d.    - 1</a:t>
            </a:r>
          </a:p>
        </p:txBody>
      </p:sp>
    </p:spTree>
    <p:extLst>
      <p:ext uri="{BB962C8B-B14F-4D97-AF65-F5344CB8AC3E}">
        <p14:creationId xmlns:p14="http://schemas.microsoft.com/office/powerpoint/2010/main" val="1714477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problem that can be solved by recursion-Towers of Hanoi </a:t>
            </a:r>
          </a:p>
        </p:txBody>
      </p:sp>
      <p:sp>
        <p:nvSpPr>
          <p:cNvPr id="3" name="Content Placeholder 2"/>
          <p:cNvSpPr>
            <a:spLocks noGrp="1"/>
          </p:cNvSpPr>
          <p:nvPr>
            <p:ph idx="1"/>
          </p:nvPr>
        </p:nvSpPr>
        <p:spPr>
          <a:xfrm>
            <a:off x="1524000" y="1828800"/>
            <a:ext cx="9144000" cy="2362200"/>
          </a:xfrm>
        </p:spPr>
        <p:txBody>
          <a:bodyPr>
            <a:normAutofit fontScale="70000" lnSpcReduction="20000"/>
          </a:bodyPr>
          <a:lstStyle/>
          <a:p>
            <a:r>
              <a:rPr lang="en-US" dirty="0"/>
              <a:t>N golden disks on 3 pegs </a:t>
            </a:r>
          </a:p>
          <a:p>
            <a:r>
              <a:rPr lang="en-US" dirty="0"/>
              <a:t>Check animation here ----  </a:t>
            </a:r>
            <a:r>
              <a:rPr lang="en-US" dirty="0">
                <a:hlinkClick r:id="rId2"/>
              </a:rPr>
              <a:t>http://towersofhanoi.info/Animate.aspx</a:t>
            </a:r>
            <a:endParaRPr lang="en-US" dirty="0"/>
          </a:p>
          <a:p>
            <a:r>
              <a:rPr lang="en-US" dirty="0"/>
              <a:t>Only move one disk at a time</a:t>
            </a:r>
          </a:p>
          <a:p>
            <a:r>
              <a:rPr lang="en-US" dirty="0"/>
              <a:t>A move is taking one disk from a peg and putting it on another peg (on top of any other disks)</a:t>
            </a:r>
          </a:p>
          <a:p>
            <a:r>
              <a:rPr lang="en-US" dirty="0"/>
              <a:t> Cannot put a larger disk on top of a smaller disk </a:t>
            </a:r>
          </a:p>
        </p:txBody>
      </p:sp>
      <p:pic>
        <p:nvPicPr>
          <p:cNvPr id="4" name="Picture 3"/>
          <p:cNvPicPr>
            <a:picLocks noChangeAspect="1"/>
          </p:cNvPicPr>
          <p:nvPr/>
        </p:nvPicPr>
        <p:blipFill>
          <a:blip r:embed="rId3"/>
          <a:stretch>
            <a:fillRect/>
          </a:stretch>
        </p:blipFill>
        <p:spPr>
          <a:xfrm>
            <a:off x="3048000" y="4724400"/>
            <a:ext cx="6156960" cy="1905000"/>
          </a:xfrm>
          <a:prstGeom prst="rect">
            <a:avLst/>
          </a:prstGeom>
        </p:spPr>
      </p:pic>
    </p:spTree>
    <p:extLst>
      <p:ext uri="{BB962C8B-B14F-4D97-AF65-F5344CB8AC3E}">
        <p14:creationId xmlns:p14="http://schemas.microsoft.com/office/powerpoint/2010/main" val="126941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47CF-8875-473B-8FFA-6393590C259F}"/>
              </a:ext>
            </a:extLst>
          </p:cNvPr>
          <p:cNvSpPr>
            <a:spLocks noGrp="1"/>
          </p:cNvSpPr>
          <p:nvPr>
            <p:ph type="title"/>
          </p:nvPr>
        </p:nvSpPr>
        <p:spPr/>
        <p:txBody>
          <a:bodyPr/>
          <a:lstStyle/>
          <a:p>
            <a:r>
              <a:rPr lang="en-US"/>
              <a:t>Poll #1 </a:t>
            </a:r>
            <a:r>
              <a:rPr lang="en-US" dirty="0"/>
              <a:t>What is the output?</a:t>
            </a:r>
          </a:p>
        </p:txBody>
      </p:sp>
      <p:sp>
        <p:nvSpPr>
          <p:cNvPr id="3" name="Content Placeholder 2">
            <a:extLst>
              <a:ext uri="{FF2B5EF4-FFF2-40B4-BE49-F238E27FC236}">
                <a16:creationId xmlns:a16="http://schemas.microsoft.com/office/drawing/2014/main" id="{F492DF12-8268-4AB3-89B6-3A6F77E35C31}"/>
              </a:ext>
            </a:extLst>
          </p:cNvPr>
          <p:cNvSpPr>
            <a:spLocks noGrp="1"/>
          </p:cNvSpPr>
          <p:nvPr>
            <p:ph idx="1"/>
          </p:nvPr>
        </p:nvSpPr>
        <p:spPr/>
        <p:txBody>
          <a:bodyPr/>
          <a:lstStyle/>
          <a:p>
            <a:pPr marL="0" indent="0">
              <a:buNone/>
            </a:pPr>
            <a:r>
              <a:rPr lang="fr-FR" dirty="0" err="1"/>
              <a:t>mytable</a:t>
            </a:r>
            <a:r>
              <a:rPr lang="fr-FR" dirty="0"/>
              <a:t> = [ [1, 2, 3]  , [2,3,4]  ]</a:t>
            </a:r>
          </a:p>
          <a:p>
            <a:pPr marL="0" indent="0">
              <a:buNone/>
            </a:pPr>
            <a:r>
              <a:rPr lang="fr-FR" dirty="0" err="1"/>
              <a:t>print</a:t>
            </a:r>
            <a:r>
              <a:rPr lang="fr-FR" dirty="0"/>
              <a:t>(</a:t>
            </a:r>
            <a:r>
              <a:rPr lang="fr-FR" dirty="0" err="1"/>
              <a:t>mytable</a:t>
            </a:r>
            <a:r>
              <a:rPr lang="fr-FR" dirty="0"/>
              <a:t>[0][1])</a:t>
            </a:r>
          </a:p>
          <a:p>
            <a:pPr marL="0" indent="0">
              <a:buNone/>
            </a:pPr>
            <a:r>
              <a:rPr lang="fr-FR" dirty="0"/>
              <a:t> </a:t>
            </a:r>
          </a:p>
          <a:p>
            <a:pPr marL="0" indent="0">
              <a:buNone/>
            </a:pPr>
            <a:endParaRPr lang="en-US" dirty="0"/>
          </a:p>
          <a:p>
            <a:pPr marL="0" indent="0">
              <a:buNone/>
            </a:pPr>
            <a:r>
              <a:rPr lang="en-US" dirty="0"/>
              <a:t>A:   1    B:  2     C:  3    D:  4</a:t>
            </a:r>
          </a:p>
        </p:txBody>
      </p:sp>
    </p:spTree>
    <p:extLst>
      <p:ext uri="{BB962C8B-B14F-4D97-AF65-F5344CB8AC3E}">
        <p14:creationId xmlns:p14="http://schemas.microsoft.com/office/powerpoint/2010/main" val="3455403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 recursive idea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Final step is to move the bottom disk from peg 1 to peg 3</a:t>
            </a:r>
          </a:p>
          <a:p>
            <a:r>
              <a:rPr lang="en-US" dirty="0"/>
              <a:t>To do this, the other n-1 disks must be on peg 2</a:t>
            </a:r>
          </a:p>
          <a:p>
            <a:r>
              <a:rPr lang="en-US" dirty="0"/>
              <a:t>So, we need a way to move n-1 disks from peg 1 to peg 2</a:t>
            </a:r>
          </a:p>
          <a:p>
            <a:r>
              <a:rPr lang="en-US" dirty="0"/>
              <a:t>Base case: moving the smallest disk is easy (you can always move it to any peg in one step)</a:t>
            </a:r>
          </a:p>
        </p:txBody>
      </p:sp>
    </p:spTree>
    <p:extLst>
      <p:ext uri="{BB962C8B-B14F-4D97-AF65-F5344CB8AC3E}">
        <p14:creationId xmlns:p14="http://schemas.microsoft.com/office/powerpoint/2010/main" val="121000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r>
              <a:rPr lang="en-US" dirty="0"/>
              <a:t>Can you rewrite the rock paper scissor game without any if statements?</a:t>
            </a:r>
          </a:p>
        </p:txBody>
      </p:sp>
    </p:spTree>
    <p:extLst>
      <p:ext uri="{BB962C8B-B14F-4D97-AF65-F5344CB8AC3E}">
        <p14:creationId xmlns:p14="http://schemas.microsoft.com/office/powerpoint/2010/main" val="237445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5314-8F5C-BD5A-70F9-E845B5C3434A}"/>
              </a:ext>
            </a:extLst>
          </p:cNvPr>
          <p:cNvSpPr>
            <a:spLocks noGrp="1"/>
          </p:cNvSpPr>
          <p:nvPr>
            <p:ph type="title"/>
          </p:nvPr>
        </p:nvSpPr>
        <p:spPr/>
        <p:txBody>
          <a:bodyPr/>
          <a:lstStyle/>
          <a:p>
            <a:r>
              <a:rPr lang="en-US" dirty="0"/>
              <a:t>Side Note:  __main__ — Top-level code environment</a:t>
            </a:r>
          </a:p>
        </p:txBody>
      </p:sp>
      <p:sp>
        <p:nvSpPr>
          <p:cNvPr id="3" name="Content Placeholder 2">
            <a:extLst>
              <a:ext uri="{FF2B5EF4-FFF2-40B4-BE49-F238E27FC236}">
                <a16:creationId xmlns:a16="http://schemas.microsoft.com/office/drawing/2014/main" id="{5738A431-12CC-C432-C0E8-DF05593F6084}"/>
              </a:ext>
            </a:extLst>
          </p:cNvPr>
          <p:cNvSpPr>
            <a:spLocks noGrp="1"/>
          </p:cNvSpPr>
          <p:nvPr>
            <p:ph idx="1"/>
          </p:nvPr>
        </p:nvSpPr>
        <p:spPr/>
        <p:txBody>
          <a:bodyPr/>
          <a:lstStyle/>
          <a:p>
            <a:r>
              <a:rPr lang="en-US" dirty="0"/>
              <a:t>__main__ is the name of the environment where top-level code is run</a:t>
            </a:r>
            <a:r>
              <a:rPr lang="en-US"/>
              <a:t>. </a:t>
            </a:r>
          </a:p>
          <a:p>
            <a:endParaRPr lang="en-US" dirty="0"/>
          </a:p>
          <a:p>
            <a:pPr marL="0" indent="0">
              <a:buNone/>
            </a:pPr>
            <a:r>
              <a:rPr lang="en-US" dirty="0"/>
              <a:t>if __name__ == '__main__':</a:t>
            </a:r>
          </a:p>
          <a:p>
            <a:pPr marL="0" indent="0">
              <a:buNone/>
            </a:pPr>
            <a:r>
              <a:rPr lang="en-US" dirty="0"/>
              <a:t>    # Execute when the module is not initialized from an import statement.</a:t>
            </a:r>
          </a:p>
          <a:p>
            <a:pPr marL="0" indent="0">
              <a:buNone/>
            </a:pPr>
            <a:r>
              <a:rPr lang="en-US" dirty="0"/>
              <a:t>    ...</a:t>
            </a:r>
          </a:p>
          <a:p>
            <a:endParaRPr lang="en-US" dirty="0"/>
          </a:p>
        </p:txBody>
      </p:sp>
    </p:spTree>
    <p:extLst>
      <p:ext uri="{BB962C8B-B14F-4D97-AF65-F5344CB8AC3E}">
        <p14:creationId xmlns:p14="http://schemas.microsoft.com/office/powerpoint/2010/main" val="320267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083A-6EDF-4A86-AC52-36AA4C8BCE0D}"/>
              </a:ext>
            </a:extLst>
          </p:cNvPr>
          <p:cNvSpPr>
            <a:spLocks noGrp="1"/>
          </p:cNvSpPr>
          <p:nvPr>
            <p:ph type="title"/>
          </p:nvPr>
        </p:nvSpPr>
        <p:spPr/>
        <p:txBody>
          <a:bodyPr/>
          <a:lstStyle/>
          <a:p>
            <a:r>
              <a:rPr lang="en-US" dirty="0"/>
              <a:t>Work through example - risk of covid-19</a:t>
            </a:r>
          </a:p>
        </p:txBody>
      </p:sp>
      <p:sp>
        <p:nvSpPr>
          <p:cNvPr id="3" name="Content Placeholder 2">
            <a:extLst>
              <a:ext uri="{FF2B5EF4-FFF2-40B4-BE49-F238E27FC236}">
                <a16:creationId xmlns:a16="http://schemas.microsoft.com/office/drawing/2014/main" id="{EFB955CC-2973-4BB2-A0D1-5F8657E5D910}"/>
              </a:ext>
            </a:extLst>
          </p:cNvPr>
          <p:cNvSpPr>
            <a:spLocks noGrp="1"/>
          </p:cNvSpPr>
          <p:nvPr>
            <p:ph idx="1"/>
          </p:nvPr>
        </p:nvSpPr>
        <p:spPr/>
        <p:txBody>
          <a:bodyPr/>
          <a:lstStyle/>
          <a:p>
            <a:pPr algn="l"/>
            <a:r>
              <a:rPr lang="en-US" b="0" i="0" dirty="0">
                <a:solidFill>
                  <a:schemeClr val="tx2"/>
                </a:solidFill>
                <a:effectLst/>
                <a:latin typeface="Roboto" panose="02000000000000000000" pitchFamily="2" charset="0"/>
              </a:rPr>
              <a:t>“Is It Safe for Me to Go to Work?” Risk Stratification for Workers during the Covid-19 Pandemic -May 26, 2020, at NEJM.org by Marc R. Larochelle, M.D., M.P.H.</a:t>
            </a:r>
          </a:p>
          <a:p>
            <a:pPr algn="l"/>
            <a:r>
              <a:rPr lang="en-US" b="0" i="0" dirty="0">
                <a:solidFill>
                  <a:schemeClr val="tx2"/>
                </a:solidFill>
                <a:effectLst/>
                <a:latin typeface="Roboto" panose="02000000000000000000" pitchFamily="2" charset="0"/>
              </a:rPr>
              <a:t>Please create an interactive Python program that can automatically counsel patients about continuing to work in the midst of the pandemic that is based on their occupational risk of contracting SARS-CoV-2 and their risk of death if they are infected. </a:t>
            </a:r>
          </a:p>
          <a:p>
            <a:pPr algn="l"/>
            <a:r>
              <a:rPr lang="en-US" dirty="0">
                <a:solidFill>
                  <a:schemeClr val="tx2"/>
                </a:solidFill>
                <a:latin typeface="Roboto" panose="02000000000000000000" pitchFamily="2" charset="0"/>
              </a:rPr>
              <a:t>Use list!</a:t>
            </a:r>
            <a:endParaRPr lang="en-US" b="0" i="0" dirty="0">
              <a:solidFill>
                <a:schemeClr val="tx2"/>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2382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9D7605-D7B8-4D8A-852A-523702E1651F}"/>
              </a:ext>
            </a:extLst>
          </p:cNvPr>
          <p:cNvPicPr>
            <a:picLocks noChangeAspect="1"/>
          </p:cNvPicPr>
          <p:nvPr/>
        </p:nvPicPr>
        <p:blipFill>
          <a:blip r:embed="rId2"/>
          <a:stretch>
            <a:fillRect/>
          </a:stretch>
        </p:blipFill>
        <p:spPr>
          <a:xfrm>
            <a:off x="1524000" y="0"/>
            <a:ext cx="10058400" cy="6858000"/>
          </a:xfrm>
          <a:prstGeom prst="rect">
            <a:avLst/>
          </a:prstGeom>
        </p:spPr>
      </p:pic>
    </p:spTree>
    <p:extLst>
      <p:ext uri="{BB962C8B-B14F-4D97-AF65-F5344CB8AC3E}">
        <p14:creationId xmlns:p14="http://schemas.microsoft.com/office/powerpoint/2010/main" val="18785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 Revisit</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Function is like a machine that takes an input( argument x), and transforms it into an output (return)</a:t>
            </a:r>
          </a:p>
          <a:p>
            <a:r>
              <a:rPr lang="en-US" dirty="0"/>
              <a:t>Executing a return statement always causes a function to end immediately.</a:t>
            </a:r>
          </a:p>
          <a:p>
            <a:r>
              <a:rPr lang="en-US" dirty="0"/>
              <a:t>The purpose of function is to wrapping a piece of code for reuse. </a:t>
            </a:r>
          </a:p>
          <a:p>
            <a:pPr marL="0" indent="0">
              <a:buNone/>
            </a:pPr>
            <a:r>
              <a:rPr lang="en-US" dirty="0"/>
              <a:t>Encapsulation and generalization.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86000" y="1628931"/>
            <a:ext cx="2095500" cy="1428750"/>
          </a:xfrm>
          <a:prstGeom prst="rect">
            <a:avLst/>
          </a:prstGeom>
        </p:spPr>
      </p:pic>
    </p:spTree>
    <p:extLst>
      <p:ext uri="{BB962C8B-B14F-4D97-AF65-F5344CB8AC3E}">
        <p14:creationId xmlns:p14="http://schemas.microsoft.com/office/powerpoint/2010/main" val="213483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through Examples: Can you use function to work on iteration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Find the answer:   </a:t>
                </a:r>
                <a14:m>
                  <m:oMath xmlns:m="http://schemas.openxmlformats.org/officeDocument/2006/math">
                    <m:r>
                      <a:rPr lang="en-US" b="0" i="1" smtClean="0">
                        <a:latin typeface="Cambria Math" panose="02040503050406030204" pitchFamily="18" charset="0"/>
                      </a:rPr>
                      <m:t>1+1+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100!</m:t>
                        </m:r>
                      </m:den>
                    </m:f>
                  </m:oMath>
                </a14:m>
                <a:r>
                  <a:rPr lang="en-US" dirty="0"/>
                  <a:t>     </a:t>
                </a:r>
              </a:p>
              <a:p>
                <a:pPr marL="0" indent="0">
                  <a:buNone/>
                </a:pPr>
                <a:r>
                  <a:rPr lang="en-US" dirty="0"/>
                  <a:t>Two tasks:   </a:t>
                </a:r>
              </a:p>
              <a:p>
                <a:pPr marL="0" indent="0">
                  <a:buNone/>
                </a:pPr>
                <a:r>
                  <a:rPr lang="en-US" dirty="0"/>
                  <a:t>	sum </a:t>
                </a:r>
              </a:p>
              <a:p>
                <a:pPr marL="0" indent="0">
                  <a:buNone/>
                </a:pPr>
                <a:r>
                  <a:rPr lang="en-US" dirty="0"/>
                  <a:t>	factorial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86"/>
                </a:stretch>
              </a:blipFill>
            </p:spPr>
            <p:txBody>
              <a:bodyPr/>
              <a:lstStyle/>
              <a:p>
                <a:r>
                  <a:rPr lang="en-US">
                    <a:noFill/>
                  </a:rPr>
                  <a:t> </a:t>
                </a:r>
              </a:p>
            </p:txBody>
          </p:sp>
        </mc:Fallback>
      </mc:AlternateContent>
    </p:spTree>
    <p:extLst>
      <p:ext uri="{BB962C8B-B14F-4D97-AF65-F5344CB8AC3E}">
        <p14:creationId xmlns:p14="http://schemas.microsoft.com/office/powerpoint/2010/main" val="358495406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16886</TotalTime>
  <Words>1618</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Candara</vt:lpstr>
      <vt:lpstr>Consolas</vt:lpstr>
      <vt:lpstr>Roboto</vt:lpstr>
      <vt:lpstr>Tech Computer 16x9</vt:lpstr>
      <vt:lpstr>Python-2D array and Recursion</vt:lpstr>
      <vt:lpstr>Tables in Python – 2D array</vt:lpstr>
      <vt:lpstr>Poll #1 What is the output?</vt:lpstr>
      <vt:lpstr>Challenge:</vt:lpstr>
      <vt:lpstr>Side Note:  __main__ — Top-level code environment</vt:lpstr>
      <vt:lpstr>Work through example - risk of covid-19</vt:lpstr>
      <vt:lpstr>PowerPoint Presentation</vt:lpstr>
      <vt:lpstr>Function -- Revisit</vt:lpstr>
      <vt:lpstr>Work through Examples: Can you use function to work on iteration questions?</vt:lpstr>
      <vt:lpstr>Function that call function</vt:lpstr>
      <vt:lpstr>Function call function: demo(13)</vt:lpstr>
      <vt:lpstr>Recursion Examples: Fibonacci Sequence</vt:lpstr>
      <vt:lpstr>Base Case:  very important</vt:lpstr>
      <vt:lpstr>Recursion Practice:  Factorial-recursive way.</vt:lpstr>
      <vt:lpstr>Recursion practice:  Sum  -- recursive way</vt:lpstr>
      <vt:lpstr>Recursion practice</vt:lpstr>
      <vt:lpstr>Recursive function on graphic : Make turtle t draw a Koch fractal of ’order’ and ’size’.  Leave the turtle facing the same direction.</vt:lpstr>
      <vt:lpstr>How about a tree?</vt:lpstr>
      <vt:lpstr>Challenge Question</vt:lpstr>
      <vt:lpstr>Recursion or Iteration? </vt:lpstr>
      <vt:lpstr>Designing Recursive Algorithms </vt:lpstr>
      <vt:lpstr>Recursive way: Challenge problem-Try it yourselves </vt:lpstr>
      <vt:lpstr>More recursion practice</vt:lpstr>
      <vt:lpstr>Recursion Example : Reverse a string</vt:lpstr>
      <vt:lpstr>Practice</vt:lpstr>
      <vt:lpstr>Python String method</vt:lpstr>
      <vt:lpstr>Python String Method</vt:lpstr>
      <vt:lpstr>Poll #4 What is the output? </vt:lpstr>
      <vt:lpstr>Game problem that can be solved by recursion-Towers of Hanoi </vt:lpstr>
      <vt:lpstr>Towers of Hanoi- recursive idea</vt:lpstr>
    </vt:vector>
  </TitlesOfParts>
  <Company>University of South Carolina Aiken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Yilian Zhang</dc:creator>
  <cp:lastModifiedBy>Yilian Zhang</cp:lastModifiedBy>
  <cp:revision>447</cp:revision>
  <dcterms:created xsi:type="dcterms:W3CDTF">2019-07-20T17:02:18Z</dcterms:created>
  <dcterms:modified xsi:type="dcterms:W3CDTF">2022-11-09T19:54:53Z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