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03" r:id="rId3"/>
    <p:sldId id="300" r:id="rId4"/>
    <p:sldId id="324" r:id="rId5"/>
    <p:sldId id="325" r:id="rId6"/>
    <p:sldId id="326" r:id="rId7"/>
    <p:sldId id="329" r:id="rId8"/>
    <p:sldId id="327" r:id="rId9"/>
    <p:sldId id="302" r:id="rId10"/>
    <p:sldId id="304" r:id="rId11"/>
    <p:sldId id="305" r:id="rId12"/>
    <p:sldId id="306" r:id="rId13"/>
    <p:sldId id="309" r:id="rId14"/>
    <p:sldId id="330" r:id="rId15"/>
    <p:sldId id="301" r:id="rId16"/>
    <p:sldId id="307" r:id="rId17"/>
    <p:sldId id="308" r:id="rId18"/>
    <p:sldId id="311" r:id="rId19"/>
    <p:sldId id="312" r:id="rId20"/>
    <p:sldId id="310" r:id="rId21"/>
    <p:sldId id="313" r:id="rId22"/>
    <p:sldId id="314" r:id="rId23"/>
    <p:sldId id="315" r:id="rId24"/>
    <p:sldId id="328" r:id="rId25"/>
    <p:sldId id="316" r:id="rId26"/>
    <p:sldId id="317" r:id="rId27"/>
    <p:sldId id="318" r:id="rId28"/>
    <p:sldId id="319" r:id="rId29"/>
    <p:sldId id="320" r:id="rId30"/>
    <p:sldId id="323" r:id="rId31"/>
    <p:sldId id="322"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lian Zhang" initials="YZ" lastIdx="2" clrIdx="0">
    <p:extLst>
      <p:ext uri="{19B8F6BF-5375-455C-9EA6-DF929625EA0E}">
        <p15:presenceInfo xmlns:p15="http://schemas.microsoft.com/office/powerpoint/2012/main" userId="S-1-5-21-1078597155-1780168180-313593124-15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10FCD-BB3E-4ECD-B4CB-7F1C4A58B07B}" v="3" dt="2022-09-07T18:41:32.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2" autoAdjust="0"/>
    <p:restoredTop sz="86131" autoAdjust="0"/>
  </p:normalViewPr>
  <p:slideViewPr>
    <p:cSldViewPr>
      <p:cViewPr varScale="1">
        <p:scale>
          <a:sx n="80" d="100"/>
          <a:sy n="80" d="100"/>
        </p:scale>
        <p:origin x="53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ian Zhang" userId="S::yilianz@usca.edu::e8905a25-900b-4cbb-9a00-127ab90442de" providerId="AD" clId="Web-{9AA46536-2546-EC75-E580-3E40F3D9A882}"/>
    <pc:docChg chg="sldOrd">
      <pc:chgData name="Yilian Zhang" userId="S::yilianz@usca.edu::e8905a25-900b-4cbb-9a00-127ab90442de" providerId="AD" clId="Web-{9AA46536-2546-EC75-E580-3E40F3D9A882}" dt="2020-09-09T18:57:23.594" v="0"/>
      <pc:docMkLst>
        <pc:docMk/>
      </pc:docMkLst>
      <pc:sldChg chg="ord">
        <pc:chgData name="Yilian Zhang" userId="S::yilianz@usca.edu::e8905a25-900b-4cbb-9a00-127ab90442de" providerId="AD" clId="Web-{9AA46536-2546-EC75-E580-3E40F3D9A882}" dt="2020-09-09T18:57:23.594" v="0"/>
        <pc:sldMkLst>
          <pc:docMk/>
          <pc:sldMk cId="3042411991" sldId="301"/>
        </pc:sldMkLst>
      </pc:sldChg>
    </pc:docChg>
  </pc:docChgLst>
  <pc:docChgLst>
    <pc:chgData name="Yilian Zhang" userId="e8905a25-900b-4cbb-9a00-127ab90442de" providerId="ADAL" clId="{E50BFA35-CA18-4960-94FC-8DCC05D38C6E}"/>
    <pc:docChg chg="custSel addSld modSld">
      <pc:chgData name="Yilian Zhang" userId="e8905a25-900b-4cbb-9a00-127ab90442de" providerId="ADAL" clId="{E50BFA35-CA18-4960-94FC-8DCC05D38C6E}" dt="2021-09-02T00:08:26.405" v="205" actId="1076"/>
      <pc:docMkLst>
        <pc:docMk/>
      </pc:docMkLst>
      <pc:sldChg chg="modSp mod">
        <pc:chgData name="Yilian Zhang" userId="e8905a25-900b-4cbb-9a00-127ab90442de" providerId="ADAL" clId="{E50BFA35-CA18-4960-94FC-8DCC05D38C6E}" dt="2021-09-02T00:02:42.890" v="156" actId="27636"/>
        <pc:sldMkLst>
          <pc:docMk/>
          <pc:sldMk cId="3166373732" sldId="313"/>
        </pc:sldMkLst>
        <pc:spChg chg="mod">
          <ac:chgData name="Yilian Zhang" userId="e8905a25-900b-4cbb-9a00-127ab90442de" providerId="ADAL" clId="{E50BFA35-CA18-4960-94FC-8DCC05D38C6E}" dt="2021-09-02T00:02:42.890" v="156" actId="27636"/>
          <ac:spMkLst>
            <pc:docMk/>
            <pc:sldMk cId="3166373732" sldId="313"/>
            <ac:spMk id="3" creationId="{00000000-0000-0000-0000-000000000000}"/>
          </ac:spMkLst>
        </pc:spChg>
      </pc:sldChg>
      <pc:sldChg chg="modSp mod">
        <pc:chgData name="Yilian Zhang" userId="e8905a25-900b-4cbb-9a00-127ab90442de" providerId="ADAL" clId="{E50BFA35-CA18-4960-94FC-8DCC05D38C6E}" dt="2021-09-01T23:57:45.591" v="144" actId="20577"/>
        <pc:sldMkLst>
          <pc:docMk/>
          <pc:sldMk cId="1730973412" sldId="317"/>
        </pc:sldMkLst>
        <pc:spChg chg="mod">
          <ac:chgData name="Yilian Zhang" userId="e8905a25-900b-4cbb-9a00-127ab90442de" providerId="ADAL" clId="{E50BFA35-CA18-4960-94FC-8DCC05D38C6E}" dt="2021-09-01T23:57:45.591" v="144" actId="20577"/>
          <ac:spMkLst>
            <pc:docMk/>
            <pc:sldMk cId="1730973412" sldId="317"/>
            <ac:spMk id="3" creationId="{00000000-0000-0000-0000-000000000000}"/>
          </ac:spMkLst>
        </pc:spChg>
      </pc:sldChg>
      <pc:sldChg chg="modSp mod">
        <pc:chgData name="Yilian Zhang" userId="e8905a25-900b-4cbb-9a00-127ab90442de" providerId="ADAL" clId="{E50BFA35-CA18-4960-94FC-8DCC05D38C6E}" dt="2021-09-01T23:59:36.281" v="155" actId="20577"/>
        <pc:sldMkLst>
          <pc:docMk/>
          <pc:sldMk cId="695358519" sldId="318"/>
        </pc:sldMkLst>
        <pc:spChg chg="mod">
          <ac:chgData name="Yilian Zhang" userId="e8905a25-900b-4cbb-9a00-127ab90442de" providerId="ADAL" clId="{E50BFA35-CA18-4960-94FC-8DCC05D38C6E}" dt="2021-09-01T23:59:36.281" v="155" actId="20577"/>
          <ac:spMkLst>
            <pc:docMk/>
            <pc:sldMk cId="695358519" sldId="318"/>
            <ac:spMk id="3" creationId="{00000000-0000-0000-0000-000000000000}"/>
          </ac:spMkLst>
        </pc:spChg>
      </pc:sldChg>
      <pc:sldChg chg="addSp modSp mod modClrScheme chgLayout">
        <pc:chgData name="Yilian Zhang" userId="e8905a25-900b-4cbb-9a00-127ab90442de" providerId="ADAL" clId="{E50BFA35-CA18-4960-94FC-8DCC05D38C6E}" dt="2021-09-02T00:08:26.405" v="205" actId="1076"/>
        <pc:sldMkLst>
          <pc:docMk/>
          <pc:sldMk cId="3660601672" sldId="321"/>
        </pc:sldMkLst>
        <pc:spChg chg="mod">
          <ac:chgData name="Yilian Zhang" userId="e8905a25-900b-4cbb-9a00-127ab90442de" providerId="ADAL" clId="{E50BFA35-CA18-4960-94FC-8DCC05D38C6E}" dt="2021-09-02T00:06:05.382" v="198" actId="26606"/>
          <ac:spMkLst>
            <pc:docMk/>
            <pc:sldMk cId="3660601672" sldId="321"/>
            <ac:spMk id="2" creationId="{00000000-0000-0000-0000-000000000000}"/>
          </ac:spMkLst>
        </pc:spChg>
        <pc:spChg chg="mod">
          <ac:chgData name="Yilian Zhang" userId="e8905a25-900b-4cbb-9a00-127ab90442de" providerId="ADAL" clId="{E50BFA35-CA18-4960-94FC-8DCC05D38C6E}" dt="2021-09-02T00:06:15.943" v="200" actId="14100"/>
          <ac:spMkLst>
            <pc:docMk/>
            <pc:sldMk cId="3660601672" sldId="321"/>
            <ac:spMk id="3" creationId="{00000000-0000-0000-0000-000000000000}"/>
          </ac:spMkLst>
        </pc:spChg>
        <pc:picChg chg="add mod">
          <ac:chgData name="Yilian Zhang" userId="e8905a25-900b-4cbb-9a00-127ab90442de" providerId="ADAL" clId="{E50BFA35-CA18-4960-94FC-8DCC05D38C6E}" dt="2021-09-02T00:08:26.405" v="205" actId="1076"/>
          <ac:picMkLst>
            <pc:docMk/>
            <pc:sldMk cId="3660601672" sldId="321"/>
            <ac:picMk id="5" creationId="{9A4ED809-2D74-4327-9EA9-588D5E9851DC}"/>
          </ac:picMkLst>
        </pc:picChg>
      </pc:sldChg>
      <pc:sldChg chg="modSp new mod">
        <pc:chgData name="Yilian Zhang" userId="e8905a25-900b-4cbb-9a00-127ab90442de" providerId="ADAL" clId="{E50BFA35-CA18-4960-94FC-8DCC05D38C6E}" dt="2021-09-01T23:57:09.375" v="135" actId="20577"/>
        <pc:sldMkLst>
          <pc:docMk/>
          <pc:sldMk cId="280708343" sldId="328"/>
        </pc:sldMkLst>
        <pc:spChg chg="mod">
          <ac:chgData name="Yilian Zhang" userId="e8905a25-900b-4cbb-9a00-127ab90442de" providerId="ADAL" clId="{E50BFA35-CA18-4960-94FC-8DCC05D38C6E}" dt="2021-09-01T23:57:09.375" v="135" actId="20577"/>
          <ac:spMkLst>
            <pc:docMk/>
            <pc:sldMk cId="280708343" sldId="328"/>
            <ac:spMk id="2" creationId="{AA053421-10B3-4DFF-9C22-D2557B3CEA4E}"/>
          </ac:spMkLst>
        </pc:spChg>
        <pc:spChg chg="mod">
          <ac:chgData name="Yilian Zhang" userId="e8905a25-900b-4cbb-9a00-127ab90442de" providerId="ADAL" clId="{E50BFA35-CA18-4960-94FC-8DCC05D38C6E}" dt="2021-09-01T23:56:47.364" v="112" actId="20577"/>
          <ac:spMkLst>
            <pc:docMk/>
            <pc:sldMk cId="280708343" sldId="328"/>
            <ac:spMk id="3" creationId="{9E32914B-344C-4857-8D8C-87F45DD90870}"/>
          </ac:spMkLst>
        </pc:spChg>
      </pc:sldChg>
    </pc:docChg>
  </pc:docChgLst>
  <pc:docChgLst>
    <pc:chgData name="Yilian Zhang" userId="S::yilianz@usca.edu::e8905a25-900b-4cbb-9a00-127ab90442de" providerId="AD" clId="Web-{905ECA0A-705F-6133-1D4B-E309A3F65CD3}"/>
    <pc:docChg chg="modSld">
      <pc:chgData name="Yilian Zhang" userId="S::yilianz@usca.edu::e8905a25-900b-4cbb-9a00-127ab90442de" providerId="AD" clId="Web-{905ECA0A-705F-6133-1D4B-E309A3F65CD3}" dt="2020-09-03T06:52:14.706" v="88" actId="20577"/>
      <pc:docMkLst>
        <pc:docMk/>
      </pc:docMkLst>
      <pc:sldChg chg="modSp">
        <pc:chgData name="Yilian Zhang" userId="S::yilianz@usca.edu::e8905a25-900b-4cbb-9a00-127ab90442de" providerId="AD" clId="Web-{905ECA0A-705F-6133-1D4B-E309A3F65CD3}" dt="2020-09-03T06:34:17.028" v="87" actId="20577"/>
        <pc:sldMkLst>
          <pc:docMk/>
          <pc:sldMk cId="1451623172" sldId="309"/>
        </pc:sldMkLst>
        <pc:spChg chg="mod">
          <ac:chgData name="Yilian Zhang" userId="S::yilianz@usca.edu::e8905a25-900b-4cbb-9a00-127ab90442de" providerId="AD" clId="Web-{905ECA0A-705F-6133-1D4B-E309A3F65CD3}" dt="2020-09-03T06:34:17.028" v="87" actId="20577"/>
          <ac:spMkLst>
            <pc:docMk/>
            <pc:sldMk cId="1451623172" sldId="309"/>
            <ac:spMk id="3" creationId="{00000000-0000-0000-0000-000000000000}"/>
          </ac:spMkLst>
        </pc:spChg>
      </pc:sldChg>
    </pc:docChg>
  </pc:docChgLst>
  <pc:docChgLst>
    <pc:chgData name="Yilian Zhang" userId="S::yilianz@usca.edu::e8905a25-900b-4cbb-9a00-127ab90442de" providerId="AD" clId="Web-{5C734825-369D-4AE7-800C-9E67EF0D465F}"/>
    <pc:docChg chg="addSld modSld sldOrd">
      <pc:chgData name="Yilian Zhang" userId="S::yilianz@usca.edu::e8905a25-900b-4cbb-9a00-127ab90442de" providerId="AD" clId="Web-{5C734825-369D-4AE7-800C-9E67EF0D465F}" dt="2020-09-03T06:02:23.367" v="216" actId="20577"/>
      <pc:docMkLst>
        <pc:docMk/>
      </pc:docMkLst>
      <pc:sldChg chg="ord">
        <pc:chgData name="Yilian Zhang" userId="S::yilianz@usca.edu::e8905a25-900b-4cbb-9a00-127ab90442de" providerId="AD" clId="Web-{5C734825-369D-4AE7-800C-9E67EF0D465F}" dt="2020-09-03T05:40:17.795" v="39"/>
        <pc:sldMkLst>
          <pc:docMk/>
          <pc:sldMk cId="3823999464" sldId="303"/>
        </pc:sldMkLst>
      </pc:sldChg>
      <pc:sldChg chg="modSp">
        <pc:chgData name="Yilian Zhang" userId="S::yilianz@usca.edu::e8905a25-900b-4cbb-9a00-127ab90442de" providerId="AD" clId="Web-{5C734825-369D-4AE7-800C-9E67EF0D465F}" dt="2020-09-03T05:59:53.218" v="147" actId="20577"/>
        <pc:sldMkLst>
          <pc:docMk/>
          <pc:sldMk cId="2019305122" sldId="304"/>
        </pc:sldMkLst>
        <pc:spChg chg="mod">
          <ac:chgData name="Yilian Zhang" userId="S::yilianz@usca.edu::e8905a25-900b-4cbb-9a00-127ab90442de" providerId="AD" clId="Web-{5C734825-369D-4AE7-800C-9E67EF0D465F}" dt="2020-09-03T05:51:07.825" v="121" actId="20577"/>
          <ac:spMkLst>
            <pc:docMk/>
            <pc:sldMk cId="2019305122" sldId="304"/>
            <ac:spMk id="2" creationId="{00000000-0000-0000-0000-000000000000}"/>
          </ac:spMkLst>
        </pc:spChg>
        <pc:spChg chg="mod">
          <ac:chgData name="Yilian Zhang" userId="S::yilianz@usca.edu::e8905a25-900b-4cbb-9a00-127ab90442de" providerId="AD" clId="Web-{5C734825-369D-4AE7-800C-9E67EF0D465F}" dt="2020-09-03T05:59:53.218" v="147" actId="20577"/>
          <ac:spMkLst>
            <pc:docMk/>
            <pc:sldMk cId="2019305122" sldId="304"/>
            <ac:spMk id="3" creationId="{00000000-0000-0000-0000-000000000000}"/>
          </ac:spMkLst>
        </pc:spChg>
      </pc:sldChg>
      <pc:sldChg chg="modSp">
        <pc:chgData name="Yilian Zhang" userId="S::yilianz@usca.edu::e8905a25-900b-4cbb-9a00-127ab90442de" providerId="AD" clId="Web-{5C734825-369D-4AE7-800C-9E67EF0D465F}" dt="2020-09-03T06:00:14.561" v="149" actId="20577"/>
        <pc:sldMkLst>
          <pc:docMk/>
          <pc:sldMk cId="3507888535" sldId="305"/>
        </pc:sldMkLst>
        <pc:spChg chg="mod">
          <ac:chgData name="Yilian Zhang" userId="S::yilianz@usca.edu::e8905a25-900b-4cbb-9a00-127ab90442de" providerId="AD" clId="Web-{5C734825-369D-4AE7-800C-9E67EF0D465F}" dt="2020-09-03T06:00:14.561" v="149" actId="20577"/>
          <ac:spMkLst>
            <pc:docMk/>
            <pc:sldMk cId="3507888535" sldId="305"/>
            <ac:spMk id="2" creationId="{00000000-0000-0000-0000-000000000000}"/>
          </ac:spMkLst>
        </pc:spChg>
      </pc:sldChg>
      <pc:sldChg chg="modSp">
        <pc:chgData name="Yilian Zhang" userId="S::yilianz@usca.edu::e8905a25-900b-4cbb-9a00-127ab90442de" providerId="AD" clId="Web-{5C734825-369D-4AE7-800C-9E67EF0D465F}" dt="2020-09-03T06:01:45.115" v="179" actId="20577"/>
        <pc:sldMkLst>
          <pc:docMk/>
          <pc:sldMk cId="2137099036" sldId="306"/>
        </pc:sldMkLst>
        <pc:spChg chg="mod">
          <ac:chgData name="Yilian Zhang" userId="S::yilianz@usca.edu::e8905a25-900b-4cbb-9a00-127ab90442de" providerId="AD" clId="Web-{5C734825-369D-4AE7-800C-9E67EF0D465F}" dt="2020-09-03T06:01:45.115" v="179" actId="20577"/>
          <ac:spMkLst>
            <pc:docMk/>
            <pc:sldMk cId="2137099036" sldId="306"/>
            <ac:spMk id="2" creationId="{00000000-0000-0000-0000-000000000000}"/>
          </ac:spMkLst>
        </pc:spChg>
        <pc:spChg chg="mod">
          <ac:chgData name="Yilian Zhang" userId="S::yilianz@usca.edu::e8905a25-900b-4cbb-9a00-127ab90442de" providerId="AD" clId="Web-{5C734825-369D-4AE7-800C-9E67EF0D465F}" dt="2020-09-03T06:01:39.881" v="171" actId="20577"/>
          <ac:spMkLst>
            <pc:docMk/>
            <pc:sldMk cId="2137099036" sldId="306"/>
            <ac:spMk id="4" creationId="{00000000-0000-0000-0000-000000000000}"/>
          </ac:spMkLst>
        </pc:spChg>
      </pc:sldChg>
      <pc:sldChg chg="modSp">
        <pc:chgData name="Yilian Zhang" userId="S::yilianz@usca.edu::e8905a25-900b-4cbb-9a00-127ab90442de" providerId="AD" clId="Web-{5C734825-369D-4AE7-800C-9E67EF0D465F}" dt="2020-09-03T06:02:19.774" v="214" actId="20577"/>
        <pc:sldMkLst>
          <pc:docMk/>
          <pc:sldMk cId="1451623172" sldId="309"/>
        </pc:sldMkLst>
        <pc:spChg chg="mod">
          <ac:chgData name="Yilian Zhang" userId="S::yilianz@usca.edu::e8905a25-900b-4cbb-9a00-127ab90442de" providerId="AD" clId="Web-{5C734825-369D-4AE7-800C-9E67EF0D465F}" dt="2020-09-03T06:02:19.774" v="214" actId="20577"/>
          <ac:spMkLst>
            <pc:docMk/>
            <pc:sldMk cId="1451623172" sldId="309"/>
            <ac:spMk id="2" creationId="{00000000-0000-0000-0000-000000000000}"/>
          </ac:spMkLst>
        </pc:spChg>
        <pc:spChg chg="mod">
          <ac:chgData name="Yilian Zhang" userId="S::yilianz@usca.edu::e8905a25-900b-4cbb-9a00-127ab90442de" providerId="AD" clId="Web-{5C734825-369D-4AE7-800C-9E67EF0D465F}" dt="2020-09-03T06:02:16.102" v="212" actId="20577"/>
          <ac:spMkLst>
            <pc:docMk/>
            <pc:sldMk cId="1451623172" sldId="309"/>
            <ac:spMk id="3" creationId="{00000000-0000-0000-0000-000000000000}"/>
          </ac:spMkLst>
        </pc:spChg>
      </pc:sldChg>
      <pc:sldChg chg="modSp new">
        <pc:chgData name="Yilian Zhang" userId="S::yilianz@usca.edu::e8905a25-900b-4cbb-9a00-127ab90442de" providerId="AD" clId="Web-{5C734825-369D-4AE7-800C-9E67EF0D465F}" dt="2020-09-03T05:38:28.749" v="26" actId="20577"/>
        <pc:sldMkLst>
          <pc:docMk/>
          <pc:sldMk cId="1644035053" sldId="324"/>
        </pc:sldMkLst>
        <pc:spChg chg="mod">
          <ac:chgData name="Yilian Zhang" userId="S::yilianz@usca.edu::e8905a25-900b-4cbb-9a00-127ab90442de" providerId="AD" clId="Web-{5C734825-369D-4AE7-800C-9E67EF0D465F}" dt="2020-09-03T05:36:53.547" v="3" actId="20577"/>
          <ac:spMkLst>
            <pc:docMk/>
            <pc:sldMk cId="1644035053" sldId="324"/>
            <ac:spMk id="2" creationId="{C2FA50C9-C0FC-4035-B8AE-EC0D4D99DD92}"/>
          </ac:spMkLst>
        </pc:spChg>
        <pc:spChg chg="mod">
          <ac:chgData name="Yilian Zhang" userId="S::yilianz@usca.edu::e8905a25-900b-4cbb-9a00-127ab90442de" providerId="AD" clId="Web-{5C734825-369D-4AE7-800C-9E67EF0D465F}" dt="2020-09-03T05:38:28.749" v="26" actId="20577"/>
          <ac:spMkLst>
            <pc:docMk/>
            <pc:sldMk cId="1644035053" sldId="324"/>
            <ac:spMk id="3" creationId="{75E3B6F0-A4D8-4001-B6E4-8DA2CDECF7E3}"/>
          </ac:spMkLst>
        </pc:spChg>
      </pc:sldChg>
      <pc:sldChg chg="modSp new">
        <pc:chgData name="Yilian Zhang" userId="S::yilianz@usca.edu::e8905a25-900b-4cbb-9a00-127ab90442de" providerId="AD" clId="Web-{5C734825-369D-4AE7-800C-9E67EF0D465F}" dt="2020-09-03T05:39:47.170" v="37" actId="14100"/>
        <pc:sldMkLst>
          <pc:docMk/>
          <pc:sldMk cId="2845223269" sldId="325"/>
        </pc:sldMkLst>
        <pc:spChg chg="mod">
          <ac:chgData name="Yilian Zhang" userId="S::yilianz@usca.edu::e8905a25-900b-4cbb-9a00-127ab90442de" providerId="AD" clId="Web-{5C734825-369D-4AE7-800C-9E67EF0D465F}" dt="2020-09-03T05:39:39.451" v="31" actId="20577"/>
          <ac:spMkLst>
            <pc:docMk/>
            <pc:sldMk cId="2845223269" sldId="325"/>
            <ac:spMk id="2" creationId="{AC0BE2B4-BC6F-436E-8193-D03463D00505}"/>
          </ac:spMkLst>
        </pc:spChg>
        <pc:spChg chg="mod">
          <ac:chgData name="Yilian Zhang" userId="S::yilianz@usca.edu::e8905a25-900b-4cbb-9a00-127ab90442de" providerId="AD" clId="Web-{5C734825-369D-4AE7-800C-9E67EF0D465F}" dt="2020-09-03T05:39:47.170" v="37" actId="14100"/>
          <ac:spMkLst>
            <pc:docMk/>
            <pc:sldMk cId="2845223269" sldId="325"/>
            <ac:spMk id="3" creationId="{74E065B5-70DE-4BBF-A0C1-14B6F5C12C75}"/>
          </ac:spMkLst>
        </pc:spChg>
      </pc:sldChg>
      <pc:sldChg chg="modSp new">
        <pc:chgData name="Yilian Zhang" userId="S::yilianz@usca.edu::e8905a25-900b-4cbb-9a00-127ab90442de" providerId="AD" clId="Web-{5C734825-369D-4AE7-800C-9E67EF0D465F}" dt="2020-09-03T05:42:53.919" v="59" actId="14100"/>
        <pc:sldMkLst>
          <pc:docMk/>
          <pc:sldMk cId="3411318615" sldId="326"/>
        </pc:sldMkLst>
        <pc:spChg chg="mod">
          <ac:chgData name="Yilian Zhang" userId="S::yilianz@usca.edu::e8905a25-900b-4cbb-9a00-127ab90442de" providerId="AD" clId="Web-{5C734825-369D-4AE7-800C-9E67EF0D465F}" dt="2020-09-03T05:41:30.044" v="52" actId="20577"/>
          <ac:spMkLst>
            <pc:docMk/>
            <pc:sldMk cId="3411318615" sldId="326"/>
            <ac:spMk id="2" creationId="{9F5A1D7E-0C51-4E5B-9FE5-E452488A5660}"/>
          </ac:spMkLst>
        </pc:spChg>
        <pc:spChg chg="mod">
          <ac:chgData name="Yilian Zhang" userId="S::yilianz@usca.edu::e8905a25-900b-4cbb-9a00-127ab90442de" providerId="AD" clId="Web-{5C734825-369D-4AE7-800C-9E67EF0D465F}" dt="2020-09-03T05:42:53.919" v="59" actId="14100"/>
          <ac:spMkLst>
            <pc:docMk/>
            <pc:sldMk cId="3411318615" sldId="326"/>
            <ac:spMk id="3" creationId="{4C073169-FC66-49DF-93B0-BD25EE3F7C83}"/>
          </ac:spMkLst>
        </pc:spChg>
      </pc:sldChg>
      <pc:sldChg chg="modSp new">
        <pc:chgData name="Yilian Zhang" userId="S::yilianz@usca.edu::e8905a25-900b-4cbb-9a00-127ab90442de" providerId="AD" clId="Web-{5C734825-369D-4AE7-800C-9E67EF0D465F}" dt="2020-09-03T05:44:54.824" v="86" actId="20577"/>
        <pc:sldMkLst>
          <pc:docMk/>
          <pc:sldMk cId="4101723956" sldId="327"/>
        </pc:sldMkLst>
        <pc:spChg chg="mod">
          <ac:chgData name="Yilian Zhang" userId="S::yilianz@usca.edu::e8905a25-900b-4cbb-9a00-127ab90442de" providerId="AD" clId="Web-{5C734825-369D-4AE7-800C-9E67EF0D465F}" dt="2020-09-03T05:44:10.887" v="69" actId="20577"/>
          <ac:spMkLst>
            <pc:docMk/>
            <pc:sldMk cId="4101723956" sldId="327"/>
            <ac:spMk id="2" creationId="{174AB63D-A21F-439B-A101-55ECCCDFF9D6}"/>
          </ac:spMkLst>
        </pc:spChg>
        <pc:spChg chg="mod">
          <ac:chgData name="Yilian Zhang" userId="S::yilianz@usca.edu::e8905a25-900b-4cbb-9a00-127ab90442de" providerId="AD" clId="Web-{5C734825-369D-4AE7-800C-9E67EF0D465F}" dt="2020-09-03T05:44:54.824" v="86" actId="20577"/>
          <ac:spMkLst>
            <pc:docMk/>
            <pc:sldMk cId="4101723956" sldId="327"/>
            <ac:spMk id="3" creationId="{AE1B7FF8-B552-4BFB-8C6B-989C5790A34A}"/>
          </ac:spMkLst>
        </pc:spChg>
      </pc:sldChg>
    </pc:docChg>
  </pc:docChgLst>
  <pc:docChgLst>
    <pc:chgData name="Yilian Zhang" userId="S::yilianz@usca.edu::e8905a25-900b-4cbb-9a00-127ab90442de" providerId="AD" clId="Web-{08A07705-E65F-3F60-03B3-BADAC041BE03}"/>
    <pc:docChg chg="modSld">
      <pc:chgData name="Yilian Zhang" userId="S::yilianz@usca.edu::e8905a25-900b-4cbb-9a00-127ab90442de" providerId="AD" clId="Web-{08A07705-E65F-3F60-03B3-BADAC041BE03}" dt="2021-08-30T18:44:55.626" v="2" actId="20577"/>
      <pc:docMkLst>
        <pc:docMk/>
      </pc:docMkLst>
      <pc:sldChg chg="modSp">
        <pc:chgData name="Yilian Zhang" userId="S::yilianz@usca.edu::e8905a25-900b-4cbb-9a00-127ab90442de" providerId="AD" clId="Web-{08A07705-E65F-3F60-03B3-BADAC041BE03}" dt="2021-08-30T18:44:55.626" v="2" actId="20577"/>
        <pc:sldMkLst>
          <pc:docMk/>
          <pc:sldMk cId="2019305122" sldId="304"/>
        </pc:sldMkLst>
        <pc:spChg chg="mod">
          <ac:chgData name="Yilian Zhang" userId="S::yilianz@usca.edu::e8905a25-900b-4cbb-9a00-127ab90442de" providerId="AD" clId="Web-{08A07705-E65F-3F60-03B3-BADAC041BE03}" dt="2021-08-30T18:44:55.626" v="2" actId="20577"/>
          <ac:spMkLst>
            <pc:docMk/>
            <pc:sldMk cId="2019305122" sldId="304"/>
            <ac:spMk id="3" creationId="{00000000-0000-0000-0000-000000000000}"/>
          </ac:spMkLst>
        </pc:spChg>
      </pc:sldChg>
      <pc:sldChg chg="modSp">
        <pc:chgData name="Yilian Zhang" userId="S::yilianz@usca.edu::e8905a25-900b-4cbb-9a00-127ab90442de" providerId="AD" clId="Web-{08A07705-E65F-3F60-03B3-BADAC041BE03}" dt="2021-08-30T18:42:44.420" v="1" actId="20577"/>
        <pc:sldMkLst>
          <pc:docMk/>
          <pc:sldMk cId="3411318615" sldId="326"/>
        </pc:sldMkLst>
        <pc:spChg chg="mod">
          <ac:chgData name="Yilian Zhang" userId="S::yilianz@usca.edu::e8905a25-900b-4cbb-9a00-127ab90442de" providerId="AD" clId="Web-{08A07705-E65F-3F60-03B3-BADAC041BE03}" dt="2021-08-30T18:42:44.420" v="1" actId="20577"/>
          <ac:spMkLst>
            <pc:docMk/>
            <pc:sldMk cId="3411318615" sldId="326"/>
            <ac:spMk id="3" creationId="{4C073169-FC66-49DF-93B0-BD25EE3F7C83}"/>
          </ac:spMkLst>
        </pc:spChg>
      </pc:sldChg>
    </pc:docChg>
  </pc:docChgLst>
  <pc:docChgLst>
    <pc:chgData name="Yilian Zhang" userId="S::yilianz@usca.edu::e8905a25-900b-4cbb-9a00-127ab90442de" providerId="AD" clId="Web-{D473F318-BD65-6C97-F8C5-C306D9C48140}"/>
    <pc:docChg chg="modSld">
      <pc:chgData name="Yilian Zhang" userId="S::yilianz@usca.edu::e8905a25-900b-4cbb-9a00-127ab90442de" providerId="AD" clId="Web-{D473F318-BD65-6C97-F8C5-C306D9C48140}" dt="2021-10-13T01:47:31.120" v="1" actId="20577"/>
      <pc:docMkLst>
        <pc:docMk/>
      </pc:docMkLst>
      <pc:sldChg chg="modSp">
        <pc:chgData name="Yilian Zhang" userId="S::yilianz@usca.edu::e8905a25-900b-4cbb-9a00-127ab90442de" providerId="AD" clId="Web-{D473F318-BD65-6C97-F8C5-C306D9C48140}" dt="2021-10-13T01:47:31.120" v="1" actId="20577"/>
        <pc:sldMkLst>
          <pc:docMk/>
          <pc:sldMk cId="1241344138" sldId="323"/>
        </pc:sldMkLst>
        <pc:spChg chg="mod">
          <ac:chgData name="Yilian Zhang" userId="S::yilianz@usca.edu::e8905a25-900b-4cbb-9a00-127ab90442de" providerId="AD" clId="Web-{D473F318-BD65-6C97-F8C5-C306D9C48140}" dt="2021-10-13T01:47:31.120" v="1" actId="20577"/>
          <ac:spMkLst>
            <pc:docMk/>
            <pc:sldMk cId="1241344138" sldId="323"/>
            <ac:spMk id="3" creationId="{00000000-0000-0000-0000-000000000000}"/>
          </ac:spMkLst>
        </pc:spChg>
      </pc:sldChg>
    </pc:docChg>
  </pc:docChgLst>
  <pc:docChgLst>
    <pc:chgData name="Yilian Zhang" userId="S::yilianz@usca.edu::e8905a25-900b-4cbb-9a00-127ab90442de" providerId="AD" clId="Web-{DD57F978-AAEA-80E4-E293-68D781380A22}"/>
    <pc:docChg chg="modSld">
      <pc:chgData name="Yilian Zhang" userId="S::yilianz@usca.edu::e8905a25-900b-4cbb-9a00-127ab90442de" providerId="AD" clId="Web-{DD57F978-AAEA-80E4-E293-68D781380A22}" dt="2022-09-01T12:43:02.876" v="19" actId="20577"/>
      <pc:docMkLst>
        <pc:docMk/>
      </pc:docMkLst>
      <pc:sldChg chg="modSp">
        <pc:chgData name="Yilian Zhang" userId="S::yilianz@usca.edu::e8905a25-900b-4cbb-9a00-127ab90442de" providerId="AD" clId="Web-{DD57F978-AAEA-80E4-E293-68D781380A22}" dt="2022-09-01T12:42:20.452" v="17" actId="20577"/>
        <pc:sldMkLst>
          <pc:docMk/>
          <pc:sldMk cId="2625853069" sldId="315"/>
        </pc:sldMkLst>
        <pc:spChg chg="mod">
          <ac:chgData name="Yilian Zhang" userId="S::yilianz@usca.edu::e8905a25-900b-4cbb-9a00-127ab90442de" providerId="AD" clId="Web-{DD57F978-AAEA-80E4-E293-68D781380A22}" dt="2022-09-01T12:42:20.452" v="17" actId="20577"/>
          <ac:spMkLst>
            <pc:docMk/>
            <pc:sldMk cId="2625853069" sldId="315"/>
            <ac:spMk id="3" creationId="{00000000-0000-0000-0000-000000000000}"/>
          </ac:spMkLst>
        </pc:spChg>
      </pc:sldChg>
      <pc:sldChg chg="modSp">
        <pc:chgData name="Yilian Zhang" userId="S::yilianz@usca.edu::e8905a25-900b-4cbb-9a00-127ab90442de" providerId="AD" clId="Web-{DD57F978-AAEA-80E4-E293-68D781380A22}" dt="2022-09-01T12:43:02.876" v="19" actId="20577"/>
        <pc:sldMkLst>
          <pc:docMk/>
          <pc:sldMk cId="280708343" sldId="328"/>
        </pc:sldMkLst>
        <pc:spChg chg="mod">
          <ac:chgData name="Yilian Zhang" userId="S::yilianz@usca.edu::e8905a25-900b-4cbb-9a00-127ab90442de" providerId="AD" clId="Web-{DD57F978-AAEA-80E4-E293-68D781380A22}" dt="2022-09-01T12:43:02.876" v="19" actId="20577"/>
          <ac:spMkLst>
            <pc:docMk/>
            <pc:sldMk cId="280708343" sldId="328"/>
            <ac:spMk id="3" creationId="{9E32914B-344C-4857-8D8C-87F45DD90870}"/>
          </ac:spMkLst>
        </pc:spChg>
      </pc:sldChg>
    </pc:docChg>
  </pc:docChgLst>
  <pc:docChgLst>
    <pc:chgData name="Yilian Zhang" userId="S::yilianz@usca.edu::e8905a25-900b-4cbb-9a00-127ab90442de" providerId="AD" clId="Web-{0A52910E-6161-1442-DAC3-712E0A21FFC6}"/>
    <pc:docChg chg="modSld">
      <pc:chgData name="Yilian Zhang" userId="S::yilianz@usca.edu::e8905a25-900b-4cbb-9a00-127ab90442de" providerId="AD" clId="Web-{0A52910E-6161-1442-DAC3-712E0A21FFC6}" dt="2020-09-07T23:59:21.149" v="3" actId="20577"/>
      <pc:docMkLst>
        <pc:docMk/>
      </pc:docMkLst>
      <pc:sldChg chg="modSp">
        <pc:chgData name="Yilian Zhang" userId="S::yilianz@usca.edu::e8905a25-900b-4cbb-9a00-127ab90442de" providerId="AD" clId="Web-{0A52910E-6161-1442-DAC3-712E0A21FFC6}" dt="2020-09-07T23:59:21.149" v="2" actId="20577"/>
        <pc:sldMkLst>
          <pc:docMk/>
          <pc:sldMk cId="1730973412" sldId="317"/>
        </pc:sldMkLst>
        <pc:spChg chg="mod">
          <ac:chgData name="Yilian Zhang" userId="S::yilianz@usca.edu::e8905a25-900b-4cbb-9a00-127ab90442de" providerId="AD" clId="Web-{0A52910E-6161-1442-DAC3-712E0A21FFC6}" dt="2020-09-07T23:59:21.149" v="2" actId="20577"/>
          <ac:spMkLst>
            <pc:docMk/>
            <pc:sldMk cId="1730973412" sldId="317"/>
            <ac:spMk id="3" creationId="{00000000-0000-0000-0000-000000000000}"/>
          </ac:spMkLst>
        </pc:spChg>
      </pc:sldChg>
    </pc:docChg>
  </pc:docChgLst>
  <pc:docChgLst>
    <pc:chgData name="Yilian Zhang" userId="e8905a25-900b-4cbb-9a00-127ab90442de" providerId="ADAL" clId="{A1710FCD-BB3E-4ECD-B4CB-7F1C4A58B07B}"/>
    <pc:docChg chg="custSel addSld modSld">
      <pc:chgData name="Yilian Zhang" userId="e8905a25-900b-4cbb-9a00-127ab90442de" providerId="ADAL" clId="{A1710FCD-BB3E-4ECD-B4CB-7F1C4A58B07B}" dt="2022-09-07T18:41:32.016" v="21" actId="20577"/>
      <pc:docMkLst>
        <pc:docMk/>
      </pc:docMkLst>
      <pc:sldChg chg="add">
        <pc:chgData name="Yilian Zhang" userId="e8905a25-900b-4cbb-9a00-127ab90442de" providerId="ADAL" clId="{A1710FCD-BB3E-4ECD-B4CB-7F1C4A58B07B}" dt="2022-08-31T18:24:32.684" v="0"/>
        <pc:sldMkLst>
          <pc:docMk/>
          <pc:sldMk cId="2398175368" sldId="329"/>
        </pc:sldMkLst>
      </pc:sldChg>
      <pc:sldChg chg="modSp new mod">
        <pc:chgData name="Yilian Zhang" userId="e8905a25-900b-4cbb-9a00-127ab90442de" providerId="ADAL" clId="{A1710FCD-BB3E-4ECD-B4CB-7F1C4A58B07B}" dt="2022-09-07T18:41:32.016" v="21" actId="20577"/>
        <pc:sldMkLst>
          <pc:docMk/>
          <pc:sldMk cId="429010492" sldId="330"/>
        </pc:sldMkLst>
        <pc:spChg chg="mod">
          <ac:chgData name="Yilian Zhang" userId="e8905a25-900b-4cbb-9a00-127ab90442de" providerId="ADAL" clId="{A1710FCD-BB3E-4ECD-B4CB-7F1C4A58B07B}" dt="2022-09-07T18:38:38.747" v="12" actId="20577"/>
          <ac:spMkLst>
            <pc:docMk/>
            <pc:sldMk cId="429010492" sldId="330"/>
            <ac:spMk id="2" creationId="{F53AF35F-C9AE-9D01-24A6-D0A24F842BBB}"/>
          </ac:spMkLst>
        </pc:spChg>
        <pc:spChg chg="mod">
          <ac:chgData name="Yilian Zhang" userId="e8905a25-900b-4cbb-9a00-127ab90442de" providerId="ADAL" clId="{A1710FCD-BB3E-4ECD-B4CB-7F1C4A58B07B}" dt="2022-09-07T18:41:32.016" v="21" actId="20577"/>
          <ac:spMkLst>
            <pc:docMk/>
            <pc:sldMk cId="429010492" sldId="330"/>
            <ac:spMk id="3" creationId="{A4B64796-7D72-02EA-11BC-4425A1355BB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6415F-BFDB-4E80-B3DD-ABBD676F8ED5}" type="slidenum">
              <a:rPr lang="en-US" altLang="en-US"/>
              <a:pPr/>
              <a:t>2</a:t>
            </a:fld>
            <a:endParaRPr lang="en-US" alt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5212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000"/>
            </a:lvl2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9/7/2022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9/7/2022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ikencountysctax.com/#/" TargetMode="External"/><Relationship Id="rId2" Type="http://schemas.openxmlformats.org/officeDocument/2006/relationships/hyperlink" Target="https://acwebegs.aikencountysc.gov/EGSV2Aiken/index.jsp?refresh=true" TargetMode="External"/><Relationship Id="rId1" Type="http://schemas.openxmlformats.org/officeDocument/2006/relationships/slideLayout" Target="../slideLayouts/slideLayout2.xml"/><Relationship Id="rId4" Type="http://schemas.openxmlformats.org/officeDocument/2006/relationships/hyperlink" Target="https://columbiacountytax.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sca.edu/registrar/forms/declare-or-change-a-major-or-concentration-form" TargetMode="External"/><Relationship Id="rId2" Type="http://schemas.openxmlformats.org/officeDocument/2006/relationships/hyperlink" Target="https://uscaiken.formstack.com/forms/daily_screening_covid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s.web.maine.gov/online/aeviewer/ME/40/f6b4d5be-f7ef-412b-9966-e323ad6443a0.shtml" TargetMode="External"/><Relationship Id="rId2" Type="http://schemas.openxmlformats.org/officeDocument/2006/relationships/hyperlink" Target="https://www.cshub.com/attacks/news/student-loan-data-breach-leaks-25-million-social-security-numb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cbi.nlm.nih.gov/pmc/articles/PMC6005833/#B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ges.nist.gov/800-63-3/sp800-63-3.html" TargetMode="External"/><Relationship Id="rId2" Type="http://schemas.openxmlformats.org/officeDocument/2006/relationships/hyperlink" Target="https://www.nist.gov/video/password-guidance-nist-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aveibeenpwned.com/Passwor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senix.org/system/files/conference/soups2015/soups15-paper-ion.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a:t>
            </a:r>
            <a:r>
              <a:rPr lang="en-US"/>
              <a:t>Case Study</a:t>
            </a:r>
            <a:br>
              <a:rPr lang="en-US" dirty="0"/>
            </a:br>
            <a:endParaRPr dirty="0"/>
          </a:p>
        </p:txBody>
      </p:sp>
      <p:sp>
        <p:nvSpPr>
          <p:cNvPr id="3" name="Subtitle 2"/>
          <p:cNvSpPr>
            <a:spLocks noGrp="1"/>
          </p:cNvSpPr>
          <p:nvPr>
            <p:ph type="subTitle" idx="1"/>
          </p:nvPr>
        </p:nvSpPr>
        <p:spPr/>
        <p:txBody>
          <a:bodyPr/>
          <a:lstStyle/>
          <a:p>
            <a:r>
              <a:rPr lang="en-US" dirty="0"/>
              <a:t>-Yilian Zhang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Aiken County Property Tax website</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endParaRPr lang="en-US" dirty="0"/>
          </a:p>
          <a:p>
            <a:r>
              <a:rPr lang="en-US" dirty="0">
                <a:ea typeface="+mn-lt"/>
                <a:cs typeface="+mn-lt"/>
                <a:hlinkClick r:id="rId2"/>
              </a:rPr>
              <a:t>https://acwebegs.aikencountysc.gov/EGSV2Aiken/index.jsp?refresh=true</a:t>
            </a:r>
            <a:endParaRPr lang="en-US" dirty="0"/>
          </a:p>
          <a:p>
            <a:r>
              <a:rPr lang="en-US" dirty="0">
                <a:ea typeface="+mn-lt"/>
                <a:cs typeface="+mn-lt"/>
                <a:hlinkClick r:id="rId3"/>
              </a:rPr>
              <a:t>https://www.aikencountysctax.com/#/</a:t>
            </a:r>
            <a:endParaRPr lang="en-US" dirty="0"/>
          </a:p>
          <a:p>
            <a:r>
              <a:rPr lang="en-US" b="1" dirty="0"/>
              <a:t>Confidentiality:</a:t>
            </a:r>
          </a:p>
          <a:p>
            <a:r>
              <a:rPr lang="en-US" b="1" dirty="0"/>
              <a:t>Access Control----only authorized individuals gain access to information or systems necessary to undertake their duties---- Policy</a:t>
            </a:r>
          </a:p>
          <a:p>
            <a:pPr lvl="1"/>
            <a:r>
              <a:rPr lang="en-US" b="1" dirty="0"/>
              <a:t>Who can access the data ?</a:t>
            </a:r>
          </a:p>
          <a:p>
            <a:pPr lvl="1"/>
            <a:r>
              <a:rPr lang="en-US" b="1" dirty="0"/>
              <a:t>What can they access?</a:t>
            </a:r>
          </a:p>
          <a:p>
            <a:pPr lvl="1"/>
            <a:r>
              <a:rPr lang="en-US" b="1" dirty="0"/>
              <a:t>When can they access? </a:t>
            </a:r>
          </a:p>
          <a:p>
            <a:r>
              <a:rPr lang="en-US" b="1" dirty="0"/>
              <a:t>Are there any confidentiality failures?</a:t>
            </a:r>
          </a:p>
          <a:p>
            <a:r>
              <a:rPr lang="en-US" b="1" dirty="0"/>
              <a:t>How about Columbia County? </a:t>
            </a:r>
            <a:r>
              <a:rPr lang="en-US" dirty="0">
                <a:ea typeface="+mn-lt"/>
                <a:cs typeface="+mn-lt"/>
                <a:hlinkClick r:id="rId4"/>
              </a:rPr>
              <a:t>https://columbiacountytax.com/#/</a:t>
            </a:r>
            <a:endParaRPr lang="en-US" b="1" dirty="0">
              <a:ea typeface="+mn-lt"/>
              <a:cs typeface="+mn-lt"/>
            </a:endParaRPr>
          </a:p>
          <a:p>
            <a:endParaRPr lang="en-US" b="1" dirty="0"/>
          </a:p>
          <a:p>
            <a:pPr lvl="1"/>
            <a:endParaRPr lang="en-US" b="1" dirty="0"/>
          </a:p>
          <a:p>
            <a:pPr lvl="1"/>
            <a:endParaRPr lang="en-US" dirty="0"/>
          </a:p>
          <a:p>
            <a:pPr marL="0" indent="0">
              <a:buNone/>
            </a:pPr>
            <a:endParaRPr lang="en-US" dirty="0"/>
          </a:p>
        </p:txBody>
      </p:sp>
    </p:spTree>
    <p:extLst>
      <p:ext uri="{BB962C8B-B14F-4D97-AF65-F5344CB8AC3E}">
        <p14:creationId xmlns:p14="http://schemas.microsoft.com/office/powerpoint/2010/main" val="201930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Aiken County Property Tax website</a:t>
            </a:r>
          </a:p>
        </p:txBody>
      </p:sp>
      <p:sp>
        <p:nvSpPr>
          <p:cNvPr id="3" name="Content Placeholder 2"/>
          <p:cNvSpPr>
            <a:spLocks noGrp="1"/>
          </p:cNvSpPr>
          <p:nvPr>
            <p:ph idx="1"/>
          </p:nvPr>
        </p:nvSpPr>
        <p:spPr/>
        <p:txBody>
          <a:bodyPr/>
          <a:lstStyle/>
          <a:p>
            <a:r>
              <a:rPr lang="en-US" dirty="0"/>
              <a:t>Integrity:  ensure that an asset is modified only by authorized parties</a:t>
            </a:r>
          </a:p>
          <a:p>
            <a:pPr lvl="1"/>
            <a:r>
              <a:rPr lang="en-US" dirty="0"/>
              <a:t>Who  can modify the record?</a:t>
            </a:r>
          </a:p>
          <a:p>
            <a:pPr lvl="1"/>
            <a:r>
              <a:rPr lang="en-US" dirty="0"/>
              <a:t>How to modify the record?</a:t>
            </a:r>
          </a:p>
          <a:p>
            <a:r>
              <a:rPr lang="en-US" dirty="0"/>
              <a:t>Are there any integrity failure?</a:t>
            </a:r>
          </a:p>
          <a:p>
            <a:pPr lvl="1"/>
            <a:endParaRPr lang="en-US" dirty="0"/>
          </a:p>
        </p:txBody>
      </p:sp>
      <p:sp>
        <p:nvSpPr>
          <p:cNvPr id="4" name="Rectangle 3"/>
          <p:cNvSpPr/>
          <p:nvPr/>
        </p:nvSpPr>
        <p:spPr>
          <a:xfrm>
            <a:off x="7315200" y="3462278"/>
            <a:ext cx="4572000" cy="2862322"/>
          </a:xfrm>
          <a:prstGeom prst="rect">
            <a:avLst/>
          </a:prstGeom>
        </p:spPr>
        <p:txBody>
          <a:bodyPr wrap="square">
            <a:spAutoFit/>
          </a:bodyPr>
          <a:lstStyle/>
          <a:p>
            <a:r>
              <a:rPr lang="en-US" dirty="0"/>
              <a:t>•	precise</a:t>
            </a:r>
          </a:p>
          <a:p>
            <a:r>
              <a:rPr lang="en-US" dirty="0"/>
              <a:t>•	accurate</a:t>
            </a:r>
          </a:p>
          <a:p>
            <a:r>
              <a:rPr lang="en-US" dirty="0"/>
              <a:t>•	unmodified</a:t>
            </a:r>
          </a:p>
          <a:p>
            <a:r>
              <a:rPr lang="en-US" dirty="0"/>
              <a:t>•	modified only in acceptable ways</a:t>
            </a:r>
          </a:p>
          <a:p>
            <a:r>
              <a:rPr lang="en-US" dirty="0"/>
              <a:t>•	modified only by authorized people</a:t>
            </a:r>
          </a:p>
          <a:p>
            <a:r>
              <a:rPr lang="en-US" dirty="0"/>
              <a:t>•	modified only by authorized processes</a:t>
            </a:r>
          </a:p>
          <a:p>
            <a:r>
              <a:rPr lang="en-US" dirty="0"/>
              <a:t>•	consistent</a:t>
            </a:r>
          </a:p>
          <a:p>
            <a:r>
              <a:rPr lang="en-US" dirty="0"/>
              <a:t>•	internally consistent</a:t>
            </a:r>
          </a:p>
          <a:p>
            <a:r>
              <a:rPr lang="en-US" dirty="0"/>
              <a:t>•	meaningful and usable</a:t>
            </a:r>
          </a:p>
        </p:txBody>
      </p:sp>
    </p:spTree>
    <p:extLst>
      <p:ext uri="{BB962C8B-B14F-4D97-AF65-F5344CB8AC3E}">
        <p14:creationId xmlns:p14="http://schemas.microsoft.com/office/powerpoint/2010/main" val="350788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Aiken County Property Tax website</a:t>
            </a:r>
          </a:p>
        </p:txBody>
      </p:sp>
      <p:sp>
        <p:nvSpPr>
          <p:cNvPr id="3" name="Content Placeholder 2"/>
          <p:cNvSpPr>
            <a:spLocks noGrp="1"/>
          </p:cNvSpPr>
          <p:nvPr>
            <p:ph idx="1"/>
          </p:nvPr>
        </p:nvSpPr>
        <p:spPr>
          <a:xfrm>
            <a:off x="457200" y="2158202"/>
            <a:ext cx="9144000" cy="4267200"/>
          </a:xfrm>
        </p:spPr>
        <p:txBody>
          <a:bodyPr/>
          <a:lstStyle/>
          <a:p>
            <a:r>
              <a:rPr lang="en-US" dirty="0"/>
              <a:t>Availability </a:t>
            </a:r>
          </a:p>
          <a:p>
            <a:r>
              <a:rPr lang="en-US" dirty="0"/>
              <a:t>Is  there a timely response?</a:t>
            </a:r>
          </a:p>
          <a:p>
            <a:r>
              <a:rPr lang="en-US" dirty="0"/>
              <a:t>Is it present in a usable form?</a:t>
            </a:r>
          </a:p>
          <a:p>
            <a:r>
              <a:rPr lang="en-US" dirty="0"/>
              <a:t>Are there faulty tolerance?</a:t>
            </a:r>
          </a:p>
          <a:p>
            <a:endParaRPr lang="en-US" dirty="0"/>
          </a:p>
          <a:p>
            <a:pPr lvl="1"/>
            <a:endParaRPr lang="en-US" dirty="0"/>
          </a:p>
        </p:txBody>
      </p:sp>
      <p:sp>
        <p:nvSpPr>
          <p:cNvPr id="4" name="Rectangle 3"/>
          <p:cNvSpPr/>
          <p:nvPr/>
        </p:nvSpPr>
        <p:spPr>
          <a:xfrm>
            <a:off x="5524500" y="1891145"/>
            <a:ext cx="5988627" cy="3416320"/>
          </a:xfrm>
          <a:prstGeom prst="rect">
            <a:avLst/>
          </a:prstGeom>
        </p:spPr>
        <p:txBody>
          <a:bodyPr wrap="square" lIns="91440" tIns="45720" rIns="91440" bIns="45720" anchor="t">
            <a:spAutoFit/>
          </a:bodyPr>
          <a:lstStyle/>
          <a:p>
            <a:r>
              <a:rPr lang="en-US" dirty="0"/>
              <a:t>There is a timely response to our request.</a:t>
            </a:r>
          </a:p>
          <a:p>
            <a:r>
              <a:rPr lang="en-US" dirty="0"/>
              <a:t>Resources are allocated fairly so that some requesters are not favored over others.</a:t>
            </a:r>
          </a:p>
          <a:p>
            <a:r>
              <a:rPr lang="en-US" dirty="0"/>
              <a:t>Concurrency is controlled; that is, simultaneous access, deadlock management, and exclusive access are supported as required.</a:t>
            </a:r>
          </a:p>
          <a:p>
            <a:r>
              <a:rPr lang="en-US" dirty="0"/>
              <a:t>The service or system involved follows a philosophy of fault tolerance, whereby hardware or software faults lead to graceful cessation of service or to work-arounds rather than to crashes and abrupt loss of information.	The service or system can be used easily and in the way it was intended to be used. </a:t>
            </a:r>
          </a:p>
        </p:txBody>
      </p:sp>
    </p:spTree>
    <p:extLst>
      <p:ext uri="{BB962C8B-B14F-4D97-AF65-F5344CB8AC3E}">
        <p14:creationId xmlns:p14="http://schemas.microsoft.com/office/powerpoint/2010/main" val="213709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Aiken County Property Tax website</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Discussion: </a:t>
            </a:r>
          </a:p>
          <a:p>
            <a:pPr marL="0" indent="0">
              <a:buNone/>
            </a:pPr>
            <a:endParaRPr lang="en-US" dirty="0"/>
          </a:p>
          <a:p>
            <a:pPr marL="0" indent="0">
              <a:buNone/>
            </a:pPr>
            <a:r>
              <a:rPr lang="en-US" dirty="0"/>
              <a:t>Can you propose a better solution ?   </a:t>
            </a:r>
          </a:p>
          <a:p>
            <a:pPr marL="0" indent="0">
              <a:buNone/>
            </a:pPr>
            <a:endParaRPr lang="en-US" dirty="0"/>
          </a:p>
          <a:p>
            <a:pPr marL="0" indent="0">
              <a:buNone/>
            </a:pPr>
            <a:r>
              <a:rPr lang="en-US" dirty="0"/>
              <a:t>Now, let try one in discussion board.  </a:t>
            </a:r>
          </a:p>
          <a:p>
            <a:pPr marL="0" indent="0">
              <a:buNone/>
            </a:pPr>
            <a:r>
              <a:rPr lang="en-US" dirty="0">
                <a:ea typeface="+mn-lt"/>
                <a:cs typeface="+mn-lt"/>
                <a:hlinkClick r:id="rId2"/>
              </a:rPr>
              <a:t>https://uscaiken.formstack.com/forms/daily_screening_covid19</a:t>
            </a:r>
            <a:endParaRPr lang="en-US"/>
          </a:p>
          <a:p>
            <a:pPr marL="0" indent="0">
              <a:buNone/>
            </a:pPr>
            <a:r>
              <a:rPr lang="en-US" dirty="0">
                <a:ea typeface="+mn-lt"/>
                <a:cs typeface="+mn-lt"/>
                <a:hlinkClick r:id="rId3"/>
              </a:rPr>
              <a:t>https://www.usca.edu/registrar/forms/declare-or-change-a-major-or-concentration-form</a:t>
            </a:r>
            <a:endParaRPr lang="en-US"/>
          </a:p>
          <a:p>
            <a:pPr marL="0" indent="0">
              <a:buNone/>
            </a:pPr>
            <a:endParaRPr lang="en-US" dirty="0"/>
          </a:p>
          <a:p>
            <a:pPr marL="0" indent="0">
              <a:buNone/>
            </a:pPr>
            <a:endParaRPr lang="en-US"/>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162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F35F-C9AE-9D01-24A6-D0A24F842BBB}"/>
              </a:ext>
            </a:extLst>
          </p:cNvPr>
          <p:cNvSpPr>
            <a:spLocks noGrp="1"/>
          </p:cNvSpPr>
          <p:nvPr>
            <p:ph type="title"/>
          </p:nvPr>
        </p:nvSpPr>
        <p:spPr/>
        <p:txBody>
          <a:bodyPr/>
          <a:lstStyle/>
          <a:p>
            <a:r>
              <a:rPr lang="en-US" dirty="0"/>
              <a:t>Recent Case</a:t>
            </a:r>
          </a:p>
        </p:txBody>
      </p:sp>
      <p:sp>
        <p:nvSpPr>
          <p:cNvPr id="3" name="Content Placeholder 2">
            <a:extLst>
              <a:ext uri="{FF2B5EF4-FFF2-40B4-BE49-F238E27FC236}">
                <a16:creationId xmlns:a16="http://schemas.microsoft.com/office/drawing/2014/main" id="{A4B64796-7D72-02EA-11BC-4425A1355BB6}"/>
              </a:ext>
            </a:extLst>
          </p:cNvPr>
          <p:cNvSpPr>
            <a:spLocks noGrp="1"/>
          </p:cNvSpPr>
          <p:nvPr>
            <p:ph idx="1"/>
          </p:nvPr>
        </p:nvSpPr>
        <p:spPr/>
        <p:txBody>
          <a:bodyPr>
            <a:normAutofit fontScale="92500" lnSpcReduction="20000"/>
          </a:bodyPr>
          <a:lstStyle/>
          <a:p>
            <a:r>
              <a:rPr lang="en-US" dirty="0">
                <a:hlinkClick r:id="rId2"/>
              </a:rPr>
              <a:t>https://www.cshub.com/attacks/news/student-loan-data-breach-leaks-25-million-social-security-numbers</a:t>
            </a:r>
            <a:endParaRPr lang="en-US" dirty="0"/>
          </a:p>
          <a:p>
            <a:r>
              <a:rPr lang="en-US" b="1" dirty="0"/>
              <a:t>Student loan data breach leaks 2.5 million social security numbers</a:t>
            </a:r>
          </a:p>
          <a:p>
            <a:r>
              <a:rPr lang="en-US" dirty="0"/>
              <a:t>It was concluded by the investigation on 17 August that, due to the vulnerability, student loan account registration information including name, address, email address, phone number and social security number, was accessible to an unknown third party staring in June and ending on 22 July 2022.</a:t>
            </a:r>
          </a:p>
          <a:p>
            <a:r>
              <a:rPr lang="en-US" dirty="0">
                <a:hlinkClick r:id="rId3"/>
              </a:rPr>
              <a:t>https://apps.web.maine.gov/online/aeviewer/ME/40/f6b4d5be-f7ef-412b-9966-e323ad6443a0.shtml</a:t>
            </a:r>
            <a:endParaRPr lang="en-US" dirty="0"/>
          </a:p>
          <a:p>
            <a:endParaRPr lang="en-US" dirty="0"/>
          </a:p>
        </p:txBody>
      </p:sp>
    </p:spTree>
    <p:extLst>
      <p:ext uri="{BB962C8B-B14F-4D97-AF65-F5344CB8AC3E}">
        <p14:creationId xmlns:p14="http://schemas.microsoft.com/office/powerpoint/2010/main" val="42901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lstStyle/>
          <a:p>
            <a:r>
              <a:rPr lang="en-US" dirty="0"/>
              <a:t>Characteristic of Security Professional</a:t>
            </a:r>
          </a:p>
        </p:txBody>
      </p:sp>
      <p:sp>
        <p:nvSpPr>
          <p:cNvPr id="3" name="Content Placeholder 2"/>
          <p:cNvSpPr>
            <a:spLocks noGrp="1"/>
          </p:cNvSpPr>
          <p:nvPr>
            <p:ph idx="1"/>
          </p:nvPr>
        </p:nvSpPr>
        <p:spPr/>
        <p:txBody>
          <a:bodyPr>
            <a:normAutofit fontScale="92500" lnSpcReduction="20000"/>
          </a:bodyPr>
          <a:lstStyle/>
          <a:p>
            <a:r>
              <a:rPr lang="en-US" dirty="0"/>
              <a:t>From Article: </a:t>
            </a:r>
            <a:r>
              <a:rPr lang="en-US" dirty="0">
                <a:hlinkClick r:id="rId2"/>
              </a:rPr>
              <a:t>https://www.ncbi.nlm.nih.gov/pmc/articles/PMC6005833/#B2</a:t>
            </a:r>
            <a:endParaRPr lang="en-US" dirty="0"/>
          </a:p>
          <a:p>
            <a:pPr marL="0" indent="0">
              <a:buNone/>
            </a:pPr>
            <a:r>
              <a:rPr lang="en-US" dirty="0"/>
              <a:t>Key Traits in the Future of the Cyber Workforce</a:t>
            </a:r>
          </a:p>
          <a:p>
            <a:r>
              <a:rPr lang="en-US" b="1" dirty="0"/>
              <a:t>Systemic Thinkers</a:t>
            </a:r>
          </a:p>
          <a:p>
            <a:r>
              <a:rPr lang="en-US" b="1" dirty="0"/>
              <a:t>Team Players</a:t>
            </a:r>
          </a:p>
          <a:p>
            <a:r>
              <a:rPr lang="en-US" b="1" dirty="0"/>
              <a:t>Technical and Social Skill</a:t>
            </a:r>
          </a:p>
          <a:p>
            <a:r>
              <a:rPr lang="en-US" b="1" dirty="0"/>
              <a:t>Communications</a:t>
            </a:r>
          </a:p>
          <a:p>
            <a:r>
              <a:rPr lang="en-US" b="1" dirty="0"/>
              <a:t>Continued Learning</a:t>
            </a:r>
          </a:p>
          <a:p>
            <a:r>
              <a:rPr lang="en-US" b="1" dirty="0"/>
              <a:t>Civic Duty</a:t>
            </a:r>
          </a:p>
          <a:p>
            <a:endParaRPr lang="en-US" dirty="0"/>
          </a:p>
        </p:txBody>
      </p:sp>
    </p:spTree>
    <p:extLst>
      <p:ext uri="{BB962C8B-B14F-4D97-AF65-F5344CB8AC3E}">
        <p14:creationId xmlns:p14="http://schemas.microsoft.com/office/powerpoint/2010/main" val="304241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 Authorization)</a:t>
            </a:r>
          </a:p>
        </p:txBody>
      </p:sp>
      <p:sp>
        <p:nvSpPr>
          <p:cNvPr id="3" name="Content Placeholder 2"/>
          <p:cNvSpPr>
            <a:spLocks noGrp="1"/>
          </p:cNvSpPr>
          <p:nvPr>
            <p:ph idx="1"/>
          </p:nvPr>
        </p:nvSpPr>
        <p:spPr>
          <a:xfrm>
            <a:off x="1524000" y="1828800"/>
            <a:ext cx="10058400" cy="4724400"/>
          </a:xfrm>
        </p:spPr>
        <p:txBody>
          <a:bodyPr/>
          <a:lstStyle/>
          <a:p>
            <a:r>
              <a:rPr lang="en-US" dirty="0"/>
              <a:t>Authorization is any mechanism by which a system grants or revokes the right to access some data or perform some action.</a:t>
            </a:r>
          </a:p>
          <a:p>
            <a:r>
              <a:rPr lang="en-US" dirty="0"/>
              <a:t> limiting who can access what in what ways</a:t>
            </a:r>
          </a:p>
          <a:p>
            <a:r>
              <a:rPr lang="en-US" dirty="0"/>
              <a:t> File permissions, such as the right to create, read, edit or delete a file.</a:t>
            </a:r>
          </a:p>
          <a:p>
            <a:r>
              <a:rPr lang="en-US" dirty="0"/>
              <a:t>  Program permissions, such as the right to execute a program.</a:t>
            </a:r>
          </a:p>
          <a:p>
            <a:r>
              <a:rPr lang="en-US" dirty="0"/>
              <a:t>  Data permissions, such as the right to retrieve or update information in a database.</a:t>
            </a:r>
          </a:p>
          <a:p>
            <a:r>
              <a:rPr lang="en-US" dirty="0"/>
              <a:t>Try it:  Who can read your file on J:/drive ,   K:/drive?</a:t>
            </a:r>
          </a:p>
        </p:txBody>
      </p:sp>
    </p:spTree>
    <p:extLst>
      <p:ext uri="{BB962C8B-B14F-4D97-AF65-F5344CB8AC3E}">
        <p14:creationId xmlns:p14="http://schemas.microsoft.com/office/powerpoint/2010/main" val="86723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lstStyle/>
          <a:p>
            <a:r>
              <a:rPr lang="en-US" dirty="0"/>
              <a:t>Authentication is any process by which a system verifies the identity of a user who wishes to access the system. </a:t>
            </a:r>
          </a:p>
          <a:p>
            <a:r>
              <a:rPr lang="en-US" dirty="0"/>
              <a:t>Typically:   User Name and Password  </a:t>
            </a:r>
          </a:p>
          <a:p>
            <a:r>
              <a:rPr lang="en-US" dirty="0"/>
              <a:t>the act of proving that asserted identity: that the person is who she says she is.</a:t>
            </a:r>
          </a:p>
        </p:txBody>
      </p:sp>
    </p:spTree>
    <p:extLst>
      <p:ext uri="{BB962C8B-B14F-4D97-AF65-F5344CB8AC3E}">
        <p14:creationId xmlns:p14="http://schemas.microsoft.com/office/powerpoint/2010/main" val="292186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t>
            </a:r>
          </a:p>
        </p:txBody>
      </p:sp>
      <p:sp>
        <p:nvSpPr>
          <p:cNvPr id="3" name="Content Placeholder 2"/>
          <p:cNvSpPr>
            <a:spLocks noGrp="1"/>
          </p:cNvSpPr>
          <p:nvPr>
            <p:ph idx="1"/>
          </p:nvPr>
        </p:nvSpPr>
        <p:spPr>
          <a:xfrm>
            <a:off x="1524000" y="1828800"/>
            <a:ext cx="9525000" cy="4419600"/>
          </a:xfrm>
        </p:spPr>
        <p:txBody>
          <a:bodyPr>
            <a:normAutofit lnSpcReduction="10000"/>
          </a:bodyPr>
          <a:lstStyle/>
          <a:p>
            <a:r>
              <a:rPr lang="en-US" dirty="0"/>
              <a:t>Act of asserting who a person is. </a:t>
            </a:r>
          </a:p>
          <a:p>
            <a:r>
              <a:rPr lang="en-US" dirty="0"/>
              <a:t>Is your identities private?  --Identities are typically public or well known</a:t>
            </a:r>
          </a:p>
          <a:p>
            <a:r>
              <a:rPr lang="en-US" dirty="0"/>
              <a:t>Discussion:  </a:t>
            </a:r>
          </a:p>
          <a:p>
            <a:pPr lvl="1"/>
            <a:r>
              <a:rPr lang="en-US" dirty="0"/>
              <a:t>email account ID</a:t>
            </a:r>
          </a:p>
          <a:p>
            <a:pPr lvl="1"/>
            <a:r>
              <a:rPr lang="en-US" dirty="0"/>
              <a:t>bank account number</a:t>
            </a:r>
          </a:p>
          <a:p>
            <a:pPr lvl="1"/>
            <a:r>
              <a:rPr lang="en-US" dirty="0"/>
              <a:t>Your phone number </a:t>
            </a:r>
          </a:p>
          <a:p>
            <a:pPr lvl="1"/>
            <a:r>
              <a:rPr lang="en-US" dirty="0"/>
              <a:t>Your zip code</a:t>
            </a:r>
          </a:p>
          <a:p>
            <a:pPr lvl="1"/>
            <a:r>
              <a:rPr lang="en-US" dirty="0"/>
              <a:t>Social Security Number</a:t>
            </a:r>
          </a:p>
          <a:p>
            <a:pPr lvl="1"/>
            <a:r>
              <a:rPr lang="en-US" dirty="0"/>
              <a:t>Birth day date</a:t>
            </a:r>
          </a:p>
        </p:txBody>
      </p:sp>
    </p:spTree>
    <p:extLst>
      <p:ext uri="{BB962C8B-B14F-4D97-AF65-F5344CB8AC3E}">
        <p14:creationId xmlns:p14="http://schemas.microsoft.com/office/powerpoint/2010/main" val="174728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Vice Presidential Candidate Sarah Palin’s Email Exposed</a:t>
            </a:r>
          </a:p>
        </p:txBody>
      </p:sp>
      <p:sp>
        <p:nvSpPr>
          <p:cNvPr id="3" name="Content Placeholder 2"/>
          <p:cNvSpPr>
            <a:spLocks noGrp="1"/>
          </p:cNvSpPr>
          <p:nvPr>
            <p:ph idx="1"/>
          </p:nvPr>
        </p:nvSpPr>
        <p:spPr/>
        <p:txBody>
          <a:bodyPr/>
          <a:lstStyle/>
          <a:p>
            <a:r>
              <a:rPr lang="en-US" dirty="0"/>
              <a:t>During the 2008 U.S. presidential campaign, vice presidential candidate Sarah Palin’s personal email account was hacked. Contents of email messages and Palin’s contacts list were posted on a public bulletin board. A 20-year-old University of Tennessee student, David </a:t>
            </a:r>
            <a:r>
              <a:rPr lang="en-US" dirty="0" err="1"/>
              <a:t>Kernell</a:t>
            </a:r>
            <a:r>
              <a:rPr lang="en-US" dirty="0"/>
              <a:t>, was subsequently convicted of unauthorized access to obtain information from her computer and sentenced to a year and a day.</a:t>
            </a:r>
          </a:p>
          <a:p>
            <a:r>
              <a:rPr lang="en-US" dirty="0"/>
              <a:t>How could a college student have accessed the computer of a high-profile public official?</a:t>
            </a:r>
          </a:p>
        </p:txBody>
      </p:sp>
    </p:spTree>
    <p:extLst>
      <p:ext uri="{BB962C8B-B14F-4D97-AF65-F5344CB8AC3E}">
        <p14:creationId xmlns:p14="http://schemas.microsoft.com/office/powerpoint/2010/main" val="278749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U.S. National Cybersecurity</a:t>
            </a:r>
          </a:p>
        </p:txBody>
      </p:sp>
      <p:sp>
        <p:nvSpPr>
          <p:cNvPr id="184322" name="Rectangle 2"/>
          <p:cNvSpPr>
            <a:spLocks noGrp="1" noChangeArrowheads="1"/>
          </p:cNvSpPr>
          <p:nvPr>
            <p:ph type="title"/>
          </p:nvPr>
        </p:nvSpPr>
        <p:spPr/>
        <p:txBody>
          <a:bodyPr/>
          <a:lstStyle/>
          <a:p>
            <a:r>
              <a:rPr lang="en-US" altLang="en-US"/>
              <a:t>One way to think about it</a:t>
            </a:r>
          </a:p>
        </p:txBody>
      </p:sp>
      <p:sp>
        <p:nvSpPr>
          <p:cNvPr id="184323" name="Rectangle 3"/>
          <p:cNvSpPr>
            <a:spLocks noGrp="1" noChangeArrowheads="1"/>
          </p:cNvSpPr>
          <p:nvPr>
            <p:ph type="body" idx="1"/>
          </p:nvPr>
        </p:nvSpPr>
        <p:spPr/>
        <p:txBody>
          <a:bodyPr/>
          <a:lstStyle/>
          <a:p>
            <a:pPr>
              <a:buFontTx/>
              <a:buNone/>
            </a:pPr>
            <a:r>
              <a:rPr lang="en-US" altLang="en-US" b="1">
                <a:sym typeface="Wingdings" panose="05000000000000000000" pitchFamily="2" charset="2"/>
              </a:rPr>
              <a:t>cybersecurity </a:t>
            </a:r>
            <a:r>
              <a:rPr lang="en-US" altLang="en-US">
                <a:sym typeface="Wingdings" panose="05000000000000000000" pitchFamily="2" charset="2"/>
              </a:rPr>
              <a:t>= availability, integrity and secrecy of </a:t>
            </a:r>
            <a:r>
              <a:rPr lang="en-US" altLang="en-US"/>
              <a:t>information systems and networks</a:t>
            </a:r>
            <a:r>
              <a:rPr lang="en-US" altLang="en-US" b="1">
                <a:sym typeface="Wingdings" panose="05000000000000000000" pitchFamily="2" charset="2"/>
              </a:rPr>
              <a:t> </a:t>
            </a:r>
            <a:r>
              <a:rPr lang="en-US" altLang="en-US"/>
              <a:t>in the face of attacks, accidents and failures with the goal of protecting operations and assets </a:t>
            </a:r>
          </a:p>
          <a:p>
            <a:pPr>
              <a:buFontTx/>
              <a:buNone/>
            </a:pPr>
            <a:endParaRPr lang="en-US" altLang="en-US" b="1">
              <a:sym typeface="Wingdings" panose="05000000000000000000" pitchFamily="2" charset="2"/>
            </a:endParaRPr>
          </a:p>
          <a:p>
            <a:pPr>
              <a:buFontTx/>
              <a:buNone/>
            </a:pPr>
            <a:endParaRPr lang="en-US" altLang="en-US">
              <a:sym typeface="Wingdings" panose="05000000000000000000" pitchFamily="2" charset="2"/>
            </a:endParaRPr>
          </a:p>
        </p:txBody>
      </p:sp>
    </p:spTree>
    <p:extLst>
      <p:ext uri="{BB962C8B-B14F-4D97-AF65-F5344CB8AC3E}">
        <p14:creationId xmlns:p14="http://schemas.microsoft.com/office/powerpoint/2010/main" val="382399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ID :  public </a:t>
            </a:r>
          </a:p>
        </p:txBody>
      </p:sp>
      <p:sp>
        <p:nvSpPr>
          <p:cNvPr id="3" name="Content Placeholder 2"/>
          <p:cNvSpPr>
            <a:spLocks noGrp="1"/>
          </p:cNvSpPr>
          <p:nvPr>
            <p:ph idx="1"/>
          </p:nvPr>
        </p:nvSpPr>
        <p:spPr/>
        <p:txBody>
          <a:bodyPr/>
          <a:lstStyle/>
          <a:p>
            <a:r>
              <a:rPr lang="en-US" dirty="0"/>
              <a:t>Governor Palin’s email account was gov.palin@yahoo.com. The account ID was well known because of news reports of an earlier incident involving Palin’s using her personal account for official state communications; even without the publicity the account name would  not have been hard to guess.</a:t>
            </a:r>
          </a:p>
          <a:p>
            <a:r>
              <a:rPr lang="en-US" dirty="0"/>
              <a:t>How to guess the password?</a:t>
            </a:r>
          </a:p>
        </p:txBody>
      </p:sp>
    </p:spTree>
    <p:extLst>
      <p:ext uri="{BB962C8B-B14F-4D97-AF65-F5344CB8AC3E}">
        <p14:creationId xmlns:p14="http://schemas.microsoft.com/office/powerpoint/2010/main" val="424219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 Reset</a:t>
            </a:r>
          </a:p>
        </p:txBody>
      </p:sp>
      <p:sp>
        <p:nvSpPr>
          <p:cNvPr id="3" name="Content Placeholder 2"/>
          <p:cNvSpPr>
            <a:spLocks noGrp="1"/>
          </p:cNvSpPr>
          <p:nvPr>
            <p:ph idx="1"/>
          </p:nvPr>
        </p:nvSpPr>
        <p:spPr/>
        <p:txBody>
          <a:bodyPr>
            <a:normAutofit fontScale="85000" lnSpcReduction="10000"/>
          </a:bodyPr>
          <a:lstStyle/>
          <a:p>
            <a:r>
              <a:rPr lang="en-US" dirty="0"/>
              <a:t>But the password? No, the student didn’t guess the password. All he had to do was pretend to be Palin and claim she had forgotten her password. Yahoo asked </a:t>
            </a:r>
            <a:r>
              <a:rPr lang="en-US" dirty="0" err="1"/>
              <a:t>Kernell</a:t>
            </a:r>
            <a:r>
              <a:rPr lang="en-US" dirty="0"/>
              <a:t> the security questions Palin had filed with Yahoo on opening the account: birth date (found from Wikipedia), postcode (public knowledge, especially because she had gotten public attention for not using the official governor’s mansion), and where she met her husband (part of her unofficial biography circulating during the campaign: she and her husband met in high school). With those three answers, </a:t>
            </a:r>
            <a:r>
              <a:rPr lang="en-US" dirty="0" err="1"/>
              <a:t>Kernell</a:t>
            </a:r>
            <a:r>
              <a:rPr lang="en-US" dirty="0"/>
              <a:t> was able to change her password (to “popcorn,” something appealing to most college students). From that point on, not only was </a:t>
            </a:r>
            <a:r>
              <a:rPr lang="en-US" dirty="0" err="1"/>
              <a:t>Kernell</a:t>
            </a:r>
            <a:r>
              <a:rPr lang="en-US" dirty="0"/>
              <a:t> effectively Palin, the real Palin could not access her own email account because did she not know the new password.</a:t>
            </a:r>
          </a:p>
        </p:txBody>
      </p:sp>
    </p:spTree>
    <p:extLst>
      <p:ext uri="{BB962C8B-B14F-4D97-AF65-F5344CB8AC3E}">
        <p14:creationId xmlns:p14="http://schemas.microsoft.com/office/powerpoint/2010/main" val="316637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of Authentication</a:t>
            </a:r>
          </a:p>
        </p:txBody>
      </p:sp>
      <p:sp>
        <p:nvSpPr>
          <p:cNvPr id="3" name="Content Placeholder 2"/>
          <p:cNvSpPr>
            <a:spLocks noGrp="1"/>
          </p:cNvSpPr>
          <p:nvPr>
            <p:ph idx="1"/>
          </p:nvPr>
        </p:nvSpPr>
        <p:spPr/>
        <p:txBody>
          <a:bodyPr>
            <a:normAutofit lnSpcReduction="10000"/>
          </a:bodyPr>
          <a:lstStyle/>
          <a:p>
            <a:r>
              <a:rPr lang="en-US" dirty="0"/>
              <a:t>User ID - Public</a:t>
            </a:r>
          </a:p>
          <a:p>
            <a:r>
              <a:rPr lang="en-US" sz="2000" dirty="0"/>
              <a:t>Password</a:t>
            </a:r>
          </a:p>
          <a:p>
            <a:pPr lvl="1"/>
            <a:r>
              <a:rPr lang="en-US" dirty="0"/>
              <a:t>Weak Password</a:t>
            </a:r>
          </a:p>
          <a:p>
            <a:pPr lvl="1"/>
            <a:r>
              <a:rPr lang="en-US" dirty="0"/>
              <a:t>Password Reuse </a:t>
            </a:r>
          </a:p>
          <a:p>
            <a:pPr lvl="1"/>
            <a:r>
              <a:rPr lang="en-US" dirty="0"/>
              <a:t>Password saved  by browser</a:t>
            </a:r>
          </a:p>
          <a:p>
            <a:pPr lvl="2"/>
            <a:r>
              <a:rPr lang="en-US" sz="2000" dirty="0"/>
              <a:t>??? Who can access the remembered password – Chrome,  Firefox</a:t>
            </a:r>
          </a:p>
          <a:p>
            <a:r>
              <a:rPr lang="en-US" dirty="0"/>
              <a:t>NISA Password Guidance </a:t>
            </a:r>
          </a:p>
          <a:p>
            <a:pPr marL="0" indent="0">
              <a:buNone/>
            </a:pPr>
            <a:r>
              <a:rPr lang="en-US" dirty="0">
                <a:hlinkClick r:id="rId2"/>
              </a:rPr>
              <a:t>https://www.nist.gov/video/password-guidance-nist-0</a:t>
            </a:r>
            <a:endParaRPr lang="en-US" dirty="0"/>
          </a:p>
          <a:p>
            <a:pPr marL="0" indent="0">
              <a:buNone/>
            </a:pPr>
            <a:r>
              <a:rPr lang="en-US" dirty="0">
                <a:hlinkClick r:id="rId3"/>
              </a:rPr>
              <a:t>https://pages.nist.gov/800-63-3/sp800-63-3.html</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2500540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Password Guidelines </a:t>
            </a:r>
          </a:p>
        </p:txBody>
      </p:sp>
      <p:sp>
        <p:nvSpPr>
          <p:cNvPr id="3" name="Content Placeholder 2"/>
          <p:cNvSpPr>
            <a:spLocks noGrp="1"/>
          </p:cNvSpPr>
          <p:nvPr>
            <p:ph idx="1"/>
          </p:nvPr>
        </p:nvSpPr>
        <p:spPr>
          <a:xfrm>
            <a:off x="1524000" y="1828800"/>
            <a:ext cx="9601200" cy="4800600"/>
          </a:xfrm>
        </p:spPr>
        <p:txBody>
          <a:bodyPr vert="horz" lIns="91440" tIns="45720" rIns="91440" bIns="45720" rtlCol="0" anchor="t">
            <a:normAutofit fontScale="92500"/>
          </a:bodyPr>
          <a:lstStyle/>
          <a:p>
            <a:r>
              <a:rPr lang="en-US" b="1" dirty="0"/>
              <a:t>New:  Check against passwords obtained from previous breach corpuses.</a:t>
            </a:r>
          </a:p>
          <a:p>
            <a:r>
              <a:rPr lang="en-US" b="1" dirty="0"/>
              <a:t>8 character minimum when a human sets it</a:t>
            </a:r>
          </a:p>
          <a:p>
            <a:r>
              <a:rPr lang="en-US" b="1" dirty="0"/>
              <a:t>No complexity requirements</a:t>
            </a:r>
          </a:p>
          <a:p>
            <a:r>
              <a:rPr lang="en-US" b="1" dirty="0"/>
              <a:t>No password expiration period</a:t>
            </a:r>
          </a:p>
          <a:p>
            <a:r>
              <a:rPr lang="en-US" b="1" dirty="0"/>
              <a:t>No password hints</a:t>
            </a:r>
          </a:p>
          <a:p>
            <a:r>
              <a:rPr lang="en-US" b="1" dirty="0"/>
              <a:t>No knowledge-based authentication (e.g. who was your best friend in high school?)</a:t>
            </a:r>
          </a:p>
          <a:p>
            <a:r>
              <a:rPr lang="en-US" b="1" dirty="0"/>
              <a:t>* Easy to remember and hard to guess, length&gt;&gt;complexity *</a:t>
            </a:r>
          </a:p>
        </p:txBody>
      </p:sp>
    </p:spTree>
    <p:extLst>
      <p:ext uri="{BB962C8B-B14F-4D97-AF65-F5344CB8AC3E}">
        <p14:creationId xmlns:p14="http://schemas.microsoft.com/office/powerpoint/2010/main" val="262585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3421-10B3-4DFF-9C22-D2557B3CEA4E}"/>
              </a:ext>
            </a:extLst>
          </p:cNvPr>
          <p:cNvSpPr>
            <a:spLocks noGrp="1"/>
          </p:cNvSpPr>
          <p:nvPr>
            <p:ph type="title"/>
          </p:nvPr>
        </p:nvSpPr>
        <p:spPr/>
        <p:txBody>
          <a:bodyPr/>
          <a:lstStyle/>
          <a:p>
            <a:r>
              <a:rPr lang="en-US" dirty="0"/>
              <a:t>Password Requirement in use- Good or Bad</a:t>
            </a:r>
          </a:p>
        </p:txBody>
      </p:sp>
      <p:sp>
        <p:nvSpPr>
          <p:cNvPr id="3" name="Content Placeholder 2">
            <a:extLst>
              <a:ext uri="{FF2B5EF4-FFF2-40B4-BE49-F238E27FC236}">
                <a16:creationId xmlns:a16="http://schemas.microsoft.com/office/drawing/2014/main" id="{9E32914B-344C-4857-8D8C-87F45DD90870}"/>
              </a:ext>
            </a:extLst>
          </p:cNvPr>
          <p:cNvSpPr>
            <a:spLocks noGrp="1"/>
          </p:cNvSpPr>
          <p:nvPr>
            <p:ph idx="1"/>
          </p:nvPr>
        </p:nvSpPr>
        <p:spPr/>
        <p:txBody>
          <a:bodyPr vert="horz" lIns="91440" tIns="45720" rIns="91440" bIns="45720" rtlCol="0" anchor="t">
            <a:normAutofit/>
          </a:bodyPr>
          <a:lstStyle/>
          <a:p>
            <a:r>
              <a:rPr lang="en-US" b="0" i="0" dirty="0">
                <a:solidFill>
                  <a:schemeClr val="tx1"/>
                </a:solidFill>
                <a:effectLst/>
                <a:latin typeface="Helvetica Neue"/>
              </a:rPr>
              <a:t>Length and complexity requirements beyond those recommended here significantly increase the difficulty of memorized secrets and increase user frustration. As a result, users often work around these restrictions in a way that is counterproductive. Furthermore, other mitigations such as blacklists, secure hashed storage, and rate limiting are more effective at preventing modern brute-force attacks. Therefore, no additional complexity requirements are imposed. – From NIST 800-63B</a:t>
            </a:r>
            <a:endParaRPr lang="en-US" dirty="0">
              <a:solidFill>
                <a:schemeClr val="tx1"/>
              </a:solidFill>
            </a:endParaRPr>
          </a:p>
        </p:txBody>
      </p:sp>
    </p:spTree>
    <p:extLst>
      <p:ext uri="{BB962C8B-B14F-4D97-AF65-F5344CB8AC3E}">
        <p14:creationId xmlns:p14="http://schemas.microsoft.com/office/powerpoint/2010/main" val="28070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your email compromised?</a:t>
            </a:r>
          </a:p>
        </p:txBody>
      </p:sp>
      <p:sp>
        <p:nvSpPr>
          <p:cNvPr id="3" name="Content Placeholder 2"/>
          <p:cNvSpPr>
            <a:spLocks noGrp="1"/>
          </p:cNvSpPr>
          <p:nvPr>
            <p:ph idx="1"/>
          </p:nvPr>
        </p:nvSpPr>
        <p:spPr/>
        <p:txBody>
          <a:bodyPr/>
          <a:lstStyle/>
          <a:p>
            <a:r>
              <a:rPr lang="en-US" dirty="0"/>
              <a:t>https://haveibeenpwned.com/</a:t>
            </a:r>
            <a:br>
              <a:rPr lang="en-US" dirty="0"/>
            </a:br>
            <a:endParaRPr lang="en-US" dirty="0"/>
          </a:p>
        </p:txBody>
      </p:sp>
    </p:spTree>
    <p:extLst>
      <p:ext uri="{BB962C8B-B14F-4D97-AF65-F5344CB8AC3E}">
        <p14:creationId xmlns:p14="http://schemas.microsoft.com/office/powerpoint/2010/main" val="135885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your password compromised?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is the most popular password in  the </a:t>
            </a:r>
            <a:r>
              <a:rPr lang="en-US" dirty="0" err="1"/>
              <a:t>pwned</a:t>
            </a:r>
            <a:r>
              <a:rPr lang="en-US" dirty="0"/>
              <a:t> password database?</a:t>
            </a:r>
          </a:p>
          <a:p>
            <a:endParaRPr lang="en-US" dirty="0"/>
          </a:p>
          <a:p>
            <a:r>
              <a:rPr lang="en-US" dirty="0"/>
              <a:t>Try it:  Create an easy to remember password that </a:t>
            </a:r>
          </a:p>
          <a:p>
            <a:pPr lvl="1"/>
            <a:r>
              <a:rPr lang="en-US" sz="2800" dirty="0"/>
              <a:t>8 character minimum </a:t>
            </a:r>
          </a:p>
          <a:p>
            <a:pPr lvl="1"/>
            <a:r>
              <a:rPr lang="en-US" sz="2800" dirty="0"/>
              <a:t>And have not been seen  on website </a:t>
            </a:r>
            <a:r>
              <a:rPr lang="en-US" sz="2800" dirty="0">
                <a:hlinkClick r:id="rId2"/>
              </a:rPr>
              <a:t>https://haveibeenpwned.com/Passwords</a:t>
            </a:r>
            <a:endParaRPr lang="en-US" sz="2800" dirty="0"/>
          </a:p>
          <a:p>
            <a:pPr lvl="1"/>
            <a:endParaRPr lang="en-US" dirty="0"/>
          </a:p>
        </p:txBody>
      </p:sp>
    </p:spTree>
    <p:extLst>
      <p:ext uri="{BB962C8B-B14F-4D97-AF65-F5344CB8AC3E}">
        <p14:creationId xmlns:p14="http://schemas.microsoft.com/office/powerpoint/2010/main" val="173097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Protection - Difficult</a:t>
            </a:r>
          </a:p>
        </p:txBody>
      </p:sp>
      <p:sp>
        <p:nvSpPr>
          <p:cNvPr id="3" name="Content Placeholder 2"/>
          <p:cNvSpPr>
            <a:spLocks noGrp="1"/>
          </p:cNvSpPr>
          <p:nvPr>
            <p:ph idx="1"/>
          </p:nvPr>
        </p:nvSpPr>
        <p:spPr>
          <a:xfrm>
            <a:off x="1524000" y="1828800"/>
            <a:ext cx="9525000" cy="5029200"/>
          </a:xfrm>
        </p:spPr>
        <p:txBody>
          <a:bodyPr>
            <a:normAutofit lnSpcReduction="10000"/>
          </a:bodyPr>
          <a:lstStyle/>
          <a:p>
            <a:r>
              <a:rPr lang="en-US" dirty="0"/>
              <a:t>One time Use   ------ Supplying a password for each access to an object can be inconvenient and time consuming.</a:t>
            </a:r>
          </a:p>
          <a:p>
            <a:r>
              <a:rPr lang="en-US" dirty="0"/>
              <a:t>Disclosure------- If a user discloses a password to an unauthorized individual, the object becomes immediately accessible. If the user then changes the password to re-protect the object, the user must inform any other legitimate users of the new password because their old password will fail.</a:t>
            </a:r>
          </a:p>
          <a:p>
            <a:r>
              <a:rPr lang="en-US" dirty="0"/>
              <a:t>Revocation----- To revoke one user’s access right to an object, someone must change the password, thereby causing the same problems as disclosure.</a:t>
            </a:r>
          </a:p>
          <a:p>
            <a:r>
              <a:rPr lang="en-US" dirty="0"/>
              <a:t>Loss  ----- How to handle loss or forgotten password?</a:t>
            </a:r>
          </a:p>
        </p:txBody>
      </p:sp>
    </p:spTree>
    <p:extLst>
      <p:ext uri="{BB962C8B-B14F-4D97-AF65-F5344CB8AC3E}">
        <p14:creationId xmlns:p14="http://schemas.microsoft.com/office/powerpoint/2010/main" val="695358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 (MFA)</a:t>
            </a:r>
          </a:p>
        </p:txBody>
      </p:sp>
      <p:sp>
        <p:nvSpPr>
          <p:cNvPr id="3" name="Content Placeholder 2"/>
          <p:cNvSpPr>
            <a:spLocks noGrp="1"/>
          </p:cNvSpPr>
          <p:nvPr>
            <p:ph idx="1"/>
          </p:nvPr>
        </p:nvSpPr>
        <p:spPr/>
        <p:txBody>
          <a:bodyPr>
            <a:normAutofit fontScale="92500" lnSpcReduction="20000"/>
          </a:bodyPr>
          <a:lstStyle/>
          <a:p>
            <a:r>
              <a:rPr lang="en-US" dirty="0"/>
              <a:t>Authentication using two or more different factors to achieve authentication. Factors include: (</a:t>
            </a:r>
            <a:r>
              <a:rPr lang="en-US" dirty="0" err="1"/>
              <a:t>i</a:t>
            </a:r>
            <a:r>
              <a:rPr lang="en-US" dirty="0"/>
              <a:t>) something you know (e.g., password/PIN); (ii) something you have (e.g., cryptographic identification device, token); or (iii) something you are (e.g., biometric). </a:t>
            </a:r>
          </a:p>
          <a:p>
            <a:r>
              <a:rPr lang="en-US" dirty="0"/>
              <a:t>Use MFA whenever possible!! </a:t>
            </a:r>
          </a:p>
          <a:p>
            <a:r>
              <a:rPr lang="en-US" dirty="0"/>
              <a:t>Common MFA: </a:t>
            </a:r>
          </a:p>
          <a:p>
            <a:pPr marL="0" indent="0">
              <a:buNone/>
            </a:pPr>
            <a:r>
              <a:rPr lang="en-US" dirty="0"/>
              <a:t>swiped your bank card at the ATM and then entered your PIN (personal ID number).</a:t>
            </a:r>
          </a:p>
          <a:p>
            <a:pPr marL="0" indent="0">
              <a:buNone/>
            </a:pPr>
            <a:r>
              <a:rPr lang="en-US" dirty="0"/>
              <a:t>logged into a website that sent a numeric code to your phone, which you then entered to gain access to your account.</a:t>
            </a:r>
          </a:p>
        </p:txBody>
      </p:sp>
    </p:spTree>
    <p:extLst>
      <p:ext uri="{BB962C8B-B14F-4D97-AF65-F5344CB8AC3E}">
        <p14:creationId xmlns:p14="http://schemas.microsoft.com/office/powerpoint/2010/main" val="129054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Factor </a:t>
            </a:r>
            <a:r>
              <a:rPr lang="en-US" dirty="0" err="1"/>
              <a:t>Auth</a:t>
            </a:r>
            <a:endParaRPr lang="en-US" dirty="0"/>
          </a:p>
        </p:txBody>
      </p:sp>
      <p:sp>
        <p:nvSpPr>
          <p:cNvPr id="3" name="Content Placeholder 2"/>
          <p:cNvSpPr>
            <a:spLocks noGrp="1"/>
          </p:cNvSpPr>
          <p:nvPr>
            <p:ph idx="1"/>
          </p:nvPr>
        </p:nvSpPr>
        <p:spPr/>
        <p:txBody>
          <a:bodyPr/>
          <a:lstStyle/>
          <a:p>
            <a:r>
              <a:rPr lang="en-US" dirty="0">
                <a:hlinkClick r:id="rId2"/>
              </a:rPr>
              <a:t>https://twofactorauth.org/#</a:t>
            </a:r>
            <a:endParaRPr lang="en-US" dirty="0"/>
          </a:p>
          <a:p>
            <a:r>
              <a:rPr lang="en-US" dirty="0"/>
              <a:t>Find a list of websites that offer MFA</a:t>
            </a:r>
          </a:p>
          <a:p>
            <a:r>
              <a:rPr lang="en-US" dirty="0"/>
              <a:t>Popular Security  Action:</a:t>
            </a:r>
          </a:p>
          <a:p>
            <a:pPr lvl="1"/>
            <a:r>
              <a:rPr lang="en-US" sz="2400" b="1" dirty="0"/>
              <a:t>Use two-factor authentication</a:t>
            </a:r>
          </a:p>
        </p:txBody>
      </p:sp>
    </p:spTree>
    <p:extLst>
      <p:ext uri="{BB962C8B-B14F-4D97-AF65-F5344CB8AC3E}">
        <p14:creationId xmlns:p14="http://schemas.microsoft.com/office/powerpoint/2010/main" val="77106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CIA Triad – Model for security community</a:t>
            </a:r>
          </a:p>
        </p:txBody>
      </p:sp>
      <p:sp>
        <p:nvSpPr>
          <p:cNvPr id="3" name="Content Placeholder 2"/>
          <p:cNvSpPr>
            <a:spLocks noGrp="1"/>
          </p:cNvSpPr>
          <p:nvPr>
            <p:ph idx="1"/>
          </p:nvPr>
        </p:nvSpPr>
        <p:spPr/>
        <p:txBody>
          <a:bodyPr/>
          <a:lstStyle/>
          <a:p>
            <a:r>
              <a:rPr lang="en-US" b="1" dirty="0"/>
              <a:t>Confidentiality </a:t>
            </a:r>
          </a:p>
          <a:p>
            <a:r>
              <a:rPr lang="en-US" b="1" dirty="0"/>
              <a:t>Integrity</a:t>
            </a:r>
          </a:p>
          <a:p>
            <a:r>
              <a:rPr lang="en-US" b="1" dirty="0"/>
              <a:t>Availability</a:t>
            </a:r>
          </a:p>
          <a:p>
            <a:endParaRPr lang="en-US" b="1" dirty="0"/>
          </a:p>
          <a:p>
            <a:endParaRPr lang="en-US" b="1" dirty="0"/>
          </a:p>
          <a:p>
            <a:endParaRPr lang="en-US" b="1" dirty="0"/>
          </a:p>
          <a:p>
            <a:endParaRPr lang="en-US" dirty="0"/>
          </a:p>
        </p:txBody>
      </p:sp>
      <p:pic>
        <p:nvPicPr>
          <p:cNvPr id="4" name="Picture 3"/>
          <p:cNvPicPr>
            <a:picLocks noChangeAspect="1"/>
          </p:cNvPicPr>
          <p:nvPr/>
        </p:nvPicPr>
        <p:blipFill>
          <a:blip r:embed="rId2"/>
          <a:stretch>
            <a:fillRect/>
          </a:stretch>
        </p:blipFill>
        <p:spPr>
          <a:xfrm>
            <a:off x="5562600" y="2895600"/>
            <a:ext cx="4276725" cy="2895600"/>
          </a:xfrm>
          <a:prstGeom prst="rect">
            <a:avLst/>
          </a:prstGeom>
        </p:spPr>
      </p:pic>
    </p:spTree>
    <p:extLst>
      <p:ext uri="{BB962C8B-B14F-4D97-AF65-F5344CB8AC3E}">
        <p14:creationId xmlns:p14="http://schemas.microsoft.com/office/powerpoint/2010/main" val="183225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factors could be a problem</a:t>
            </a:r>
          </a:p>
        </p:txBody>
      </p:sp>
      <p:sp>
        <p:nvSpPr>
          <p:cNvPr id="3" name="Content Placeholder 2"/>
          <p:cNvSpPr>
            <a:spLocks noGrp="1"/>
          </p:cNvSpPr>
          <p:nvPr>
            <p:ph idx="1"/>
          </p:nvPr>
        </p:nvSpPr>
        <p:spPr>
          <a:xfrm>
            <a:off x="1524000" y="1828800"/>
            <a:ext cx="9144000" cy="4724400"/>
          </a:xfrm>
        </p:spPr>
        <p:txBody>
          <a:bodyPr vert="horz" lIns="91440" tIns="45720" rIns="91440" bIns="45720" rtlCol="0" anchor="t">
            <a:normAutofit lnSpcReduction="10000"/>
          </a:bodyPr>
          <a:lstStyle/>
          <a:p>
            <a:r>
              <a:rPr lang="en-US" dirty="0"/>
              <a:t>Dave Concannon’s</a:t>
            </a:r>
            <a:r>
              <a:rPr lang="en-US"/>
              <a:t> blog  describes his frustration at </a:t>
            </a:r>
            <a:r>
              <a:rPr lang="en-US" dirty="0"/>
              <a:t>using </a:t>
            </a:r>
            <a:r>
              <a:rPr lang="en-US" err="1"/>
              <a:t>Ulsterbank’s</a:t>
            </a:r>
            <a:r>
              <a:rPr lang="en-US" dirty="0"/>
              <a:t> online banking system. The logon process involves several steps. First, the user supplies a customer identification number (the first authentication factor). Next, a separate user ID is required (factor 2). Third, the PIN is used to supply a set of digits (factor 3), The system requests three different digits chosen at random (in the figure, the third, second, and fourth digits are to be entered). Finally, the system requires a passphrase of at least ten characters, some of which must be numbers (factor 4).</a:t>
            </a:r>
          </a:p>
          <a:p>
            <a:r>
              <a:rPr lang="en-US" dirty="0"/>
              <a:t>Which CIA rules is not followed?</a:t>
            </a:r>
          </a:p>
        </p:txBody>
      </p:sp>
    </p:spTree>
    <p:extLst>
      <p:ext uri="{BB962C8B-B14F-4D97-AF65-F5344CB8AC3E}">
        <p14:creationId xmlns:p14="http://schemas.microsoft.com/office/powerpoint/2010/main" val="1241344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Manager</a:t>
            </a:r>
          </a:p>
        </p:txBody>
      </p:sp>
      <p:sp>
        <p:nvSpPr>
          <p:cNvPr id="3" name="Content Placeholder 2"/>
          <p:cNvSpPr>
            <a:spLocks noGrp="1"/>
          </p:cNvSpPr>
          <p:nvPr>
            <p:ph idx="1"/>
          </p:nvPr>
        </p:nvSpPr>
        <p:spPr/>
        <p:txBody>
          <a:bodyPr/>
          <a:lstStyle/>
          <a:p>
            <a:r>
              <a:rPr lang="en-US" dirty="0"/>
              <a:t>Encrypted digital vault that stores the login information you use to access websites, apps and other services. </a:t>
            </a:r>
          </a:p>
          <a:p>
            <a:r>
              <a:rPr lang="en-US" dirty="0"/>
              <a:t>Besides keeping your credentials and sensitive data safe, a password manager can generate unique, strong passwords to ensure you aren't reusing your them across your services. </a:t>
            </a:r>
          </a:p>
        </p:txBody>
      </p:sp>
    </p:spTree>
    <p:extLst>
      <p:ext uri="{BB962C8B-B14F-4D97-AF65-F5344CB8AC3E}">
        <p14:creationId xmlns:p14="http://schemas.microsoft.com/office/powerpoint/2010/main" val="392989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a:t>Expert and Non-Expert Security Practice</a:t>
            </a:r>
          </a:p>
        </p:txBody>
      </p:sp>
      <p:sp>
        <p:nvSpPr>
          <p:cNvPr id="3" name="Content Placeholder 2"/>
          <p:cNvSpPr>
            <a:spLocks noGrp="1"/>
          </p:cNvSpPr>
          <p:nvPr>
            <p:ph sz="half" idx="1"/>
          </p:nvPr>
        </p:nvSpPr>
        <p:spPr>
          <a:xfrm>
            <a:off x="1524000" y="1825625"/>
            <a:ext cx="2438400" cy="2136775"/>
          </a:xfrm>
        </p:spPr>
        <p:txBody>
          <a:bodyPr>
            <a:normAutofit/>
          </a:bodyPr>
          <a:lstStyle/>
          <a:p>
            <a:r>
              <a:rPr lang="en-US" dirty="0">
                <a:hlinkClick r:id="rId2"/>
              </a:rPr>
              <a:t>https://www.usenix.org/system/files/conference/soups2015/soups15-paper-ion.pdf</a:t>
            </a:r>
            <a:endParaRPr lang="en-US" dirty="0"/>
          </a:p>
          <a:p>
            <a:r>
              <a:rPr lang="en-US" dirty="0"/>
              <a:t>Security Advice:</a:t>
            </a:r>
          </a:p>
        </p:txBody>
      </p:sp>
      <p:pic>
        <p:nvPicPr>
          <p:cNvPr id="5" name="Picture 4">
            <a:extLst>
              <a:ext uri="{FF2B5EF4-FFF2-40B4-BE49-F238E27FC236}">
                <a16:creationId xmlns:a16="http://schemas.microsoft.com/office/drawing/2014/main" id="{9A4ED809-2D74-4327-9EA9-588D5E9851DC}"/>
              </a:ext>
            </a:extLst>
          </p:cNvPr>
          <p:cNvPicPr>
            <a:picLocks noChangeAspect="1"/>
          </p:cNvPicPr>
          <p:nvPr/>
        </p:nvPicPr>
        <p:blipFill>
          <a:blip r:embed="rId3"/>
          <a:stretch>
            <a:fillRect/>
          </a:stretch>
        </p:blipFill>
        <p:spPr>
          <a:xfrm>
            <a:off x="5638800" y="1600200"/>
            <a:ext cx="3515261" cy="5032375"/>
          </a:xfrm>
          <a:prstGeom prst="rect">
            <a:avLst/>
          </a:prstGeom>
          <a:noFill/>
        </p:spPr>
      </p:pic>
    </p:spTree>
    <p:extLst>
      <p:ext uri="{BB962C8B-B14F-4D97-AF65-F5344CB8AC3E}">
        <p14:creationId xmlns:p14="http://schemas.microsoft.com/office/powerpoint/2010/main" val="366060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50C9-C0FC-4035-B8AE-EC0D4D99DD92}"/>
              </a:ext>
            </a:extLst>
          </p:cNvPr>
          <p:cNvSpPr>
            <a:spLocks noGrp="1"/>
          </p:cNvSpPr>
          <p:nvPr>
            <p:ph type="title"/>
          </p:nvPr>
        </p:nvSpPr>
        <p:spPr/>
        <p:txBody>
          <a:bodyPr/>
          <a:lstStyle/>
          <a:p>
            <a:r>
              <a:rPr lang="en-US" b="1" dirty="0">
                <a:ea typeface="+mj-lt"/>
                <a:cs typeface="+mj-lt"/>
              </a:rPr>
              <a:t>Confidentiality </a:t>
            </a:r>
            <a:endParaRPr lang="en-US" dirty="0"/>
          </a:p>
        </p:txBody>
      </p:sp>
      <p:sp>
        <p:nvSpPr>
          <p:cNvPr id="3" name="Content Placeholder 2">
            <a:extLst>
              <a:ext uri="{FF2B5EF4-FFF2-40B4-BE49-F238E27FC236}">
                <a16:creationId xmlns:a16="http://schemas.microsoft.com/office/drawing/2014/main" id="{75E3B6F0-A4D8-4001-B6E4-8DA2CDECF7E3}"/>
              </a:ext>
            </a:extLst>
          </p:cNvPr>
          <p:cNvSpPr>
            <a:spLocks noGrp="1"/>
          </p:cNvSpPr>
          <p:nvPr>
            <p:ph idx="1"/>
          </p:nvPr>
        </p:nvSpPr>
        <p:spPr/>
        <p:txBody>
          <a:bodyPr vert="horz" lIns="91440" tIns="45720" rIns="91440" bIns="45720" rtlCol="0" anchor="t">
            <a:normAutofit/>
          </a:bodyPr>
          <a:lstStyle/>
          <a:p>
            <a:r>
              <a:rPr lang="en-US" b="1" dirty="0">
                <a:ea typeface="+mn-lt"/>
                <a:cs typeface="+mn-lt"/>
              </a:rPr>
              <a:t>Preserving authorized restrictions on information access and disclosure, including means for protecting personal privacy and proprietary information.</a:t>
            </a:r>
          </a:p>
          <a:p>
            <a:r>
              <a:rPr lang="en-US" dirty="0">
                <a:ea typeface="+mn-lt"/>
                <a:cs typeface="+mn-lt"/>
              </a:rPr>
              <a:t>Are the following a violation of confidentiality?</a:t>
            </a:r>
            <a:endParaRPr lang="en-US" b="1" dirty="0">
              <a:ea typeface="+mn-lt"/>
              <a:cs typeface="+mn-lt"/>
            </a:endParaRPr>
          </a:p>
          <a:p>
            <a:pPr lvl="1"/>
            <a:r>
              <a:rPr lang="en-US" dirty="0">
                <a:ea typeface="+mn-lt"/>
                <a:cs typeface="+mn-lt"/>
              </a:rPr>
              <a:t>Not knowing someone’s exact salary but knowing that the salary falls in a particular range or exceeds a particular amount </a:t>
            </a:r>
          </a:p>
          <a:p>
            <a:pPr lvl="1"/>
            <a:r>
              <a:rPr lang="en-US" dirty="0">
                <a:ea typeface="+mn-lt"/>
                <a:cs typeface="+mn-lt"/>
              </a:rPr>
              <a:t>Knowing that a company is developing a certain new product or that talks are underway about the merger of two companies</a:t>
            </a:r>
          </a:p>
          <a:p>
            <a:pPr lvl="1"/>
            <a:r>
              <a:rPr lang="en-US" dirty="0">
                <a:ea typeface="+mn-lt"/>
                <a:cs typeface="+mn-lt"/>
              </a:rPr>
              <a:t>Credit companies have access to name of items you purchased at a grocery store.</a:t>
            </a:r>
          </a:p>
          <a:p>
            <a:pPr lvl="2"/>
            <a:r>
              <a:rPr lang="en-US" dirty="0">
                <a:ea typeface="+mn-lt"/>
                <a:cs typeface="+mn-lt"/>
              </a:rPr>
              <a:t> And what about a military food order?</a:t>
            </a:r>
          </a:p>
          <a:p>
            <a:endParaRPr lang="en-US" b="1" dirty="0"/>
          </a:p>
          <a:p>
            <a:endParaRPr lang="en-US" b="1" dirty="0"/>
          </a:p>
        </p:txBody>
      </p:sp>
    </p:spTree>
    <p:extLst>
      <p:ext uri="{BB962C8B-B14F-4D97-AF65-F5344CB8AC3E}">
        <p14:creationId xmlns:p14="http://schemas.microsoft.com/office/powerpoint/2010/main" val="164403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E2B4-BC6F-436E-8193-D03463D00505}"/>
              </a:ext>
            </a:extLst>
          </p:cNvPr>
          <p:cNvSpPr>
            <a:spLocks noGrp="1"/>
          </p:cNvSpPr>
          <p:nvPr>
            <p:ph type="title"/>
          </p:nvPr>
        </p:nvSpPr>
        <p:spPr/>
        <p:txBody>
          <a:bodyPr/>
          <a:lstStyle/>
          <a:p>
            <a:r>
              <a:rPr lang="en-US" b="1" dirty="0">
                <a:ea typeface="+mj-lt"/>
                <a:cs typeface="+mj-lt"/>
              </a:rPr>
              <a:t>Integrity</a:t>
            </a:r>
            <a:endParaRPr lang="en-US" dirty="0"/>
          </a:p>
        </p:txBody>
      </p:sp>
      <p:sp>
        <p:nvSpPr>
          <p:cNvPr id="3" name="Content Placeholder 2">
            <a:extLst>
              <a:ext uri="{FF2B5EF4-FFF2-40B4-BE49-F238E27FC236}">
                <a16:creationId xmlns:a16="http://schemas.microsoft.com/office/drawing/2014/main" id="{74E065B5-70DE-4BBF-A0C1-14B6F5C12C75}"/>
              </a:ext>
            </a:extLst>
          </p:cNvPr>
          <p:cNvSpPr>
            <a:spLocks noGrp="1"/>
          </p:cNvSpPr>
          <p:nvPr>
            <p:ph idx="1"/>
          </p:nvPr>
        </p:nvSpPr>
        <p:spPr>
          <a:xfrm>
            <a:off x="1524000" y="1828800"/>
            <a:ext cx="9144000" cy="3042558"/>
          </a:xfrm>
        </p:spPr>
        <p:txBody>
          <a:bodyPr vert="horz" lIns="91440" tIns="45720" rIns="91440" bIns="45720" rtlCol="0" anchor="t">
            <a:normAutofit/>
          </a:bodyPr>
          <a:lstStyle/>
          <a:p>
            <a:pPr lvl="1"/>
            <a:r>
              <a:rPr lang="en-US" b="1" dirty="0">
                <a:ea typeface="+mn-lt"/>
                <a:cs typeface="+mn-lt"/>
              </a:rPr>
              <a:t>Guarding against improper information modification or destruction and ensuring information non-repudiation and authenticity. </a:t>
            </a:r>
            <a:endParaRPr lang="en-US" dirty="0">
              <a:ea typeface="+mn-lt"/>
              <a:cs typeface="+mn-lt"/>
            </a:endParaRPr>
          </a:p>
          <a:p>
            <a:pPr lvl="1"/>
            <a:r>
              <a:rPr lang="en-US" b="1" dirty="0">
                <a:ea typeface="+mn-lt"/>
                <a:cs typeface="+mn-lt"/>
              </a:rPr>
              <a:t>Data Integrity – The property that data has not been altered in an unauthorized manner.  Data integrity covers data in storage, during processing, and while in transit. </a:t>
            </a:r>
            <a:endParaRPr lang="en-US" dirty="0">
              <a:ea typeface="+mn-lt"/>
              <a:cs typeface="+mn-lt"/>
            </a:endParaRPr>
          </a:p>
          <a:p>
            <a:pPr lvl="1"/>
            <a:r>
              <a:rPr lang="en-US" b="1" dirty="0">
                <a:ea typeface="+mn-lt"/>
                <a:cs typeface="+mn-lt"/>
              </a:rPr>
              <a:t>System Integrity – The quality that a system has when it performs its intended function in an unimpaired manner, free from unauthorized manipulation of the system, whether intentional or accidental</a:t>
            </a:r>
            <a:endParaRPr lang="en-US" dirty="0"/>
          </a:p>
        </p:txBody>
      </p:sp>
    </p:spTree>
    <p:extLst>
      <p:ext uri="{BB962C8B-B14F-4D97-AF65-F5344CB8AC3E}">
        <p14:creationId xmlns:p14="http://schemas.microsoft.com/office/powerpoint/2010/main" val="284522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1D7E-0C51-4E5B-9FE5-E452488A566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C073169-FC66-49DF-93B0-BD25EE3F7C83}"/>
              </a:ext>
            </a:extLst>
          </p:cNvPr>
          <p:cNvSpPr>
            <a:spLocks noGrp="1"/>
          </p:cNvSpPr>
          <p:nvPr>
            <p:ph idx="1"/>
          </p:nvPr>
        </p:nvSpPr>
        <p:spPr>
          <a:xfrm>
            <a:off x="1524000" y="1828800"/>
            <a:ext cx="9053286" cy="3650343"/>
          </a:xfrm>
        </p:spPr>
        <p:txBody>
          <a:bodyPr vert="horz" lIns="91440" tIns="45720" rIns="91440" bIns="45720" rtlCol="0" anchor="t">
            <a:normAutofit/>
          </a:bodyPr>
          <a:lstStyle/>
          <a:p>
            <a:r>
              <a:rPr lang="en-US" b="1" dirty="0">
                <a:ea typeface="+mn-lt"/>
                <a:cs typeface="+mn-lt"/>
              </a:rPr>
              <a:t>Are the following a violation of Integrity?</a:t>
            </a:r>
            <a:endParaRPr lang="en-US" dirty="0">
              <a:ea typeface="+mn-lt"/>
              <a:cs typeface="+mn-lt"/>
            </a:endParaRPr>
          </a:p>
          <a:p>
            <a:r>
              <a:rPr lang="en-US" b="1" dirty="0">
                <a:ea typeface="+mn-lt"/>
                <a:cs typeface="+mn-lt"/>
              </a:rPr>
              <a:t>A number of years ago a malicious macro in a Word document inserted the word “not” after some random instances of the  word “is” </a:t>
            </a:r>
            <a:endParaRPr lang="en-US" dirty="0">
              <a:ea typeface="+mn-lt"/>
              <a:cs typeface="+mn-lt"/>
            </a:endParaRPr>
          </a:p>
          <a:p>
            <a:r>
              <a:rPr lang="en-US" dirty="0">
                <a:ea typeface="+mn-lt"/>
                <a:cs typeface="+mn-lt"/>
              </a:rPr>
              <a:t>Any other examples?</a:t>
            </a:r>
          </a:p>
          <a:p>
            <a:r>
              <a:rPr lang="en-US" dirty="0">
                <a:ea typeface="+mn-lt"/>
                <a:cs typeface="+mn-lt"/>
              </a:rPr>
              <a:t>Do you do checksum when you download a file from internet?</a:t>
            </a:r>
            <a:endParaRPr lang="en-US" dirty="0"/>
          </a:p>
        </p:txBody>
      </p:sp>
    </p:spTree>
    <p:extLst>
      <p:ext uri="{BB962C8B-B14F-4D97-AF65-F5344CB8AC3E}">
        <p14:creationId xmlns:p14="http://schemas.microsoft.com/office/powerpoint/2010/main" val="341131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098B-FDF0-48A1-A31E-B902993D422B}"/>
              </a:ext>
            </a:extLst>
          </p:cNvPr>
          <p:cNvSpPr>
            <a:spLocks noGrp="1"/>
          </p:cNvSpPr>
          <p:nvPr>
            <p:ph type="title"/>
          </p:nvPr>
        </p:nvSpPr>
        <p:spPr>
          <a:xfrm>
            <a:off x="1371600" y="190500"/>
            <a:ext cx="9144000" cy="800100"/>
          </a:xfrm>
        </p:spPr>
        <p:txBody>
          <a:bodyPr/>
          <a:lstStyle/>
          <a:p>
            <a:r>
              <a:rPr lang="en-US" dirty="0"/>
              <a:t>Quick Example on check-sum utility</a:t>
            </a:r>
          </a:p>
        </p:txBody>
      </p:sp>
      <p:sp>
        <p:nvSpPr>
          <p:cNvPr id="3" name="Content Placeholder 2">
            <a:extLst>
              <a:ext uri="{FF2B5EF4-FFF2-40B4-BE49-F238E27FC236}">
                <a16:creationId xmlns:a16="http://schemas.microsoft.com/office/drawing/2014/main" id="{D55B42E5-0861-4A64-AA8A-A9DA6D28A9EB}"/>
              </a:ext>
            </a:extLst>
          </p:cNvPr>
          <p:cNvSpPr>
            <a:spLocks noGrp="1"/>
          </p:cNvSpPr>
          <p:nvPr>
            <p:ph idx="1"/>
          </p:nvPr>
        </p:nvSpPr>
        <p:spPr>
          <a:xfrm>
            <a:off x="457200" y="990600"/>
            <a:ext cx="10210800" cy="5105400"/>
          </a:xfrm>
        </p:spPr>
        <p:txBody>
          <a:bodyPr/>
          <a:lstStyle/>
          <a:p>
            <a:r>
              <a:rPr lang="en-US" dirty="0"/>
              <a:t>1. Download a file on </a:t>
            </a:r>
            <a:r>
              <a:rPr lang="en-US" dirty="0">
                <a:hlinkClick r:id="rId2"/>
              </a:rPr>
              <a:t>https://code.visualstudio.com/Download#</a:t>
            </a:r>
            <a:endParaRPr lang="en-US" dirty="0"/>
          </a:p>
          <a:p>
            <a:r>
              <a:rPr lang="en-US" dirty="0"/>
              <a:t>2. Find the checksum value of original file on website</a:t>
            </a:r>
          </a:p>
          <a:p>
            <a:endParaRPr lang="en-US" dirty="0"/>
          </a:p>
          <a:p>
            <a:endParaRPr lang="en-US" dirty="0"/>
          </a:p>
          <a:p>
            <a:endParaRPr lang="en-US" dirty="0"/>
          </a:p>
          <a:p>
            <a:r>
              <a:rPr lang="en-US" dirty="0"/>
              <a:t>3.  Use the window build in utility to compute SHA256. Compare two values.</a:t>
            </a:r>
          </a:p>
          <a:p>
            <a:endParaRPr lang="en-US" dirty="0"/>
          </a:p>
          <a:p>
            <a:endParaRPr lang="en-US" dirty="0"/>
          </a:p>
          <a:p>
            <a:endParaRPr lang="en-US" dirty="0"/>
          </a:p>
          <a:p>
            <a:endParaRPr lang="en-US" dirty="0"/>
          </a:p>
        </p:txBody>
      </p:sp>
      <p:pic>
        <p:nvPicPr>
          <p:cNvPr id="1026" name="Picture 2" descr="Image preview">
            <a:extLst>
              <a:ext uri="{FF2B5EF4-FFF2-40B4-BE49-F238E27FC236}">
                <a16:creationId xmlns:a16="http://schemas.microsoft.com/office/drawing/2014/main" id="{35D9204D-0CCB-4EF2-970B-83231B764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876800"/>
            <a:ext cx="1059403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E3FB5D1B-4E79-4470-B1BA-1712768B15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5" t="57966" b="-1508"/>
          <a:stretch/>
        </p:blipFill>
        <p:spPr bwMode="auto">
          <a:xfrm>
            <a:off x="459430" y="2133600"/>
            <a:ext cx="11506200"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1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B63D-A21F-439B-A101-55ECCCDFF9D6}"/>
              </a:ext>
            </a:extLst>
          </p:cNvPr>
          <p:cNvSpPr>
            <a:spLocks noGrp="1"/>
          </p:cNvSpPr>
          <p:nvPr>
            <p:ph type="title"/>
          </p:nvPr>
        </p:nvSpPr>
        <p:spPr/>
        <p:txBody>
          <a:bodyPr/>
          <a:lstStyle/>
          <a:p>
            <a:r>
              <a:rPr lang="en-US" b="1" dirty="0">
                <a:ea typeface="+mj-lt"/>
                <a:cs typeface="+mj-lt"/>
              </a:rPr>
              <a:t>Availability</a:t>
            </a:r>
            <a:endParaRPr lang="en-US" dirty="0"/>
          </a:p>
        </p:txBody>
      </p:sp>
      <p:sp>
        <p:nvSpPr>
          <p:cNvPr id="3" name="Content Placeholder 2">
            <a:extLst>
              <a:ext uri="{FF2B5EF4-FFF2-40B4-BE49-F238E27FC236}">
                <a16:creationId xmlns:a16="http://schemas.microsoft.com/office/drawing/2014/main" id="{AE1B7FF8-B552-4BFB-8C6B-989C5790A34A}"/>
              </a:ext>
            </a:extLst>
          </p:cNvPr>
          <p:cNvSpPr>
            <a:spLocks noGrp="1"/>
          </p:cNvSpPr>
          <p:nvPr>
            <p:ph idx="1"/>
          </p:nvPr>
        </p:nvSpPr>
        <p:spPr>
          <a:xfrm>
            <a:off x="1170214" y="1602014"/>
            <a:ext cx="9289142" cy="4693557"/>
          </a:xfrm>
        </p:spPr>
        <p:txBody>
          <a:bodyPr vert="horz" lIns="91440" tIns="45720" rIns="91440" bIns="45720" rtlCol="0" anchor="t">
            <a:noAutofit/>
          </a:bodyPr>
          <a:lstStyle/>
          <a:p>
            <a:pPr marL="0" indent="0">
              <a:buNone/>
            </a:pPr>
            <a:endParaRPr lang="en-US" b="1" dirty="0">
              <a:ea typeface="+mn-lt"/>
              <a:cs typeface="+mn-lt"/>
            </a:endParaRPr>
          </a:p>
          <a:p>
            <a:r>
              <a:rPr lang="en-US" b="1" dirty="0">
                <a:ea typeface="+mn-lt"/>
                <a:cs typeface="+mn-lt"/>
              </a:rPr>
              <a:t>ability of a system to ensure that an asset can be used by any authorized parties </a:t>
            </a:r>
            <a:endParaRPr lang="en-US" dirty="0">
              <a:ea typeface="+mn-lt"/>
              <a:cs typeface="+mn-lt"/>
            </a:endParaRPr>
          </a:p>
          <a:p>
            <a:r>
              <a:rPr lang="en-US" dirty="0">
                <a:ea typeface="+mn-lt"/>
                <a:cs typeface="+mn-lt"/>
              </a:rPr>
              <a:t>What does availability imply?</a:t>
            </a:r>
          </a:p>
          <a:p>
            <a:r>
              <a:rPr lang="en-US" dirty="0">
                <a:ea typeface="+mn-lt"/>
                <a:cs typeface="+mn-lt"/>
              </a:rPr>
              <a:t>Access gets slower and slower; the computer responds but not in a way we consider normal or acceptable.</a:t>
            </a:r>
          </a:p>
          <a:p>
            <a:r>
              <a:rPr lang="en-US" dirty="0">
                <a:ea typeface="+mn-lt"/>
                <a:cs typeface="+mn-lt"/>
              </a:rPr>
              <a:t>The service is completed in an acceptable period of time.</a:t>
            </a:r>
          </a:p>
          <a:p>
            <a:r>
              <a:rPr lang="en-US" dirty="0">
                <a:ea typeface="+mn-lt"/>
                <a:cs typeface="+mn-lt"/>
              </a:rPr>
              <a:t>The data is present in a usable form. </a:t>
            </a:r>
          </a:p>
          <a:p>
            <a:endParaRPr lang="en-US" dirty="0"/>
          </a:p>
        </p:txBody>
      </p:sp>
    </p:spTree>
    <p:extLst>
      <p:ext uri="{BB962C8B-B14F-4D97-AF65-F5344CB8AC3E}">
        <p14:creationId xmlns:p14="http://schemas.microsoft.com/office/powerpoint/2010/main" val="410172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Mindset</a:t>
            </a:r>
          </a:p>
        </p:txBody>
      </p:sp>
      <p:sp>
        <p:nvSpPr>
          <p:cNvPr id="3" name="Content Placeholder 2"/>
          <p:cNvSpPr>
            <a:spLocks noGrp="1"/>
          </p:cNvSpPr>
          <p:nvPr>
            <p:ph idx="1"/>
          </p:nvPr>
        </p:nvSpPr>
        <p:spPr/>
        <p:txBody>
          <a:bodyPr>
            <a:normAutofit/>
          </a:bodyPr>
          <a:lstStyle/>
          <a:p>
            <a:r>
              <a:rPr lang="en-US" dirty="0"/>
              <a:t>Security is a mindset</a:t>
            </a:r>
          </a:p>
          <a:p>
            <a:pPr lvl="1"/>
            <a:r>
              <a:rPr lang="en-US" dirty="0"/>
              <a:t>A  mindset that how to circumvent designers intent by violating designer's assumptions</a:t>
            </a:r>
          </a:p>
          <a:p>
            <a:pPr lvl="1"/>
            <a:r>
              <a:rPr lang="en-US" dirty="0"/>
              <a:t>Most security vulnerabilities are "outside" of technical design </a:t>
            </a:r>
          </a:p>
          <a:p>
            <a:r>
              <a:rPr lang="en-US" dirty="0"/>
              <a:t>Security  =  break assumptions </a:t>
            </a:r>
          </a:p>
          <a:p>
            <a:r>
              <a:rPr lang="en-US" dirty="0"/>
              <a:t>Security = Do not trust</a:t>
            </a:r>
          </a:p>
          <a:p>
            <a:r>
              <a:rPr lang="en-US" dirty="0"/>
              <a:t>The security mindset isn’t something that can be taught directly. </a:t>
            </a:r>
          </a:p>
          <a:p>
            <a:pPr lvl="1"/>
            <a:r>
              <a:rPr lang="en-US" dirty="0"/>
              <a:t>Expose Yourselves to open-ended challenges</a:t>
            </a:r>
          </a:p>
        </p:txBody>
      </p:sp>
    </p:spTree>
    <p:extLst>
      <p:ext uri="{BB962C8B-B14F-4D97-AF65-F5344CB8AC3E}">
        <p14:creationId xmlns:p14="http://schemas.microsoft.com/office/powerpoint/2010/main" val="238776156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4974</TotalTime>
  <Words>2150</Words>
  <Application>Microsoft Office PowerPoint</Application>
  <PresentationFormat>Widescreen</PresentationFormat>
  <Paragraphs>451</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Helvetica Neue</vt:lpstr>
      <vt:lpstr>Arial</vt:lpstr>
      <vt:lpstr>Candara</vt:lpstr>
      <vt:lpstr>Consolas</vt:lpstr>
      <vt:lpstr>Tech Computer 16x9</vt:lpstr>
      <vt:lpstr>Security- Case Study </vt:lpstr>
      <vt:lpstr>One way to think about it</vt:lpstr>
      <vt:lpstr>CIA Triad – Model for security community</vt:lpstr>
      <vt:lpstr>Confidentiality </vt:lpstr>
      <vt:lpstr>Integrity</vt:lpstr>
      <vt:lpstr>Discussion</vt:lpstr>
      <vt:lpstr>Quick Example on check-sum utility</vt:lpstr>
      <vt:lpstr>Availability</vt:lpstr>
      <vt:lpstr>Security Mindset</vt:lpstr>
      <vt:lpstr>Case Study: Aiken County Property Tax website</vt:lpstr>
      <vt:lpstr>Case Study: Aiken County Property Tax website</vt:lpstr>
      <vt:lpstr>Case Study: Aiken County Property Tax website</vt:lpstr>
      <vt:lpstr>Case Study: Aiken County Property Tax website</vt:lpstr>
      <vt:lpstr>Recent Case</vt:lpstr>
      <vt:lpstr>Characteristic of Security Professional</vt:lpstr>
      <vt:lpstr>Access Control ( Authorization)</vt:lpstr>
      <vt:lpstr>Authentication</vt:lpstr>
      <vt:lpstr>Identification </vt:lpstr>
      <vt:lpstr>Case Study: Vice Presidential Candidate Sarah Palin’s Email Exposed</vt:lpstr>
      <vt:lpstr>User ID :  public </vt:lpstr>
      <vt:lpstr>Password --- Reset</vt:lpstr>
      <vt:lpstr>Failure of Authentication</vt:lpstr>
      <vt:lpstr>NIST Password Guidelines </vt:lpstr>
      <vt:lpstr>Password Requirement in use- Good or Bad</vt:lpstr>
      <vt:lpstr>Is your email compromised?</vt:lpstr>
      <vt:lpstr>Is your password compromised?</vt:lpstr>
      <vt:lpstr>Password  Protection - Difficult</vt:lpstr>
      <vt:lpstr>Multi-Factor Authentication (MFA)</vt:lpstr>
      <vt:lpstr>Two Factor Auth</vt:lpstr>
      <vt:lpstr>More factors could be a problem</vt:lpstr>
      <vt:lpstr>Password Manager</vt:lpstr>
      <vt:lpstr>Expert and Non-Expert Security Practice</vt:lpstr>
    </vt:vector>
  </TitlesOfParts>
  <Company>University of South Carolina Aiken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Yilian Zhang</dc:creator>
  <cp:lastModifiedBy>Yilian Zhang</cp:lastModifiedBy>
  <cp:revision>264</cp:revision>
  <dcterms:created xsi:type="dcterms:W3CDTF">2019-07-20T17:02:18Z</dcterms:created>
  <dcterms:modified xsi:type="dcterms:W3CDTF">2022-09-07T18:41:36Z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