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285" r:id="rId4"/>
    <p:sldId id="287" r:id="rId5"/>
    <p:sldId id="286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3" r:id="rId20"/>
    <p:sldId id="301" r:id="rId21"/>
    <p:sldId id="304" r:id="rId22"/>
    <p:sldId id="305" r:id="rId23"/>
    <p:sldId id="3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B430F9-848E-4666-BA07-45C78C08D845}" v="12" dt="2021-09-01T23:45:50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6131" autoAdjust="0"/>
  </p:normalViewPr>
  <p:slideViewPr>
    <p:cSldViewPr>
      <p:cViewPr varScale="1">
        <p:scale>
          <a:sx n="75" d="100"/>
          <a:sy n="75" d="100"/>
        </p:scale>
        <p:origin x="62" y="4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ian Zhang" userId="S::yilianz@usca.edu::e8905a25-900b-4cbb-9a00-127ab90442de" providerId="AD" clId="Web-{DE00CACE-86EF-E61F-7510-22C35ABB1E7C}"/>
    <pc:docChg chg="modSld">
      <pc:chgData name="Yilian Zhang" userId="S::yilianz@usca.edu::e8905a25-900b-4cbb-9a00-127ab90442de" providerId="AD" clId="Web-{DE00CACE-86EF-E61F-7510-22C35ABB1E7C}" dt="2020-09-03T05:37:29.493" v="5" actId="20577"/>
      <pc:docMkLst>
        <pc:docMk/>
      </pc:docMkLst>
      <pc:sldChg chg="modSp">
        <pc:chgData name="Yilian Zhang" userId="S::yilianz@usca.edu::e8905a25-900b-4cbb-9a00-127ab90442de" providerId="AD" clId="Web-{DE00CACE-86EF-E61F-7510-22C35ABB1E7C}" dt="2020-09-03T05:37:29.477" v="4" actId="20577"/>
        <pc:sldMkLst>
          <pc:docMk/>
          <pc:sldMk cId="251804419" sldId="303"/>
        </pc:sldMkLst>
        <pc:spChg chg="mod">
          <ac:chgData name="Yilian Zhang" userId="S::yilianz@usca.edu::e8905a25-900b-4cbb-9a00-127ab90442de" providerId="AD" clId="Web-{DE00CACE-86EF-E61F-7510-22C35ABB1E7C}" dt="2020-09-03T05:37:29.477" v="4" actId="20577"/>
          <ac:spMkLst>
            <pc:docMk/>
            <pc:sldMk cId="251804419" sldId="303"/>
            <ac:spMk id="3" creationId="{00000000-0000-0000-0000-000000000000}"/>
          </ac:spMkLst>
        </pc:spChg>
      </pc:sldChg>
    </pc:docChg>
  </pc:docChgLst>
  <pc:docChgLst>
    <pc:chgData name="Yilian Zhang" userId="e8905a25-900b-4cbb-9a00-127ab90442de" providerId="ADAL" clId="{FCB430F9-848E-4666-BA07-45C78C08D845}"/>
    <pc:docChg chg="addSld modSld">
      <pc:chgData name="Yilian Zhang" userId="e8905a25-900b-4cbb-9a00-127ab90442de" providerId="ADAL" clId="{FCB430F9-848E-4666-BA07-45C78C08D845}" dt="2021-09-01T23:46:42.633" v="242" actId="20577"/>
      <pc:docMkLst>
        <pc:docMk/>
      </pc:docMkLst>
      <pc:sldChg chg="addSp modSp new mod">
        <pc:chgData name="Yilian Zhang" userId="e8905a25-900b-4cbb-9a00-127ab90442de" providerId="ADAL" clId="{FCB430F9-848E-4666-BA07-45C78C08D845}" dt="2021-09-01T23:46:42.633" v="242" actId="20577"/>
        <pc:sldMkLst>
          <pc:docMk/>
          <pc:sldMk cId="2398175368" sldId="305"/>
        </pc:sldMkLst>
        <pc:spChg chg="mod">
          <ac:chgData name="Yilian Zhang" userId="e8905a25-900b-4cbb-9a00-127ab90442de" providerId="ADAL" clId="{FCB430F9-848E-4666-BA07-45C78C08D845}" dt="2021-09-01T23:43:25.531" v="66" actId="14100"/>
          <ac:spMkLst>
            <pc:docMk/>
            <pc:sldMk cId="2398175368" sldId="305"/>
            <ac:spMk id="2" creationId="{59B0098B-FDF0-48A1-A31E-B902993D422B}"/>
          </ac:spMkLst>
        </pc:spChg>
        <pc:spChg chg="mod">
          <ac:chgData name="Yilian Zhang" userId="e8905a25-900b-4cbb-9a00-127ab90442de" providerId="ADAL" clId="{FCB430F9-848E-4666-BA07-45C78C08D845}" dt="2021-09-01T23:46:42.633" v="242" actId="20577"/>
          <ac:spMkLst>
            <pc:docMk/>
            <pc:sldMk cId="2398175368" sldId="305"/>
            <ac:spMk id="3" creationId="{D55B42E5-0861-4A64-AA8A-A9DA6D28A9EB}"/>
          </ac:spMkLst>
        </pc:spChg>
        <pc:picChg chg="add mod">
          <ac:chgData name="Yilian Zhang" userId="e8905a25-900b-4cbb-9a00-127ab90442de" providerId="ADAL" clId="{FCB430F9-848E-4666-BA07-45C78C08D845}" dt="2021-09-01T23:45:50.177" v="144" actId="1076"/>
          <ac:picMkLst>
            <pc:docMk/>
            <pc:sldMk cId="2398175368" sldId="305"/>
            <ac:picMk id="1026" creationId="{35D9204D-0CCB-4EF2-970B-83231B764EF7}"/>
          </ac:picMkLst>
        </pc:picChg>
        <pc:picChg chg="add mod">
          <ac:chgData name="Yilian Zhang" userId="e8905a25-900b-4cbb-9a00-127ab90442de" providerId="ADAL" clId="{FCB430F9-848E-4666-BA07-45C78C08D845}" dt="2021-09-01T23:45:38.049" v="139" actId="1076"/>
          <ac:picMkLst>
            <pc:docMk/>
            <pc:sldMk cId="2398175368" sldId="305"/>
            <ac:picMk id="1028" creationId="{E3FB5D1B-4E79-4470-B1BA-1712768B150A}"/>
          </ac:picMkLst>
        </pc:picChg>
      </pc:sldChg>
    </pc:docChg>
  </pc:docChgLst>
  <pc:docChgLst>
    <pc:chgData name="Yilian Zhang" userId="S::yilianz@usca.edu::e8905a25-900b-4cbb-9a00-127ab90442de" providerId="AD" clId="Web-{308392A2-3D71-F09B-2513-1118D4CF4595}"/>
    <pc:docChg chg="modSld">
      <pc:chgData name="Yilian Zhang" userId="S::yilianz@usca.edu::e8905a25-900b-4cbb-9a00-127ab90442de" providerId="AD" clId="Web-{308392A2-3D71-F09B-2513-1118D4CF4595}" dt="2021-08-26T02:51:14.589" v="514" actId="1076"/>
      <pc:docMkLst>
        <pc:docMk/>
      </pc:docMkLst>
      <pc:sldChg chg="modSp">
        <pc:chgData name="Yilian Zhang" userId="S::yilianz@usca.edu::e8905a25-900b-4cbb-9a00-127ab90442de" providerId="AD" clId="Web-{308392A2-3D71-F09B-2513-1118D4CF4595}" dt="2021-08-26T02:51:14.589" v="514" actId="1076"/>
        <pc:sldMkLst>
          <pc:docMk/>
          <pc:sldMk cId="4192205265" sldId="286"/>
        </pc:sldMkLst>
        <pc:spChg chg="mod">
          <ac:chgData name="Yilian Zhang" userId="S::yilianz@usca.edu::e8905a25-900b-4cbb-9a00-127ab90442de" providerId="AD" clId="Web-{308392A2-3D71-F09B-2513-1118D4CF4595}" dt="2021-08-26T02:49:46.368" v="491" actId="20577"/>
          <ac:spMkLst>
            <pc:docMk/>
            <pc:sldMk cId="4192205265" sldId="286"/>
            <ac:spMk id="3" creationId="{00000000-0000-0000-0000-000000000000}"/>
          </ac:spMkLst>
        </pc:spChg>
        <pc:spChg chg="mod">
          <ac:chgData name="Yilian Zhang" userId="S::yilianz@usca.edu::e8905a25-900b-4cbb-9a00-127ab90442de" providerId="AD" clId="Web-{308392A2-3D71-F09B-2513-1118D4CF4595}" dt="2021-08-26T02:51:14.589" v="514" actId="1076"/>
          <ac:spMkLst>
            <pc:docMk/>
            <pc:sldMk cId="4192205265" sldId="286"/>
            <ac:spMk id="6" creationId="{00000000-0000-0000-0000-000000000000}"/>
          </ac:spMkLst>
        </pc:spChg>
      </pc:sldChg>
      <pc:sldChg chg="modSp">
        <pc:chgData name="Yilian Zhang" userId="S::yilianz@usca.edu::e8905a25-900b-4cbb-9a00-127ab90442de" providerId="AD" clId="Web-{308392A2-3D71-F09B-2513-1118D4CF4595}" dt="2021-08-26T02:19:46.105" v="473" actId="20577"/>
        <pc:sldMkLst>
          <pc:docMk/>
          <pc:sldMk cId="1642261262" sldId="287"/>
        </pc:sldMkLst>
        <pc:spChg chg="mod">
          <ac:chgData name="Yilian Zhang" userId="S::yilianz@usca.edu::e8905a25-900b-4cbb-9a00-127ab90442de" providerId="AD" clId="Web-{308392A2-3D71-F09B-2513-1118D4CF4595}" dt="2021-08-26T01:26:26.032" v="29" actId="20577"/>
          <ac:spMkLst>
            <pc:docMk/>
            <pc:sldMk cId="1642261262" sldId="287"/>
            <ac:spMk id="2" creationId="{00000000-0000-0000-0000-000000000000}"/>
          </ac:spMkLst>
        </pc:spChg>
        <pc:spChg chg="mod">
          <ac:chgData name="Yilian Zhang" userId="S::yilianz@usca.edu::e8905a25-900b-4cbb-9a00-127ab90442de" providerId="AD" clId="Web-{308392A2-3D71-F09B-2513-1118D4CF4595}" dt="2021-08-26T02:19:46.105" v="473" actId="20577"/>
          <ac:spMkLst>
            <pc:docMk/>
            <pc:sldMk cId="1642261262" sldId="287"/>
            <ac:spMk id="3" creationId="{00000000-0000-0000-0000-000000000000}"/>
          </ac:spMkLst>
        </pc:spChg>
      </pc:sldChg>
    </pc:docChg>
  </pc:docChgLst>
  <pc:docChgLst>
    <pc:chgData clId="Web-{308392A2-3D71-F09B-2513-1118D4CF4595}"/>
    <pc:docChg chg="modSld">
      <pc:chgData name="" userId="" providerId="" clId="Web-{308392A2-3D71-F09B-2513-1118D4CF4595}" dt="2021-08-26T02:49:25.508" v="0" actId="20577"/>
      <pc:docMkLst>
        <pc:docMk/>
      </pc:docMkLst>
      <pc:sldChg chg="modSp">
        <pc:chgData name="" userId="" providerId="" clId="Web-{308392A2-3D71-F09B-2513-1118D4CF4595}" dt="2021-08-26T02:49:25.508" v="0" actId="20577"/>
        <pc:sldMkLst>
          <pc:docMk/>
          <pc:sldMk cId="1642261262" sldId="287"/>
        </pc:sldMkLst>
        <pc:spChg chg="mod">
          <ac:chgData name="" userId="" providerId="" clId="Web-{308392A2-3D71-F09B-2513-1118D4CF4595}" dt="2021-08-26T02:49:25.508" v="0" actId="20577"/>
          <ac:spMkLst>
            <pc:docMk/>
            <pc:sldMk cId="1642261262" sldId="28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communication (e.g., email, smartphones), entertainment (e.g., digital cable, mp3s), transportation (e.g., car engine systems, airplane navigation), shopping (e.g., online shopping, credit cards), medicine (e.g., medical equipment, medical records)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73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6415F-BFDB-4E80-B3DD-ABBD676F8ED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250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3320F2-6647-4F1C-8EF5-3E633FB063B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is cyberspace? Information Systems and Networks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01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D0E95-14DB-4B44-9822-9016AD42322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64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9BC54-0775-4BA0-A100-18167870A72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It’s not really the security of the information systems and networks that we care about, it’s that we care about the operations and assets that depend on these information systems.</a:t>
            </a:r>
          </a:p>
        </p:txBody>
      </p:sp>
    </p:spTree>
    <p:extLst>
      <p:ext uri="{BB962C8B-B14F-4D97-AF65-F5344CB8AC3E}">
        <p14:creationId xmlns:p14="http://schemas.microsoft.com/office/powerpoint/2010/main" val="2452647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1B60D5-7802-4B54-8F64-C40544AEF9F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073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08866-D501-478E-A5BB-6189932CF80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People often think of security as being security against attackers, but as we showed earlier you also need to protect against accidents and failures</a:t>
            </a:r>
          </a:p>
        </p:txBody>
      </p:sp>
    </p:spTree>
    <p:extLst>
      <p:ext uri="{BB962C8B-B14F-4D97-AF65-F5344CB8AC3E}">
        <p14:creationId xmlns:p14="http://schemas.microsoft.com/office/powerpoint/2010/main" val="1506533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8FF-4F67-4E39-A1B3-F2E1A46C214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643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DD8A9D-7022-4236-959E-FB4B4DA58A6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“Security” still a bit vague here. From earlier definitions we saw that security can mean a number of things – most notably availability, integrity and secrecy</a:t>
            </a:r>
          </a:p>
          <a:p>
            <a:endParaRPr lang="en-US" altLang="en-US"/>
          </a:p>
          <a:p>
            <a:r>
              <a:rPr lang="en-US" altLang="en-US"/>
              <a:t>Availability – ability to communicate</a:t>
            </a:r>
          </a:p>
          <a:p>
            <a:r>
              <a:rPr lang="en-US" altLang="en-US"/>
              <a:t>Integrity – that what is being communicated is authentic</a:t>
            </a:r>
          </a:p>
          <a:p>
            <a:r>
              <a:rPr lang="en-US" altLang="en-US"/>
              <a:t>Secrecy – that communications and information can be kept private</a:t>
            </a:r>
          </a:p>
        </p:txBody>
      </p:sp>
    </p:spTree>
    <p:extLst>
      <p:ext uri="{BB962C8B-B14F-4D97-AF65-F5344CB8AC3E}">
        <p14:creationId xmlns:p14="http://schemas.microsoft.com/office/powerpoint/2010/main" val="3984229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0F3C3-2917-4447-9424-7AB292A248C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85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oomberg.com/news/articles/2021-06-04/hackers-breached-colonial-pipeline-using-compromised-passwo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Introduction</a:t>
            </a: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U.S. National Cybersecurity</a:t>
            </a: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way to think about it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>
                <a:sym typeface="Wingdings" panose="05000000000000000000" pitchFamily="2" charset="2"/>
              </a:rPr>
              <a:t>cybersecurity </a:t>
            </a:r>
            <a:r>
              <a:rPr lang="en-US" altLang="en-US">
                <a:sym typeface="Wingdings" panose="05000000000000000000" pitchFamily="2" charset="2"/>
              </a:rPr>
              <a:t>= security of </a:t>
            </a:r>
            <a:r>
              <a:rPr lang="en-US" altLang="en-US"/>
              <a:t>information systems and networks </a:t>
            </a:r>
          </a:p>
        </p:txBody>
      </p:sp>
    </p:spTree>
    <p:extLst>
      <p:ext uri="{BB962C8B-B14F-4D97-AF65-F5344CB8AC3E}">
        <p14:creationId xmlns:p14="http://schemas.microsoft.com/office/powerpoint/2010/main" val="335060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U.S. National Cybersecurity</a:t>
            </a: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way to think about it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>
                <a:sym typeface="Wingdings" panose="05000000000000000000" pitchFamily="2" charset="2"/>
              </a:rPr>
              <a:t>cybersecurity </a:t>
            </a:r>
            <a:r>
              <a:rPr lang="en-US" altLang="en-US">
                <a:sym typeface="Wingdings" panose="05000000000000000000" pitchFamily="2" charset="2"/>
              </a:rPr>
              <a:t>= </a:t>
            </a:r>
            <a:r>
              <a:rPr lang="en-US" altLang="en-US">
                <a:solidFill>
                  <a:srgbClr val="CC0000"/>
                </a:solidFill>
                <a:sym typeface="Wingdings" panose="05000000000000000000" pitchFamily="2" charset="2"/>
              </a:rPr>
              <a:t>security of </a:t>
            </a:r>
            <a:r>
              <a:rPr lang="en-US" altLang="en-US">
                <a:solidFill>
                  <a:srgbClr val="CC0000"/>
                </a:solidFill>
              </a:rPr>
              <a:t>information systems and networks</a:t>
            </a:r>
            <a:r>
              <a:rPr lang="en-US" altLang="en-US"/>
              <a:t> </a:t>
            </a:r>
            <a:endParaRPr lang="en-US" altLang="en-US" b="1">
              <a:solidFill>
                <a:srgbClr val="CC0000"/>
              </a:solidFill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>
              <a:sym typeface="Wingdings" panose="05000000000000000000" pitchFamily="2" charset="2"/>
            </a:endParaRPr>
          </a:p>
        </p:txBody>
      </p:sp>
      <p:sp>
        <p:nvSpPr>
          <p:cNvPr id="169988" name="AutoShape 4"/>
          <p:cNvSpPr>
            <a:spLocks/>
          </p:cNvSpPr>
          <p:nvPr/>
        </p:nvSpPr>
        <p:spPr bwMode="auto">
          <a:xfrm rot="16200000">
            <a:off x="5638800" y="808038"/>
            <a:ext cx="304800" cy="39624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3810000" y="3017838"/>
            <a:ext cx="403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CC0000"/>
                </a:solidFill>
              </a:rPr>
              <a:t>+ with the goal of protecting operations and assets</a:t>
            </a:r>
          </a:p>
        </p:txBody>
      </p:sp>
    </p:spTree>
    <p:extLst>
      <p:ext uri="{BB962C8B-B14F-4D97-AF65-F5344CB8AC3E}">
        <p14:creationId xmlns:p14="http://schemas.microsoft.com/office/powerpoint/2010/main" val="45289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U.S. National Cybersecurity</a:t>
            </a: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way to think about it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>
                <a:sym typeface="Wingdings" panose="05000000000000000000" pitchFamily="2" charset="2"/>
              </a:rPr>
              <a:t>cybersecurity </a:t>
            </a:r>
            <a:r>
              <a:rPr lang="en-US" altLang="en-US">
                <a:sym typeface="Wingdings" panose="05000000000000000000" pitchFamily="2" charset="2"/>
              </a:rPr>
              <a:t>= security of </a:t>
            </a:r>
            <a:r>
              <a:rPr lang="en-US" altLang="en-US"/>
              <a:t>information systems and networks with the goal of protecting operations and assets </a:t>
            </a:r>
            <a:endParaRPr lang="en-US" altLang="en-US" b="1"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 b="1"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9953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U.S. National Cybersecurity</a:t>
            </a: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way to think about it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>
                <a:sym typeface="Wingdings" panose="05000000000000000000" pitchFamily="2" charset="2"/>
              </a:rPr>
              <a:t>cybersecurity </a:t>
            </a:r>
            <a:r>
              <a:rPr lang="en-US" altLang="en-US">
                <a:sym typeface="Wingdings" panose="05000000000000000000" pitchFamily="2" charset="2"/>
              </a:rPr>
              <a:t>= </a:t>
            </a:r>
            <a:r>
              <a:rPr lang="en-US" altLang="en-US">
                <a:solidFill>
                  <a:srgbClr val="CC0000"/>
                </a:solidFill>
                <a:sym typeface="Wingdings" panose="05000000000000000000" pitchFamily="2" charset="2"/>
              </a:rPr>
              <a:t>security</a:t>
            </a:r>
            <a:r>
              <a:rPr lang="en-US" altLang="en-US">
                <a:sym typeface="Wingdings" panose="05000000000000000000" pitchFamily="2" charset="2"/>
              </a:rPr>
              <a:t> of </a:t>
            </a:r>
            <a:r>
              <a:rPr lang="en-US" altLang="en-US"/>
              <a:t>information systems and networks with the goal of protecting operations and assets </a:t>
            </a:r>
            <a:endParaRPr lang="en-US" altLang="en-US" b="1"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 b="1"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>
              <a:sym typeface="Wingdings" panose="05000000000000000000" pitchFamily="2" charset="2"/>
            </a:endParaRPr>
          </a:p>
        </p:txBody>
      </p:sp>
      <p:sp>
        <p:nvSpPr>
          <p:cNvPr id="178180" name="AutoShape 4"/>
          <p:cNvSpPr>
            <a:spLocks/>
          </p:cNvSpPr>
          <p:nvPr/>
        </p:nvSpPr>
        <p:spPr bwMode="auto">
          <a:xfrm rot="16200000">
            <a:off x="5715000" y="1112838"/>
            <a:ext cx="304800" cy="39624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/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3810000" y="3398838"/>
            <a:ext cx="4572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CC0000"/>
                </a:solidFill>
              </a:rPr>
              <a:t>security in the face of attacks, accidents and failures</a:t>
            </a:r>
          </a:p>
        </p:txBody>
      </p:sp>
    </p:spTree>
    <p:extLst>
      <p:ext uri="{BB962C8B-B14F-4D97-AF65-F5344CB8AC3E}">
        <p14:creationId xmlns:p14="http://schemas.microsoft.com/office/powerpoint/2010/main" val="396788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U.S. National Cybersecurity</a:t>
            </a: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way to think about it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>
                <a:sym typeface="Wingdings" panose="05000000000000000000" pitchFamily="2" charset="2"/>
              </a:rPr>
              <a:t>cybersecurity </a:t>
            </a:r>
            <a:r>
              <a:rPr lang="en-US" altLang="en-US">
                <a:sym typeface="Wingdings" panose="05000000000000000000" pitchFamily="2" charset="2"/>
              </a:rPr>
              <a:t>= security of </a:t>
            </a:r>
            <a:r>
              <a:rPr lang="en-US" altLang="en-US"/>
              <a:t>information systems and networks</a:t>
            </a:r>
            <a:r>
              <a:rPr lang="en-US" altLang="en-US" b="1">
                <a:sym typeface="Wingdings" panose="05000000000000000000" pitchFamily="2" charset="2"/>
              </a:rPr>
              <a:t> </a:t>
            </a:r>
            <a:r>
              <a:rPr lang="en-US" altLang="en-US"/>
              <a:t>in the face of attacks, accidents and failures with the goal of protecting operations and assets </a:t>
            </a:r>
          </a:p>
          <a:p>
            <a:pPr>
              <a:buFontTx/>
              <a:buNone/>
            </a:pPr>
            <a:endParaRPr lang="en-US" altLang="en-US" b="1"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256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U.S. National Cybersecurity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way to think about it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>
                <a:sym typeface="Wingdings" panose="05000000000000000000" pitchFamily="2" charset="2"/>
              </a:rPr>
              <a:t>cybersecurity </a:t>
            </a:r>
            <a:r>
              <a:rPr lang="en-US" altLang="en-US">
                <a:sym typeface="Wingdings" panose="05000000000000000000" pitchFamily="2" charset="2"/>
              </a:rPr>
              <a:t>= </a:t>
            </a:r>
            <a:r>
              <a:rPr lang="en-US" altLang="en-US">
                <a:solidFill>
                  <a:srgbClr val="CC0000"/>
                </a:solidFill>
                <a:sym typeface="Wingdings" panose="05000000000000000000" pitchFamily="2" charset="2"/>
              </a:rPr>
              <a:t>security</a:t>
            </a:r>
            <a:r>
              <a:rPr lang="en-US" altLang="en-US">
                <a:sym typeface="Wingdings" panose="05000000000000000000" pitchFamily="2" charset="2"/>
              </a:rPr>
              <a:t> of </a:t>
            </a:r>
            <a:r>
              <a:rPr lang="en-US" altLang="en-US"/>
              <a:t>information systems and networks</a:t>
            </a:r>
            <a:r>
              <a:rPr lang="en-US" altLang="en-US" b="1">
                <a:sym typeface="Wingdings" panose="05000000000000000000" pitchFamily="2" charset="2"/>
              </a:rPr>
              <a:t> </a:t>
            </a:r>
            <a:r>
              <a:rPr lang="en-US" altLang="en-US"/>
              <a:t>in the face of attacks, accidents and failures with the goal of protecting operations and assets </a:t>
            </a:r>
          </a:p>
          <a:p>
            <a:pPr>
              <a:buFontTx/>
              <a:buNone/>
            </a:pPr>
            <a:endParaRPr lang="en-US" altLang="en-US" b="1"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>
              <a:sym typeface="Wingdings" panose="05000000000000000000" pitchFamily="2" charset="2"/>
            </a:endParaRPr>
          </a:p>
        </p:txBody>
      </p:sp>
      <p:sp>
        <p:nvSpPr>
          <p:cNvPr id="182276" name="AutoShape 4"/>
          <p:cNvSpPr>
            <a:spLocks/>
          </p:cNvSpPr>
          <p:nvPr/>
        </p:nvSpPr>
        <p:spPr bwMode="auto">
          <a:xfrm rot="16200000">
            <a:off x="5715000" y="1676400"/>
            <a:ext cx="304800" cy="39624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/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3810000" y="3962400"/>
            <a:ext cx="411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CC0000"/>
                </a:solidFill>
              </a:rPr>
              <a:t>availability, integrity and secrecy</a:t>
            </a:r>
          </a:p>
        </p:txBody>
      </p:sp>
    </p:spTree>
    <p:extLst>
      <p:ext uri="{BB962C8B-B14F-4D97-AF65-F5344CB8AC3E}">
        <p14:creationId xmlns:p14="http://schemas.microsoft.com/office/powerpoint/2010/main" val="2867407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U.S. National Cybersecurity</a:t>
            </a: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way to think about it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>
                <a:sym typeface="Wingdings" panose="05000000000000000000" pitchFamily="2" charset="2"/>
              </a:rPr>
              <a:t>cybersecurity </a:t>
            </a:r>
            <a:r>
              <a:rPr lang="en-US" altLang="en-US">
                <a:sym typeface="Wingdings" panose="05000000000000000000" pitchFamily="2" charset="2"/>
              </a:rPr>
              <a:t>= availability, integrity and secrecy of </a:t>
            </a:r>
            <a:r>
              <a:rPr lang="en-US" altLang="en-US"/>
              <a:t>information systems and networks</a:t>
            </a:r>
            <a:r>
              <a:rPr lang="en-US" altLang="en-US" b="1">
                <a:sym typeface="Wingdings" panose="05000000000000000000" pitchFamily="2" charset="2"/>
              </a:rPr>
              <a:t> </a:t>
            </a:r>
            <a:r>
              <a:rPr lang="en-US" altLang="en-US"/>
              <a:t>in the face of attacks, accidents and failures with the goal of protecting operations and assets </a:t>
            </a:r>
          </a:p>
          <a:p>
            <a:pPr>
              <a:buFontTx/>
              <a:buNone/>
            </a:pPr>
            <a:endParaRPr lang="en-US" altLang="en-US" b="1"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9435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hard to secure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“From the time you start your computer to the time you view a website, there are more than </a:t>
            </a:r>
            <a:r>
              <a:rPr lang="en-US" dirty="0">
                <a:solidFill>
                  <a:srgbClr val="FF0000"/>
                </a:solidFill>
              </a:rPr>
              <a:t>10 </a:t>
            </a:r>
            <a:r>
              <a:rPr lang="en-US" dirty="0"/>
              <a:t>parties/companies that you need to trust.”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254399"/>
            <a:ext cx="5834063" cy="30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21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 Triad – Model for security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Confidentiality </a:t>
            </a:r>
          </a:p>
          <a:p>
            <a:pPr lvl="1"/>
            <a:r>
              <a:rPr lang="en-US" b="1" dirty="0"/>
              <a:t>Preserving authorized restrictions on information access and disclosure, including means for protecting personal privacy and proprietary information.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429000"/>
            <a:ext cx="42767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54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Are the following a violation of confidentiality?</a:t>
            </a:r>
          </a:p>
          <a:p>
            <a:r>
              <a:rPr lang="en-US" dirty="0"/>
              <a:t>Not knowing someone’s exact salary but knowing that the salary falls in a particular range or exceeds a particular amount </a:t>
            </a:r>
          </a:p>
          <a:p>
            <a:r>
              <a:rPr lang="en-US" dirty="0"/>
              <a:t>Knowing that a company is developing a certain new product or that talks are underway about the merger of two companies</a:t>
            </a:r>
          </a:p>
          <a:p>
            <a:r>
              <a:rPr lang="en-US" dirty="0"/>
              <a:t>Credit companies have access to name of items you purchased at a grocery store.</a:t>
            </a:r>
          </a:p>
          <a:p>
            <a:pPr lvl="1"/>
            <a:r>
              <a:rPr lang="en-US" dirty="0"/>
              <a:t> And what about a military food order?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of Computer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problem using  computers</a:t>
            </a:r>
          </a:p>
          <a:p>
            <a:pPr lvl="1"/>
            <a:r>
              <a:rPr lang="en-US" dirty="0"/>
              <a:t>Computer Systems  -- Hardware Support</a:t>
            </a:r>
          </a:p>
          <a:p>
            <a:pPr lvl="1"/>
            <a:r>
              <a:rPr lang="en-US" dirty="0"/>
              <a:t>Programming  --- Talk to computer </a:t>
            </a:r>
          </a:p>
          <a:p>
            <a:pPr lvl="2"/>
            <a:r>
              <a:rPr lang="en-US" dirty="0"/>
              <a:t>Python</a:t>
            </a:r>
          </a:p>
          <a:p>
            <a:pPr lvl="2"/>
            <a:r>
              <a:rPr lang="en-US" dirty="0"/>
              <a:t>HTML	</a:t>
            </a:r>
          </a:p>
          <a:p>
            <a:pPr lvl="1"/>
            <a:r>
              <a:rPr lang="en-US" dirty="0"/>
              <a:t>Data  ----  Input/output</a:t>
            </a:r>
          </a:p>
          <a:p>
            <a:pPr lvl="1"/>
            <a:r>
              <a:rPr lang="en-US" dirty="0"/>
              <a:t>Algorithm  --- Way to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2480194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 Triad – Model for security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Integrity</a:t>
            </a:r>
          </a:p>
          <a:p>
            <a:pPr lvl="1"/>
            <a:r>
              <a:rPr lang="en-US" b="1" dirty="0"/>
              <a:t>Guarding against improper information modification or destruction and ensuring information non-repudiation and authenticity. </a:t>
            </a:r>
          </a:p>
          <a:p>
            <a:pPr lvl="1"/>
            <a:r>
              <a:rPr lang="en-US" b="1" dirty="0"/>
              <a:t>Data Integrity – The property that data has not been altered in an unauthorized manner.  Data integrity covers data in storage, during processing, and while in transit. </a:t>
            </a:r>
          </a:p>
          <a:p>
            <a:pPr lvl="1"/>
            <a:r>
              <a:rPr lang="en-US" b="1" dirty="0"/>
              <a:t>System Integrity – The quality that a system has when it performs its intended function in an unimpaired manner, free from unauthorized manipulation of the system, whether intentional or accidental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4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Are the following a violation of Integrity?</a:t>
            </a:r>
            <a:endParaRPr lang="en-US" dirty="0"/>
          </a:p>
          <a:p>
            <a:pPr lvl="0"/>
            <a:r>
              <a:rPr lang="en-US" b="1" dirty="0"/>
              <a:t>A number of years ago a malicious macro in a Word document inserted the word “not” after some random instances of the  word “is;” </a:t>
            </a:r>
          </a:p>
          <a:p>
            <a:r>
              <a:rPr lang="en-US" dirty="0"/>
              <a:t>Any other examples?</a:t>
            </a:r>
          </a:p>
          <a:p>
            <a:r>
              <a:rPr lang="en-US" dirty="0"/>
              <a:t>Do you do checksum when you download a file from internet?</a:t>
            </a:r>
          </a:p>
        </p:txBody>
      </p:sp>
    </p:spTree>
    <p:extLst>
      <p:ext uri="{BB962C8B-B14F-4D97-AF65-F5344CB8AC3E}">
        <p14:creationId xmlns:p14="http://schemas.microsoft.com/office/powerpoint/2010/main" val="3002166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098B-FDF0-48A1-A31E-B902993D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0500"/>
            <a:ext cx="9144000" cy="800100"/>
          </a:xfrm>
        </p:spPr>
        <p:txBody>
          <a:bodyPr/>
          <a:lstStyle/>
          <a:p>
            <a:r>
              <a:rPr lang="en-US" dirty="0"/>
              <a:t>Quick Example on check-sum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42E5-0861-4A64-AA8A-A9DA6D28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10210800" cy="5105400"/>
          </a:xfrm>
        </p:spPr>
        <p:txBody>
          <a:bodyPr/>
          <a:lstStyle/>
          <a:p>
            <a:r>
              <a:rPr lang="en-US" dirty="0"/>
              <a:t>1. Download a file on </a:t>
            </a:r>
            <a:r>
              <a:rPr lang="en-US" dirty="0">
                <a:hlinkClick r:id="rId2"/>
              </a:rPr>
              <a:t>https://code.visualstudio.com/Download#</a:t>
            </a:r>
            <a:endParaRPr lang="en-US" dirty="0"/>
          </a:p>
          <a:p>
            <a:r>
              <a:rPr lang="en-US" dirty="0"/>
              <a:t>2. Find the checksum value of original file on website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 Use the window build in utility to compute SHA256. Compare two values.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35D9204D-0CCB-4EF2-970B-83231B76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876800"/>
            <a:ext cx="1059403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preview">
            <a:extLst>
              <a:ext uri="{FF2B5EF4-FFF2-40B4-BE49-F238E27FC236}">
                <a16:creationId xmlns:a16="http://schemas.microsoft.com/office/drawing/2014/main" id="{E3FB5D1B-4E79-4470-B1BA-1712768B1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t="57966" b="-1508"/>
          <a:stretch/>
        </p:blipFill>
        <p:spPr bwMode="auto">
          <a:xfrm>
            <a:off x="459430" y="2133600"/>
            <a:ext cx="11506200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175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 Triad – Model for security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Availability</a:t>
            </a:r>
          </a:p>
          <a:p>
            <a:pPr lvl="1"/>
            <a:r>
              <a:rPr lang="en-US" b="1" dirty="0"/>
              <a:t>ability of a system to ensure that an asset can be used by any authorized parties </a:t>
            </a:r>
          </a:p>
          <a:p>
            <a:pPr marL="365760" lvl="1" indent="0">
              <a:buNone/>
            </a:pPr>
            <a:endParaRPr lang="en-US" b="1" dirty="0"/>
          </a:p>
          <a:p>
            <a:pPr marL="365760" lvl="1" indent="0">
              <a:buNone/>
            </a:pPr>
            <a:r>
              <a:rPr lang="en-US" dirty="0"/>
              <a:t>What does availability implies?</a:t>
            </a:r>
          </a:p>
          <a:p>
            <a:pPr marL="365760" lvl="1" indent="0">
              <a:buNone/>
            </a:pPr>
            <a:r>
              <a:rPr lang="en-US" dirty="0"/>
              <a:t>•	Access gets slower and slower; the computer responds but not in a way we consider normal or acceptable.</a:t>
            </a:r>
          </a:p>
          <a:p>
            <a:pPr marL="365760" lvl="1" indent="0">
              <a:buNone/>
            </a:pPr>
            <a:r>
              <a:rPr lang="en-US" dirty="0"/>
              <a:t>•	The service is completed in an acceptable period of time.</a:t>
            </a:r>
          </a:p>
          <a:p>
            <a:pPr marL="365760" lvl="1" indent="0">
              <a:buNone/>
            </a:pPr>
            <a:r>
              <a:rPr lang="en-US" dirty="0"/>
              <a:t>•	The data is present in a usable form. </a:t>
            </a:r>
          </a:p>
        </p:txBody>
      </p:sp>
    </p:spTree>
    <p:extLst>
      <p:ext uri="{BB962C8B-B14F-4D97-AF65-F5344CB8AC3E}">
        <p14:creationId xmlns:p14="http://schemas.microsoft.com/office/powerpoint/2010/main" val="227205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security?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753600" cy="4876800"/>
          </a:xfrm>
        </p:spPr>
        <p:txBody>
          <a:bodyPr>
            <a:normAutofit fontScale="77500" lnSpcReduction="20000"/>
          </a:bodyPr>
          <a:lstStyle/>
          <a:p>
            <a:pPr marL="365760" lvl="1" indent="0">
              <a:buNone/>
            </a:pPr>
            <a:endParaRPr lang="en-US" sz="2600" dirty="0"/>
          </a:p>
          <a:p>
            <a:pPr marL="365760" lvl="1" indent="0">
              <a:buNone/>
            </a:pPr>
            <a:r>
              <a:rPr lang="en-US" sz="2600" dirty="0"/>
              <a:t>2018 Incident Highlights</a:t>
            </a:r>
          </a:p>
          <a:p>
            <a:pPr marL="365760" lvl="1" indent="0">
              <a:buNone/>
            </a:pPr>
            <a:endParaRPr lang="en-US" sz="2600" dirty="0"/>
          </a:p>
          <a:p>
            <a:pPr marL="365760" lvl="1" indent="0">
              <a:buNone/>
            </a:pPr>
            <a:r>
              <a:rPr lang="en-US" sz="2600" dirty="0"/>
              <a:t>95% of breaches could have been prevented (ISOC)</a:t>
            </a:r>
          </a:p>
          <a:p>
            <a:pPr marL="365760" lvl="1" indent="0">
              <a:buNone/>
            </a:pPr>
            <a:endParaRPr lang="en-US" sz="2600" dirty="0"/>
          </a:p>
          <a:p>
            <a:pPr marL="365760" lvl="1" indent="0">
              <a:buNone/>
            </a:pPr>
            <a:r>
              <a:rPr lang="en-US" sz="2600" dirty="0"/>
              <a:t>3.2% decrease in reported breach incidents (RBS)</a:t>
            </a:r>
          </a:p>
          <a:p>
            <a:pPr marL="365760" lvl="1" indent="0">
              <a:buNone/>
            </a:pPr>
            <a:endParaRPr lang="en-US" sz="2600" dirty="0"/>
          </a:p>
          <a:p>
            <a:pPr marL="365760" lvl="1" indent="0">
              <a:buNone/>
            </a:pPr>
            <a:r>
              <a:rPr lang="en-US" sz="2600" dirty="0"/>
              <a:t>5 billion records exposed, a 35.9% decrease (RBS)</a:t>
            </a:r>
          </a:p>
          <a:p>
            <a:pPr marL="365760" lvl="1" indent="0">
              <a:buNone/>
            </a:pPr>
            <a:endParaRPr lang="en-US" sz="2600" dirty="0"/>
          </a:p>
          <a:p>
            <a:pPr marL="365760" lvl="1" indent="0">
              <a:buNone/>
            </a:pPr>
            <a:r>
              <a:rPr lang="en-US" sz="2600" dirty="0"/>
              <a:t>$8 billion financial impact of ransomware (CV)</a:t>
            </a:r>
          </a:p>
          <a:p>
            <a:pPr marL="365760" lvl="1" indent="0">
              <a:buNone/>
            </a:pPr>
            <a:endParaRPr lang="en-US" sz="2600" dirty="0"/>
          </a:p>
          <a:p>
            <a:pPr marL="365760" lvl="1" indent="0">
              <a:buNone/>
            </a:pPr>
            <a:r>
              <a:rPr lang="en-US" sz="2600" dirty="0"/>
              <a:t>12% rise in business targeted ransomware (Symantec)</a:t>
            </a:r>
          </a:p>
          <a:p>
            <a:pPr marL="365760" lvl="1" indent="0">
              <a:buNone/>
            </a:pPr>
            <a:endParaRPr lang="en-US" sz="2600" dirty="0"/>
          </a:p>
          <a:p>
            <a:pPr marL="365760" lvl="1" indent="0">
              <a:buNone/>
            </a:pPr>
            <a:r>
              <a:rPr lang="en-US" sz="2600" dirty="0"/>
              <a:t>$12.5 billion in global EAC/BEC losses since 2013 (FBI)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9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ransomware attack case – </a:t>
            </a:r>
            <a:r>
              <a:rPr lang="en-US" b="1" cap="all" dirty="0"/>
              <a:t>COLONIAL PIPELINE </a:t>
            </a:r>
            <a:endParaRPr lang="en-US" cap="al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647161" cy="497356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When  -----  April 29  2021</a:t>
            </a:r>
          </a:p>
          <a:p>
            <a:pPr lvl="1"/>
            <a:r>
              <a:rPr lang="en-US" dirty="0"/>
              <a:t> Hackers – </a:t>
            </a:r>
            <a:r>
              <a:rPr lang="en-US" dirty="0" err="1"/>
              <a:t>DarkSide</a:t>
            </a:r>
            <a:r>
              <a:rPr lang="en-US"/>
              <a:t> - gained unauthorized access to Colonial pipeline network through a VPN </a:t>
            </a:r>
            <a:r>
              <a:rPr lang="en-US" dirty="0"/>
              <a:t>account. </a:t>
            </a:r>
            <a:endParaRPr lang="en-US"/>
          </a:p>
          <a:p>
            <a:r>
              <a:rPr lang="en-US" dirty="0"/>
              <a:t>What  ---- May 7  2021</a:t>
            </a:r>
            <a:endParaRPr lang="en-US"/>
          </a:p>
          <a:p>
            <a:pPr lvl="1"/>
            <a:r>
              <a:rPr lang="en-US" dirty="0"/>
              <a:t>Ransom note  appeared   on internal network. Colonial shut down the entirety of its gasoline pipeline system. The outage led to long lines at gas station.</a:t>
            </a:r>
            <a:endParaRPr lang="en-US"/>
          </a:p>
          <a:p>
            <a:r>
              <a:rPr lang="en-US" dirty="0"/>
              <a:t>How</a:t>
            </a:r>
            <a:endParaRPr lang="en-US"/>
          </a:p>
          <a:p>
            <a:pPr lvl="1"/>
            <a:r>
              <a:rPr lang="en-US" dirty="0"/>
              <a:t> VPN account did not use multifactor authentication. </a:t>
            </a:r>
            <a:endParaRPr lang="en-US"/>
          </a:p>
          <a:p>
            <a:pPr lvl="1"/>
            <a:r>
              <a:rPr lang="en-US" dirty="0"/>
              <a:t> Hacker used a compromised username and password to hack the system. The compromised password was leaked on the dark web. However,  it is not known how the hackers obtained the correct username. </a:t>
            </a:r>
            <a:endParaRPr lang="en-US"/>
          </a:p>
          <a:p>
            <a:r>
              <a:rPr lang="en-US" dirty="0"/>
              <a:t>Impact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Data on the company's information technology network was stolen. </a:t>
            </a:r>
          </a:p>
          <a:p>
            <a:pPr lvl="1"/>
            <a:r>
              <a:rPr lang="en-US">
                <a:ea typeface="+mn-lt"/>
                <a:cs typeface="+mn-lt"/>
              </a:rPr>
              <a:t>Hacker did not breach Colonial’s operational technology network -- the system of computers that control the actual </a:t>
            </a:r>
            <a:r>
              <a:rPr lang="en-US" dirty="0">
                <a:ea typeface="+mn-lt"/>
                <a:cs typeface="+mn-lt"/>
              </a:rPr>
              <a:t>flow of gasoline.  No damage on pipeline.  Service resumed on May 12. 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Colonial paid the hackers, who were an affiliate of a Russia-linked cybercrime group known as </a:t>
            </a:r>
            <a:r>
              <a:rPr lang="en-US" dirty="0" err="1">
                <a:ea typeface="+mn-lt"/>
                <a:cs typeface="+mn-lt"/>
              </a:rPr>
              <a:t>DarkSide</a:t>
            </a:r>
            <a:r>
              <a:rPr lang="en-US" dirty="0">
                <a:ea typeface="+mn-lt"/>
                <a:cs typeface="+mn-lt"/>
              </a:rPr>
              <a:t>, a $4.4 million ransom shortly after the hack. 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Reference:   https://www.bloomberg.com/news/articles/2021-06-04/hackers-breached-colonial-pipeline-using-compromised-password</a:t>
            </a:r>
            <a:endParaRPr lang="en-US" dirty="0">
              <a:hlinkClick r:id="rId2"/>
            </a:endParaRPr>
          </a:p>
          <a:p>
            <a:pPr lvl="1"/>
            <a:endParaRPr lang="en-US" dirty="0">
              <a:hlinkClick r:id="rId2"/>
            </a:endParaRPr>
          </a:p>
          <a:p>
            <a:pPr lvl="1"/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64226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had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Huge dependence on computer and internet </a:t>
            </a:r>
          </a:p>
          <a:p>
            <a:r>
              <a:rPr lang="en-US" dirty="0"/>
              <a:t>Communication </a:t>
            </a:r>
          </a:p>
          <a:p>
            <a:r>
              <a:rPr lang="en-US" dirty="0"/>
              <a:t>Entertainment</a:t>
            </a:r>
          </a:p>
          <a:p>
            <a:r>
              <a:rPr lang="en-US" dirty="0"/>
              <a:t>Transportation </a:t>
            </a:r>
          </a:p>
          <a:p>
            <a:r>
              <a:rPr lang="en-US" dirty="0"/>
              <a:t>Shopping</a:t>
            </a:r>
          </a:p>
          <a:p>
            <a:r>
              <a:rPr lang="en-US" dirty="0"/>
              <a:t>Medical</a:t>
            </a:r>
          </a:p>
          <a:p>
            <a:r>
              <a:rPr lang="en-US"/>
              <a:t>….. </a:t>
            </a:r>
          </a:p>
          <a:p>
            <a:pPr marL="0" indent="0">
              <a:buNone/>
            </a:pPr>
            <a:r>
              <a:rPr lang="en-US"/>
              <a:t>***   Remote Working  ***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2267" y="2875038"/>
            <a:ext cx="4484914" cy="3231654"/>
          </a:xfrm>
          <a:prstGeom prst="rect">
            <a:avLst/>
          </a:prstGeom>
          <a:solidFill>
            <a:schemeClr val="accent6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/>
              <a:t>Discussion: </a:t>
            </a:r>
          </a:p>
          <a:p>
            <a:endParaRPr lang="en-US" sz="2800" dirty="0"/>
          </a:p>
          <a:p>
            <a:r>
              <a:rPr lang="en-US" sz="2800" dirty="0"/>
              <a:t>How much of your daily life relies on computers? </a:t>
            </a:r>
          </a:p>
          <a:p>
            <a:r>
              <a:rPr lang="en-US" sz="2800"/>
              <a:t>Can you survive a day without </a:t>
            </a:r>
            <a:r>
              <a:rPr lang="en-US" sz="2800" dirty="0"/>
              <a:t>internet?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0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dependency cause problems?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We’re depending heavily on a system for which security is not often a top priority. </a:t>
            </a:r>
          </a:p>
          <a:p>
            <a:r>
              <a:rPr lang="en-US" altLang="en-US" dirty="0"/>
              <a:t>Internet is public! </a:t>
            </a:r>
          </a:p>
          <a:p>
            <a:r>
              <a:rPr lang="en-US" altLang="en-US" dirty="0"/>
              <a:t>Internet does not have a good model of security at the beginning. It focus on sharing between a small online community for researcher. 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3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Cybersecurity and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Cybersecurity involves protecting that information by preventing, detecting, and responding to cyber attacks.</a:t>
            </a:r>
          </a:p>
          <a:p>
            <a:r>
              <a:rPr lang="en-US" dirty="0"/>
              <a:t>Cybersecurity Challenge</a:t>
            </a:r>
          </a:p>
          <a:p>
            <a:pPr lvl="1"/>
            <a:r>
              <a:rPr lang="en-US" altLang="en-US" sz="2800" dirty="0"/>
              <a:t>A solution to this problem will require both the right </a:t>
            </a:r>
            <a:r>
              <a:rPr lang="en-US" altLang="en-US" sz="2800" b="1" dirty="0">
                <a:solidFill>
                  <a:srgbClr val="CC0000"/>
                </a:solidFill>
              </a:rPr>
              <a:t>technology</a:t>
            </a:r>
            <a:r>
              <a:rPr lang="en-US" altLang="en-US" sz="2800" b="1" dirty="0"/>
              <a:t> </a:t>
            </a:r>
            <a:r>
              <a:rPr lang="en-US" altLang="en-US" sz="2800" dirty="0"/>
              <a:t>and the right </a:t>
            </a:r>
            <a:r>
              <a:rPr lang="en-US" altLang="en-US" sz="2800" b="1" dirty="0">
                <a:solidFill>
                  <a:srgbClr val="CC0000"/>
                </a:solidFill>
              </a:rPr>
              <a:t>public policy</a:t>
            </a:r>
            <a:r>
              <a:rPr lang="en-US" altLang="en-US" sz="2800" dirty="0"/>
              <a:t>.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U.S. National Cybersecurity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way to think about it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dirty="0">
                <a:sym typeface="Wingdings" panose="05000000000000000000" pitchFamily="2" charset="2"/>
              </a:rPr>
              <a:t>cybersecurity </a:t>
            </a:r>
            <a:r>
              <a:rPr lang="en-US" altLang="en-US" dirty="0">
                <a:sym typeface="Wingdings" panose="05000000000000000000" pitchFamily="2" charset="2"/>
              </a:rPr>
              <a:t>= security of cyberspace</a:t>
            </a:r>
            <a:endParaRPr lang="en-US" altLang="en-US" b="1" dirty="0"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194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U.S. National Cybersecurity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way to think about it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>
                <a:sym typeface="Wingdings" panose="05000000000000000000" pitchFamily="2" charset="2"/>
              </a:rPr>
              <a:t>cybersecurity </a:t>
            </a:r>
            <a:r>
              <a:rPr lang="en-US" altLang="en-US">
                <a:sym typeface="Wingdings" panose="05000000000000000000" pitchFamily="2" charset="2"/>
              </a:rPr>
              <a:t>= security of </a:t>
            </a:r>
            <a:r>
              <a:rPr lang="en-US" altLang="en-US">
                <a:solidFill>
                  <a:srgbClr val="CC0000"/>
                </a:solidFill>
                <a:sym typeface="Wingdings" panose="05000000000000000000" pitchFamily="2" charset="2"/>
              </a:rPr>
              <a:t>cyberspace</a:t>
            </a:r>
            <a:endParaRPr lang="en-US" altLang="en-US" b="1">
              <a:solidFill>
                <a:srgbClr val="CC0000"/>
              </a:solidFill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>
              <a:sym typeface="Wingdings" panose="05000000000000000000" pitchFamily="2" charset="2"/>
            </a:endParaRPr>
          </a:p>
        </p:txBody>
      </p:sp>
      <p:sp>
        <p:nvSpPr>
          <p:cNvPr id="174084" name="AutoShape 4"/>
          <p:cNvSpPr>
            <a:spLocks/>
          </p:cNvSpPr>
          <p:nvPr/>
        </p:nvSpPr>
        <p:spPr bwMode="auto">
          <a:xfrm rot="16200000">
            <a:off x="6497782" y="519545"/>
            <a:ext cx="304800" cy="39624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5063836" y="2795153"/>
            <a:ext cx="4038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CC0000"/>
                </a:solidFill>
              </a:rPr>
              <a:t>information systems and networks</a:t>
            </a:r>
          </a:p>
        </p:txBody>
      </p:sp>
    </p:spTree>
    <p:extLst>
      <p:ext uri="{BB962C8B-B14F-4D97-AF65-F5344CB8AC3E}">
        <p14:creationId xmlns:p14="http://schemas.microsoft.com/office/powerpoint/2010/main" val="287441819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3980</TotalTime>
  <Words>1299</Words>
  <Application>Microsoft Office PowerPoint</Application>
  <PresentationFormat>Widescreen</PresentationFormat>
  <Paragraphs>148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Candara</vt:lpstr>
      <vt:lpstr>Consolas</vt:lpstr>
      <vt:lpstr>Tech Computer 16x9</vt:lpstr>
      <vt:lpstr>Security Introduction </vt:lpstr>
      <vt:lpstr>Heart of Computer Science</vt:lpstr>
      <vt:lpstr>Why study security? </vt:lpstr>
      <vt:lpstr>Recent ransomware attack case – COLONIAL PIPELINE </vt:lpstr>
      <vt:lpstr>What had happened?</vt:lpstr>
      <vt:lpstr>Why does this dependency cause problems? </vt:lpstr>
      <vt:lpstr>Cybersecurity and Challenge</vt:lpstr>
      <vt:lpstr>One way to think about it</vt:lpstr>
      <vt:lpstr>One way to think about it</vt:lpstr>
      <vt:lpstr>One way to think about it</vt:lpstr>
      <vt:lpstr>One way to think about it</vt:lpstr>
      <vt:lpstr>One way to think about it</vt:lpstr>
      <vt:lpstr>One way to think about it</vt:lpstr>
      <vt:lpstr>One way to think about it</vt:lpstr>
      <vt:lpstr>One way to think about it</vt:lpstr>
      <vt:lpstr>One way to think about it</vt:lpstr>
      <vt:lpstr>It is hard to secure the internet</vt:lpstr>
      <vt:lpstr>CIA Triad – Model for security community</vt:lpstr>
      <vt:lpstr>Discussion</vt:lpstr>
      <vt:lpstr>CIA Triad – Model for security community</vt:lpstr>
      <vt:lpstr>Discussion</vt:lpstr>
      <vt:lpstr>Quick Example on check-sum utility</vt:lpstr>
      <vt:lpstr>CIA Triad – Model for security community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231</cp:revision>
  <dcterms:created xsi:type="dcterms:W3CDTF">2019-07-20T17:02:18Z</dcterms:created>
  <dcterms:modified xsi:type="dcterms:W3CDTF">2021-09-01T23:46:58Z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