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9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52"/>
    <p:restoredTop sz="94718"/>
  </p:normalViewPr>
  <p:slideViewPr>
    <p:cSldViewPr snapToGrid="0">
      <p:cViewPr varScale="1">
        <p:scale>
          <a:sx n="112" d="100"/>
          <a:sy n="112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7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2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5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6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12/7/24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3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12/7/24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4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12/7/24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9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3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7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2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.au/" TargetMode="External"/><Relationship Id="rId7" Type="http://schemas.openxmlformats.org/officeDocument/2006/relationships/hyperlink" Target="https://www.scimagojr.com/" TargetMode="External"/><Relationship Id="rId2" Type="http://schemas.openxmlformats.org/officeDocument/2006/relationships/hyperlink" Target="https://www.semanticscholar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ortal.core.edu.au/conf-ranks/" TargetMode="External"/><Relationship Id="rId5" Type="http://schemas.openxmlformats.org/officeDocument/2006/relationships/hyperlink" Target="https://scholar.google.com.au/citations?view_op=metrics_intro&amp;hl=en" TargetMode="External"/><Relationship Id="rId4" Type="http://schemas.openxmlformats.org/officeDocument/2006/relationships/hyperlink" Target="https://aclanthology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67A5D-74BA-B1DB-B7AC-45B2B0969A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904" b="1204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56130-32E4-12EC-230E-5A40E142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</p:spPr>
        <p:txBody>
          <a:bodyPr anchor="t">
            <a:normAutofit/>
          </a:bodyPr>
          <a:lstStyle/>
          <a:p>
            <a:r>
              <a:rPr lang="en-GB" sz="6600" dirty="0"/>
              <a:t>AI Project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239F2-5787-0D98-6769-CA964FA21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/>
          </a:bodyPr>
          <a:lstStyle/>
          <a:p>
            <a:r>
              <a:rPr lang="en-GB" sz="2400" dirty="0"/>
              <a:t>06 Dec 2024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858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7A901-3ACB-E7EF-F785-978707EE8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CD9A-6BAB-BD1F-5E81-D4382295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8"/>
            <a:ext cx="11165481" cy="556109"/>
          </a:xfrm>
        </p:spPr>
        <p:txBody>
          <a:bodyPr>
            <a:noAutofit/>
          </a:bodyPr>
          <a:lstStyle/>
          <a:p>
            <a:r>
              <a:rPr lang="en-GB" sz="3200" i="0" dirty="0"/>
              <a:t>NLP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9B315-268F-78C1-706D-F9929A294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69" y="1749019"/>
            <a:ext cx="11165481" cy="4848161"/>
          </a:xfrm>
        </p:spPr>
        <p:txBody>
          <a:bodyPr anchor="t">
            <a:normAutofit/>
          </a:bodyPr>
          <a:lstStyle/>
          <a:p>
            <a:endParaRPr lang="en-AU" altLang="ja-JP" sz="1400" i="0" dirty="0"/>
          </a:p>
          <a:p>
            <a:endParaRPr lang="en-AU" altLang="ja-JP" sz="1400" i="0" dirty="0"/>
          </a:p>
          <a:p>
            <a:endParaRPr lang="en-AU" altLang="ja-JP" sz="1400" i="0" dirty="0"/>
          </a:p>
          <a:p>
            <a:endParaRPr lang="en-AU" altLang="ja-JP" sz="1400" i="0" dirty="0"/>
          </a:p>
          <a:p>
            <a:endParaRPr lang="en-AU" altLang="ja-JP" sz="1400" i="0" dirty="0"/>
          </a:p>
          <a:p>
            <a:endParaRPr lang="en-AU" altLang="ja-JP" sz="1400" i="0" dirty="0"/>
          </a:p>
          <a:p>
            <a:endParaRPr lang="en-AU" altLang="ja-JP" sz="1400" i="0" dirty="0"/>
          </a:p>
          <a:p>
            <a:endParaRPr lang="en-AU" altLang="ja-JP" sz="1400" i="0" dirty="0"/>
          </a:p>
          <a:p>
            <a:endParaRPr lang="en-AU" altLang="ja-JP" sz="1400" i="0" dirty="0"/>
          </a:p>
          <a:p>
            <a:r>
              <a:rPr lang="ja-JP" altLang="en-US" sz="1400" i="0"/>
              <a:t>事实上</a:t>
            </a:r>
            <a:r>
              <a:rPr lang="zh-CN" altLang="en-US" sz="1400" i="0" dirty="0"/>
              <a:t>，</a:t>
            </a:r>
            <a:r>
              <a:rPr lang="en-US" altLang="zh-CN" sz="1400" i="0" dirty="0"/>
              <a:t>Token </a:t>
            </a:r>
            <a:r>
              <a:rPr lang="ja-JP" altLang="en-US" sz="1400" i="0"/>
              <a:t>是计算机理解文本的基础单位，不一定对应语言学意义上的</a:t>
            </a:r>
            <a:r>
              <a:rPr lang="zh-CN" altLang="en-US" sz="1400" i="0" dirty="0"/>
              <a:t> “</a:t>
            </a:r>
            <a:r>
              <a:rPr lang="en-AU" altLang="zh-CN" sz="1400" i="0" dirty="0"/>
              <a:t>Word</a:t>
            </a:r>
            <a:r>
              <a:rPr lang="zh-CN" altLang="en-US" sz="1400" i="0" dirty="0"/>
              <a:t>”（</a:t>
            </a:r>
            <a:r>
              <a:rPr lang="ja-JP" altLang="en-US" sz="1400" i="0"/>
              <a:t>单词</a:t>
            </a:r>
            <a:r>
              <a:rPr lang="zh-CN" altLang="en-US" sz="1400" i="0" dirty="0"/>
              <a:t>）</a:t>
            </a:r>
            <a:endParaRPr lang="en-AU" altLang="ja-JP" sz="1400" i="0" dirty="0"/>
          </a:p>
          <a:p>
            <a:r>
              <a:rPr lang="ja-JP" altLang="en-US" sz="1400" i="0"/>
              <a:t>例如</a:t>
            </a:r>
            <a:r>
              <a:rPr lang="zh-CN" altLang="en-US" sz="1400" i="0" dirty="0"/>
              <a:t>，</a:t>
            </a:r>
            <a:r>
              <a:rPr lang="en-US" altLang="zh-CN" sz="1400" i="0" dirty="0"/>
              <a:t>Eating</a:t>
            </a:r>
            <a:r>
              <a:rPr lang="zh-CN" altLang="en-US" sz="1400" i="0" dirty="0"/>
              <a:t>是一个单词，但是在实际</a:t>
            </a:r>
            <a:r>
              <a:rPr lang="en-US" altLang="zh-CN" sz="1400" i="0" dirty="0"/>
              <a:t>NLP</a:t>
            </a:r>
            <a:r>
              <a:rPr lang="zh-CN" altLang="en-US" sz="1400" i="0" dirty="0"/>
              <a:t>应用中它可能会被拆成</a:t>
            </a:r>
            <a:r>
              <a:rPr lang="en-US" altLang="zh-CN" sz="1400" i="0" dirty="0"/>
              <a:t>Eat</a:t>
            </a:r>
            <a:r>
              <a:rPr lang="zh-CN" altLang="en-US" sz="1400" i="0" dirty="0"/>
              <a:t>、</a:t>
            </a:r>
            <a:r>
              <a:rPr lang="en-US" altLang="zh-CN" sz="1400" i="0" dirty="0"/>
              <a:t>#</a:t>
            </a:r>
            <a:r>
              <a:rPr lang="en-US" altLang="zh-CN" sz="1400" i="0" dirty="0" err="1"/>
              <a:t>ing</a:t>
            </a:r>
            <a:endParaRPr lang="en-AU" altLang="zh-CN" sz="1400" i="0" dirty="0"/>
          </a:p>
          <a:p>
            <a:r>
              <a:rPr lang="zh-CN" altLang="en-US" sz="1400" i="0" dirty="0"/>
              <a:t>这么做的好处是？想要知道这个问题的答案，那把它当成是留给你的功课吧</a:t>
            </a:r>
            <a:endParaRPr lang="ja-JP" altLang="en-US" sz="1400" i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B8EB34-6DC4-5F5C-A712-D701FD43A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419996"/>
              </p:ext>
            </p:extLst>
          </p:nvPr>
        </p:nvGraphicFramePr>
        <p:xfrm>
          <a:off x="2032000" y="1767016"/>
          <a:ext cx="8163560" cy="2793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712">
                  <a:extLst>
                    <a:ext uri="{9D8B030D-6E8A-4147-A177-3AD203B41FA5}">
                      <a16:colId xmlns:a16="http://schemas.microsoft.com/office/drawing/2014/main" val="3318112804"/>
                    </a:ext>
                  </a:extLst>
                </a:gridCol>
                <a:gridCol w="1632712">
                  <a:extLst>
                    <a:ext uri="{9D8B030D-6E8A-4147-A177-3AD203B41FA5}">
                      <a16:colId xmlns:a16="http://schemas.microsoft.com/office/drawing/2014/main" val="2067101481"/>
                    </a:ext>
                  </a:extLst>
                </a:gridCol>
                <a:gridCol w="1632712">
                  <a:extLst>
                    <a:ext uri="{9D8B030D-6E8A-4147-A177-3AD203B41FA5}">
                      <a16:colId xmlns:a16="http://schemas.microsoft.com/office/drawing/2014/main" val="2218030657"/>
                    </a:ext>
                  </a:extLst>
                </a:gridCol>
                <a:gridCol w="1632712">
                  <a:extLst>
                    <a:ext uri="{9D8B030D-6E8A-4147-A177-3AD203B41FA5}">
                      <a16:colId xmlns:a16="http://schemas.microsoft.com/office/drawing/2014/main" val="354017609"/>
                    </a:ext>
                  </a:extLst>
                </a:gridCol>
                <a:gridCol w="1632712">
                  <a:extLst>
                    <a:ext uri="{9D8B030D-6E8A-4147-A177-3AD203B41FA5}">
                      <a16:colId xmlns:a16="http://schemas.microsoft.com/office/drawing/2014/main" val="1914674718"/>
                    </a:ext>
                  </a:extLst>
                </a:gridCol>
              </a:tblGrid>
              <a:tr h="520228">
                <a:tc>
                  <a:txBody>
                    <a:bodyPr/>
                    <a:lstStyle/>
                    <a:p>
                      <a:r>
                        <a:rPr lang="en-GB" sz="1400" dirty="0" err="1"/>
                        <a:t>方法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维度大小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是否语义相关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是否上下文感知</a:t>
                      </a:r>
                      <a:r>
                        <a:rPr lang="zh-CN" altLang="en-US" sz="1400" dirty="0"/>
                        <a:t>（动态词向量）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计算成本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68124"/>
                  </a:ext>
                </a:extLst>
              </a:tr>
              <a:tr h="520228">
                <a:tc>
                  <a:txBody>
                    <a:bodyPr/>
                    <a:lstStyle/>
                    <a:p>
                      <a:r>
                        <a:rPr lang="en-GB" sz="1400" dirty="0"/>
                        <a:t>One-Hot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/>
                        <a:t>词汇表大小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否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否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低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31405"/>
                  </a:ext>
                </a:extLst>
              </a:tr>
              <a:tr h="726894">
                <a:tc>
                  <a:txBody>
                    <a:bodyPr/>
                    <a:lstStyle/>
                    <a:p>
                      <a:r>
                        <a:rPr lang="en-GB" sz="1400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/>
                        <a:t>固定</a:t>
                      </a:r>
                      <a:r>
                        <a:rPr lang="zh-CN" altLang="en-US" sz="1400" dirty="0"/>
                        <a:t>、通常是</a:t>
                      </a:r>
                      <a:r>
                        <a:rPr lang="ja-JP" altLang="en-US" sz="1400"/>
                        <a:t>小维度（</a:t>
                      </a:r>
                      <a:r>
                        <a:rPr lang="en-US" altLang="ja-JP" sz="1400" dirty="0"/>
                        <a:t>100-300</a:t>
                      </a:r>
                      <a:r>
                        <a:rPr lang="ja-JP" altLang="en-US" sz="1400"/>
                        <a:t>）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是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否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中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81118"/>
                  </a:ext>
                </a:extLst>
              </a:tr>
              <a:tr h="1026203">
                <a:tc>
                  <a:txBody>
                    <a:bodyPr/>
                    <a:lstStyle/>
                    <a:p>
                      <a:r>
                        <a:rPr lang="en-GB" sz="1400" dirty="0"/>
                        <a:t>BERT Embedding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/>
                        <a:t>固定</a:t>
                      </a:r>
                      <a:r>
                        <a:rPr lang="zh-CN" altLang="en-US" sz="1400" dirty="0"/>
                        <a:t>、</a:t>
                      </a:r>
                      <a:r>
                        <a:rPr lang="ja-JP" altLang="en-US" sz="1400"/>
                        <a:t>通常是大维度</a:t>
                      </a:r>
                      <a:r>
                        <a:rPr lang="zh-CN" altLang="en-US" sz="1400" dirty="0"/>
                        <a:t>（</a:t>
                      </a:r>
                      <a:r>
                        <a:rPr lang="en-US" altLang="zh-CN" sz="1400" dirty="0"/>
                        <a:t>768+</a:t>
                      </a:r>
                      <a:r>
                        <a:rPr lang="zh-CN" altLang="en-US" sz="1400" dirty="0"/>
                        <a:t>）、</a:t>
                      </a:r>
                      <a:r>
                        <a:rPr lang="ja-JP" altLang="en-US" sz="1400"/>
                        <a:t>依赖模型参数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是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是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高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681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13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5BACB-E39C-2D5F-1B0A-F7820056B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C290-0CF1-2878-830A-AB53AFD24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8"/>
            <a:ext cx="11165481" cy="556109"/>
          </a:xfrm>
        </p:spPr>
        <p:txBody>
          <a:bodyPr>
            <a:noAutofit/>
          </a:bodyPr>
          <a:lstStyle/>
          <a:p>
            <a:r>
              <a:rPr lang="en-GB" sz="3200" i="0" dirty="0"/>
              <a:t>Introduction to Research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632A9-CF4A-5DAD-4429-BB8663CB8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69" y="1749019"/>
            <a:ext cx="11165481" cy="4848161"/>
          </a:xfrm>
        </p:spPr>
        <p:txBody>
          <a:bodyPr anchor="t">
            <a:normAutofit/>
          </a:bodyPr>
          <a:lstStyle/>
          <a:p>
            <a:r>
              <a:rPr lang="ja-JP" altLang="en-US" sz="1400" i="0"/>
              <a:t>论文搜索</a:t>
            </a:r>
            <a:endParaRPr lang="en-AU" altLang="ja-JP" sz="1400" i="0" dirty="0"/>
          </a:p>
          <a:p>
            <a:r>
              <a:rPr lang="en-AU" altLang="ja-JP" sz="1400" i="0" dirty="0">
                <a:hlinkClick r:id="rId2"/>
              </a:rPr>
              <a:t>https://www.semanticscholar.org/</a:t>
            </a:r>
            <a:endParaRPr lang="en-AU" altLang="ja-JP" sz="1400" i="0" dirty="0"/>
          </a:p>
          <a:p>
            <a:r>
              <a:rPr lang="en-AU" altLang="ja-JP" sz="1400" i="0" dirty="0">
                <a:hlinkClick r:id="rId3"/>
              </a:rPr>
              <a:t>https://scholar.google.com.au/</a:t>
            </a:r>
            <a:endParaRPr lang="en-AU" altLang="ja-JP" sz="1400" i="0" dirty="0"/>
          </a:p>
          <a:p>
            <a:r>
              <a:rPr lang="en-AU" altLang="ja-JP" sz="1400" i="0" dirty="0">
                <a:hlinkClick r:id="rId4"/>
              </a:rPr>
              <a:t>https://aclanthology.org/</a:t>
            </a:r>
            <a:endParaRPr lang="en-AU" altLang="ja-JP" sz="1400" i="0" dirty="0"/>
          </a:p>
          <a:p>
            <a:endParaRPr lang="en-AU" altLang="ja-JP" sz="1400" i="0" dirty="0"/>
          </a:p>
          <a:p>
            <a:r>
              <a:rPr lang="ja-JP" altLang="en-US" sz="1400" i="0"/>
              <a:t>会议</a:t>
            </a:r>
            <a:r>
              <a:rPr lang="en-US" altLang="zh-CN" sz="1400" i="0" dirty="0"/>
              <a:t>/</a:t>
            </a:r>
            <a:r>
              <a:rPr lang="zh-CN" altLang="en-US" sz="1400" i="0" dirty="0"/>
              <a:t>期刊排名</a:t>
            </a:r>
            <a:endParaRPr lang="en-AU" altLang="zh-CN" sz="1400" i="0" dirty="0"/>
          </a:p>
          <a:p>
            <a:r>
              <a:rPr lang="en-AU" altLang="ja-JP" sz="1400" i="0" dirty="0">
                <a:hlinkClick r:id="rId5"/>
              </a:rPr>
              <a:t>https://scholar.google.com.au/citations?view_op=metrics_intro&amp;hl=en</a:t>
            </a:r>
            <a:endParaRPr lang="en-AU" altLang="ja-JP" sz="1400" i="0" dirty="0"/>
          </a:p>
          <a:p>
            <a:r>
              <a:rPr lang="en-AU" altLang="ja-JP" sz="1400" i="0" dirty="0">
                <a:hlinkClick r:id="rId6"/>
              </a:rPr>
              <a:t>https://portal.core.edu.au/conf-ranks/</a:t>
            </a:r>
            <a:endParaRPr lang="en-AU" altLang="ja-JP" sz="1400" i="0" dirty="0"/>
          </a:p>
          <a:p>
            <a:r>
              <a:rPr lang="en-AU" altLang="ja-JP" sz="1400" i="0" dirty="0">
                <a:hlinkClick r:id="rId7"/>
              </a:rPr>
              <a:t>https://www.scimagojr.com/</a:t>
            </a:r>
            <a:endParaRPr lang="en-AU" altLang="ja-JP" sz="1400" i="0" dirty="0"/>
          </a:p>
          <a:p>
            <a:endParaRPr lang="en-AU" altLang="ja-JP" sz="1400" i="0" dirty="0"/>
          </a:p>
        </p:txBody>
      </p:sp>
    </p:spTree>
    <p:extLst>
      <p:ext uri="{BB962C8B-B14F-4D97-AF65-F5344CB8AC3E}">
        <p14:creationId xmlns:p14="http://schemas.microsoft.com/office/powerpoint/2010/main" val="46217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81219-7B51-F96B-8FBB-CAA26E4C7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5E87-F87D-5954-FFBF-90EFA6B4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8"/>
            <a:ext cx="11165481" cy="556109"/>
          </a:xfrm>
        </p:spPr>
        <p:txBody>
          <a:bodyPr>
            <a:noAutofit/>
          </a:bodyPr>
          <a:lstStyle/>
          <a:p>
            <a:r>
              <a:rPr lang="en-GB" sz="3200" i="0" dirty="0"/>
              <a:t>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FA47D-B530-6443-9725-18693AFE5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69" y="1749019"/>
            <a:ext cx="11165481" cy="4848161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i="0"/>
              <a:t>开一个会，从用户角度出发，明确用户需求，并制定实现需求的任务清单</a:t>
            </a:r>
            <a:r>
              <a:rPr lang="zh-CN" altLang="en-US" sz="1400" i="0" dirty="0"/>
              <a:t>，</a:t>
            </a:r>
            <a:r>
              <a:rPr lang="zh-CN" altLang="en-AU" sz="1400" i="0" dirty="0"/>
              <a:t>最后</a:t>
            </a:r>
            <a:r>
              <a:rPr lang="ja-JP" altLang="en-US" sz="1400" i="0"/>
              <a:t>分配任务清单</a:t>
            </a:r>
            <a:endParaRPr lang="en-AU" altLang="ja-JP" sz="1400" i="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i="0" dirty="0"/>
              <a:t>我们会采用敏捷开发方法论（下周我会讲），</a:t>
            </a:r>
            <a:r>
              <a:rPr lang="ja-JP" altLang="en-US" sz="1400" i="0"/>
              <a:t>每次分配的任务应该在两周内完成</a:t>
            </a:r>
            <a:endParaRPr lang="en-AU" altLang="ja-JP" sz="1400" i="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i="0" dirty="0"/>
              <a:t>学习</a:t>
            </a:r>
            <a:r>
              <a:rPr lang="en-US" altLang="zh-CN" sz="1400" i="0" dirty="0"/>
              <a:t>Git</a:t>
            </a:r>
            <a:r>
              <a:rPr lang="zh-CN" altLang="en-US" sz="1400" i="0" dirty="0"/>
              <a:t>。至少需要知道：</a:t>
            </a:r>
            <a:r>
              <a:rPr lang="en-AU" altLang="zh-CN" sz="1400" i="0" dirty="0"/>
              <a:t>add, commit, push, pull, merge, branch, solving merge conflicts</a:t>
            </a:r>
          </a:p>
        </p:txBody>
      </p:sp>
    </p:spTree>
    <p:extLst>
      <p:ext uri="{BB962C8B-B14F-4D97-AF65-F5344CB8AC3E}">
        <p14:creationId xmlns:p14="http://schemas.microsoft.com/office/powerpoint/2010/main" val="252953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D2E2-9E40-8598-17E1-9DC35ACE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8"/>
            <a:ext cx="11165481" cy="556109"/>
          </a:xfrm>
        </p:spPr>
        <p:txBody>
          <a:bodyPr>
            <a:noAutofit/>
          </a:bodyPr>
          <a:lstStyle/>
          <a:p>
            <a:r>
              <a:rPr lang="en-GB" sz="3200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3FF46-6F5B-573A-507C-1C05D89DE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69" y="1749020"/>
            <a:ext cx="11165481" cy="3344618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1400" i="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i="0" dirty="0"/>
              <a:t>Project</a:t>
            </a:r>
            <a:r>
              <a:rPr lang="zh-CN" altLang="en-US" sz="1400" i="0" dirty="0"/>
              <a:t> </a:t>
            </a:r>
            <a:r>
              <a:rPr lang="en-US" altLang="zh-CN" sz="1400" i="0" dirty="0"/>
              <a:t>Description</a:t>
            </a:r>
            <a:endParaRPr lang="en-GB" sz="1400" i="0" dirty="0"/>
          </a:p>
          <a:p>
            <a:pPr marL="457200" indent="-457200">
              <a:buFont typeface="+mj-lt"/>
              <a:buAutoNum type="arabicPeriod"/>
            </a:pPr>
            <a:r>
              <a:rPr lang="en-GB" sz="1400" i="0" dirty="0"/>
              <a:t>Open Discussion on Survey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i="0" dirty="0"/>
              <a:t>Introduction to RAG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i="0" dirty="0"/>
              <a:t>Potential Research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i="0" dirty="0"/>
              <a:t>NLP Basics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i="0" dirty="0"/>
              <a:t>Introduction to Research Resources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i="0" dirty="0"/>
              <a:t>Tasks</a:t>
            </a:r>
          </a:p>
          <a:p>
            <a:pPr marL="457200" indent="-457200">
              <a:buFont typeface="+mj-lt"/>
              <a:buAutoNum type="arabicPeriod"/>
            </a:pPr>
            <a:endParaRPr lang="en-GB" sz="1400" i="0" dirty="0"/>
          </a:p>
          <a:p>
            <a:pPr marL="457200" indent="-457200">
              <a:buFont typeface="+mj-lt"/>
              <a:buAutoNum type="arabicPeriod"/>
            </a:pPr>
            <a:endParaRPr lang="en-GB" sz="1400" i="0" dirty="0"/>
          </a:p>
          <a:p>
            <a:pPr marL="457200" indent="-457200">
              <a:buFont typeface="+mj-lt"/>
              <a:buAutoNum type="arabicPeriod"/>
            </a:pPr>
            <a:endParaRPr lang="en-GB" sz="1400" i="0" dirty="0"/>
          </a:p>
        </p:txBody>
      </p:sp>
    </p:spTree>
    <p:extLst>
      <p:ext uri="{BB962C8B-B14F-4D97-AF65-F5344CB8AC3E}">
        <p14:creationId xmlns:p14="http://schemas.microsoft.com/office/powerpoint/2010/main" val="221362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AD85E-F8F3-7FC4-6F16-1BE888960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6620-A4B2-2B1A-38AE-9837E19C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8"/>
            <a:ext cx="11165481" cy="556109"/>
          </a:xfrm>
        </p:spPr>
        <p:txBody>
          <a:bodyPr>
            <a:noAutofit/>
          </a:bodyPr>
          <a:lstStyle/>
          <a:p>
            <a:r>
              <a:rPr lang="en-GB" sz="32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781F7-72E9-D8F1-FEEA-783D539F6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69" y="1749019"/>
            <a:ext cx="11165481" cy="4848161"/>
          </a:xfrm>
        </p:spPr>
        <p:txBody>
          <a:bodyPr anchor="t">
            <a:normAutofit/>
          </a:bodyPr>
          <a:lstStyle/>
          <a:p>
            <a:r>
              <a:rPr lang="en-GB" sz="1400" i="0" dirty="0"/>
              <a:t>Yidong Gan</a:t>
            </a:r>
          </a:p>
          <a:p>
            <a:endParaRPr lang="en-GB" sz="1400" b="1" i="0" dirty="0"/>
          </a:p>
          <a:p>
            <a:r>
              <a:rPr lang="en-GB" sz="1400" b="1" i="0" dirty="0"/>
              <a:t>Study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 dirty="0"/>
              <a:t>Bachelor of Advanced Computing. Major in Computer Science &amp; Software Development (2020-2023)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 dirty="0"/>
              <a:t>CS PhD student in USYD and CSIRO (2024 - Present)</a:t>
            </a:r>
            <a:endParaRPr lang="en-GB" sz="1400" b="1" i="0" dirty="0"/>
          </a:p>
          <a:p>
            <a:endParaRPr lang="en-GB" sz="1400" b="1" i="0" dirty="0"/>
          </a:p>
          <a:p>
            <a:r>
              <a:rPr lang="en-GB" sz="1400" b="1" i="0" dirty="0"/>
              <a:t>Tutoring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 dirty="0"/>
              <a:t>INFO1110/COMP9001 Introduction to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 dirty="0"/>
              <a:t>SOFT2201/COMP9201 Software Construction and Design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 dirty="0"/>
              <a:t>COMP4446/COMP5046 Natural Language Processing</a:t>
            </a:r>
          </a:p>
          <a:p>
            <a:pPr marL="457200" indent="-457200">
              <a:buFont typeface="+mj-lt"/>
              <a:buAutoNum type="arabicPeriod"/>
            </a:pPr>
            <a:endParaRPr lang="en-GB" sz="1400" i="0" dirty="0"/>
          </a:p>
        </p:txBody>
      </p:sp>
    </p:spTree>
    <p:extLst>
      <p:ext uri="{BB962C8B-B14F-4D97-AF65-F5344CB8AC3E}">
        <p14:creationId xmlns:p14="http://schemas.microsoft.com/office/powerpoint/2010/main" val="128764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C3C73-1D05-4358-B7DD-50C1199C2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7CB6-A87A-582E-070D-2A95DD67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8"/>
            <a:ext cx="11165481" cy="556109"/>
          </a:xfrm>
        </p:spPr>
        <p:txBody>
          <a:bodyPr>
            <a:noAutofit/>
          </a:bodyPr>
          <a:lstStyle/>
          <a:p>
            <a:r>
              <a:rPr lang="en-GB" sz="32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B70E8-4226-354A-3B6A-A37E6E602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69" y="1749019"/>
            <a:ext cx="11165481" cy="4848161"/>
          </a:xfrm>
        </p:spPr>
        <p:txBody>
          <a:bodyPr anchor="t">
            <a:normAutofit/>
          </a:bodyPr>
          <a:lstStyle/>
          <a:p>
            <a:r>
              <a:rPr lang="en-GB" sz="1400" i="0" dirty="0"/>
              <a:t>Yidong Gan</a:t>
            </a:r>
          </a:p>
          <a:p>
            <a:endParaRPr lang="en-GB" sz="1400" i="0" dirty="0"/>
          </a:p>
          <a:p>
            <a:r>
              <a:rPr lang="en-GB" sz="1400" b="1" i="0" dirty="0"/>
              <a:t>Work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 dirty="0"/>
              <a:t>Founder and Lead Developer of Epin Pty Ltd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 dirty="0"/>
              <a:t>Teaching Assistant at Shanghai Jiao Tong University (SJTU)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 dirty="0"/>
              <a:t>Research Student at CSIRO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 dirty="0"/>
              <a:t>Research Assistant at USYD</a:t>
            </a:r>
          </a:p>
          <a:p>
            <a:endParaRPr lang="en-GB" sz="1400" i="0" dirty="0"/>
          </a:p>
          <a:p>
            <a:r>
              <a:rPr lang="en-GB" sz="1400" b="1" i="0" dirty="0"/>
              <a:t>Hobbies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 dirty="0"/>
              <a:t>Gaming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 dirty="0"/>
              <a:t>Badminton</a:t>
            </a:r>
          </a:p>
          <a:p>
            <a:pPr marL="457200" indent="-457200">
              <a:buFont typeface="+mj-lt"/>
              <a:buAutoNum type="arabicPeriod"/>
            </a:pPr>
            <a:endParaRPr lang="en-GB" sz="1400" i="0" dirty="0"/>
          </a:p>
        </p:txBody>
      </p:sp>
    </p:spTree>
    <p:extLst>
      <p:ext uri="{BB962C8B-B14F-4D97-AF65-F5344CB8AC3E}">
        <p14:creationId xmlns:p14="http://schemas.microsoft.com/office/powerpoint/2010/main" val="352334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FA9A7-3DBB-D94F-C49A-197B1F506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079B-B0F2-D8B8-0F4D-2CBD34E6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8"/>
            <a:ext cx="11165481" cy="556109"/>
          </a:xfrm>
        </p:spPr>
        <p:txBody>
          <a:bodyPr>
            <a:noAutofit/>
          </a:bodyPr>
          <a:lstStyle/>
          <a:p>
            <a:r>
              <a:rPr lang="en-GB" sz="3200" dirty="0"/>
              <a:t>Project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81D43-4E09-F6CE-C5F9-887C01D85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69" y="1749019"/>
            <a:ext cx="11165481" cy="4848161"/>
          </a:xfrm>
        </p:spPr>
        <p:txBody>
          <a:bodyPr anchor="t">
            <a:normAutofit/>
          </a:bodyPr>
          <a:lstStyle/>
          <a:p>
            <a:r>
              <a:rPr lang="ja-JP" altLang="en-GB" sz="1400" i="0"/>
              <a:t>该</a:t>
            </a:r>
            <a:r>
              <a:rPr lang="ja-JP" altLang="en-US" sz="1400" i="0"/>
              <a:t>项目的目标是开发一个系统，将信息检索和生成式</a:t>
            </a:r>
            <a:r>
              <a:rPr lang="en-GB" sz="1400" i="0" dirty="0"/>
              <a:t>AI</a:t>
            </a:r>
            <a:r>
              <a:rPr lang="ja-JP" altLang="en-US" sz="1400" i="0"/>
              <a:t>结合起来，用于更高效地处理知识任务。</a:t>
            </a:r>
            <a:endParaRPr lang="en-AU" altLang="ja-JP" sz="1400" i="0" dirty="0"/>
          </a:p>
          <a:p>
            <a:r>
              <a:rPr lang="ja-JP" altLang="en-US" sz="1400" i="0"/>
              <a:t>该系统能够从大量文档或知识库中检索相关信息，并生成准确且有用的内容，应用于问答、摘要等场景。</a:t>
            </a:r>
            <a:endParaRPr lang="en-AU" altLang="ja-JP" sz="1400" i="0" dirty="0"/>
          </a:p>
          <a:p>
            <a:r>
              <a:rPr lang="ja-JP" altLang="en-US" sz="1400" i="0"/>
              <a:t>目标知识库来源为小红书和</a:t>
            </a:r>
            <a:r>
              <a:rPr lang="en-US" altLang="ja-JP" sz="1400" i="0" dirty="0"/>
              <a:t>Stack Overflow</a:t>
            </a:r>
            <a:r>
              <a:rPr lang="zh-CN" altLang="en-US" sz="1400" i="0" dirty="0"/>
              <a:t>。</a:t>
            </a:r>
            <a:endParaRPr lang="en-AU" altLang="zh-CN" sz="1400" i="0" dirty="0"/>
          </a:p>
          <a:p>
            <a:endParaRPr lang="en-AU" altLang="ja-JP" sz="1400" i="0" dirty="0"/>
          </a:p>
          <a:p>
            <a:r>
              <a:rPr lang="zh-CN" altLang="en-US" sz="1400" b="1" i="0" dirty="0"/>
              <a:t>相关技术栈</a:t>
            </a:r>
            <a:endParaRPr lang="en-AU" altLang="zh-CN" sz="1400" b="1" i="0" dirty="0"/>
          </a:p>
          <a:p>
            <a:r>
              <a:rPr lang="en-AU" altLang="ja-JP" sz="1400" i="0" dirty="0"/>
              <a:t>(</a:t>
            </a:r>
            <a:r>
              <a:rPr lang="ja-JP" altLang="en-AU" sz="1400" i="0"/>
              <a:t>参考背景</a:t>
            </a:r>
            <a:r>
              <a:rPr lang="ja-JP" altLang="en-US" sz="1400" i="0"/>
              <a:t>调查问卷</a:t>
            </a:r>
            <a:r>
              <a:rPr lang="en-AU" altLang="ja-JP" sz="1400" i="0" dirty="0"/>
              <a:t>)</a:t>
            </a:r>
          </a:p>
          <a:p>
            <a:endParaRPr lang="en-AU" altLang="ja-JP" sz="1400" i="0" dirty="0"/>
          </a:p>
        </p:txBody>
      </p:sp>
    </p:spTree>
    <p:extLst>
      <p:ext uri="{BB962C8B-B14F-4D97-AF65-F5344CB8AC3E}">
        <p14:creationId xmlns:p14="http://schemas.microsoft.com/office/powerpoint/2010/main" val="242150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9132F-4E23-E284-219E-E72A0B9D7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F0C0-47CB-2173-796E-99D02D2C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8"/>
            <a:ext cx="11165481" cy="556109"/>
          </a:xfrm>
        </p:spPr>
        <p:txBody>
          <a:bodyPr>
            <a:noAutofit/>
          </a:bodyPr>
          <a:lstStyle/>
          <a:p>
            <a:r>
              <a:rPr lang="en-GB" sz="3200" dirty="0"/>
              <a:t>Open Discussion on Survey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B4129-FE19-DE03-5AA4-1660AE11D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69" y="1749019"/>
            <a:ext cx="11165481" cy="4848161"/>
          </a:xfrm>
        </p:spPr>
        <p:txBody>
          <a:bodyPr anchor="t">
            <a:normAutofit/>
          </a:bodyPr>
          <a:lstStyle/>
          <a:p>
            <a:r>
              <a:rPr lang="en-AU" altLang="ja-JP" sz="1400" i="0" dirty="0"/>
              <a:t>https://</a:t>
            </a:r>
            <a:r>
              <a:rPr lang="en-AU" altLang="ja-JP" sz="1400" i="0" dirty="0" err="1"/>
              <a:t>docs.google.com</a:t>
            </a:r>
            <a:r>
              <a:rPr lang="en-AU" altLang="ja-JP" sz="1400" i="0" dirty="0"/>
              <a:t>/forms/d/1wyAn0DLg-C2FkDQ6sqilIc1tN52Zta9axqHRVF13Jl8/</a:t>
            </a:r>
            <a:r>
              <a:rPr lang="en-AU" altLang="ja-JP" sz="1400" i="0" dirty="0" err="1"/>
              <a:t>viewanalytics</a:t>
            </a:r>
            <a:endParaRPr lang="en-AU" altLang="ja-JP" sz="1400" i="0" dirty="0"/>
          </a:p>
          <a:p>
            <a:endParaRPr lang="en-AU" altLang="ja-JP" sz="1400" i="0" dirty="0"/>
          </a:p>
        </p:txBody>
      </p:sp>
    </p:spTree>
    <p:extLst>
      <p:ext uri="{BB962C8B-B14F-4D97-AF65-F5344CB8AC3E}">
        <p14:creationId xmlns:p14="http://schemas.microsoft.com/office/powerpoint/2010/main" val="271480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A08C0-21C2-D3D6-9182-AF2FDEBE1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204C-56B4-3593-9532-B5F189F9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8"/>
            <a:ext cx="11165481" cy="556109"/>
          </a:xfrm>
        </p:spPr>
        <p:txBody>
          <a:bodyPr>
            <a:noAutofit/>
          </a:bodyPr>
          <a:lstStyle/>
          <a:p>
            <a:r>
              <a:rPr lang="en-GB" sz="3200" dirty="0"/>
              <a:t>Introduction to RAG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F8882-CD11-867D-C050-E018454A4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423" y="1768921"/>
            <a:ext cx="5841154" cy="473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3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0DDB3-5CE0-94A3-7147-159512DC9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74E8-3D59-B44E-49EE-CC5D0517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8"/>
            <a:ext cx="11165481" cy="556109"/>
          </a:xfrm>
        </p:spPr>
        <p:txBody>
          <a:bodyPr>
            <a:noAutofit/>
          </a:bodyPr>
          <a:lstStyle/>
          <a:p>
            <a:r>
              <a:rPr lang="en-GB" sz="3200" dirty="0"/>
              <a:t>Potential Research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7C346-0C49-F848-B79C-8A9D02182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69" y="1749019"/>
            <a:ext cx="11165481" cy="4848161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i="0"/>
              <a:t>在多文档摘要任务中，</a:t>
            </a:r>
            <a:r>
              <a:rPr lang="en-AU" altLang="ja-JP" sz="1400" i="0" dirty="0"/>
              <a:t>RAG </a:t>
            </a:r>
            <a:r>
              <a:rPr lang="ja-JP" altLang="en-US" sz="1400" i="0"/>
              <a:t>的最佳检索策略是什么？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1400" i="0"/>
              <a:t>不同的提示工程策略对基于 </a:t>
            </a:r>
            <a:r>
              <a:rPr lang="en-AU" altLang="ja-JP" sz="1400" i="0" dirty="0"/>
              <a:t>RAG </a:t>
            </a:r>
            <a:r>
              <a:rPr lang="ja-JP" altLang="en-US" sz="1400" i="0"/>
              <a:t>的摘要模型的输出质量有何影响？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1400" i="0"/>
              <a:t>如何提高基于 </a:t>
            </a:r>
            <a:r>
              <a:rPr lang="en-AU" altLang="ja-JP" sz="1400" i="0" dirty="0"/>
              <a:t>RAG </a:t>
            </a:r>
            <a:r>
              <a:rPr lang="ja-JP" altLang="en-US" sz="1400" i="0"/>
              <a:t>的摘要系统在高噪声检索数据集下的鲁棒性？</a:t>
            </a:r>
            <a:endParaRPr lang="en-AU" altLang="ja-JP" sz="1400" i="0" dirty="0"/>
          </a:p>
        </p:txBody>
      </p:sp>
    </p:spTree>
    <p:extLst>
      <p:ext uri="{BB962C8B-B14F-4D97-AF65-F5344CB8AC3E}">
        <p14:creationId xmlns:p14="http://schemas.microsoft.com/office/powerpoint/2010/main" val="37572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95F30-1BF3-4EBF-FC20-7229B38A8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CAE5-8C2A-F73A-C773-70ED7AF4A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8"/>
            <a:ext cx="11165481" cy="556109"/>
          </a:xfrm>
        </p:spPr>
        <p:txBody>
          <a:bodyPr>
            <a:noAutofit/>
          </a:bodyPr>
          <a:lstStyle/>
          <a:p>
            <a:r>
              <a:rPr lang="en-GB" sz="3200" i="0" dirty="0"/>
              <a:t>NLP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AF001-AEDE-3E84-62AB-5F7FCE79F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69" y="1749019"/>
            <a:ext cx="11165481" cy="4848161"/>
          </a:xfrm>
        </p:spPr>
        <p:txBody>
          <a:bodyPr anchor="t">
            <a:normAutofit/>
          </a:bodyPr>
          <a:lstStyle/>
          <a:p>
            <a:r>
              <a:rPr lang="ja-JP" altLang="en-US" sz="1400" i="0"/>
              <a:t>什么是</a:t>
            </a:r>
            <a:r>
              <a:rPr lang="en-AU" altLang="ja-JP" sz="1400" i="0" dirty="0"/>
              <a:t>Word Vector</a:t>
            </a:r>
            <a:r>
              <a:rPr lang="ja-JP" altLang="en-AU" sz="1400" i="0"/>
              <a:t>（</a:t>
            </a:r>
            <a:r>
              <a:rPr lang="ja-JP" altLang="en-US" sz="1400" i="0"/>
              <a:t>词向量）？</a:t>
            </a:r>
          </a:p>
          <a:p>
            <a:r>
              <a:rPr lang="ja-JP" altLang="en-US" sz="1400" i="0"/>
              <a:t>词向量是一种将自然语言中的单词表示为数学向量的方法。这种表示捕捉了单词之间的语义关系，例如相似性和关联性。</a:t>
            </a:r>
            <a:endParaRPr lang="en-AU" altLang="ja-JP" sz="1400" i="0" dirty="0"/>
          </a:p>
          <a:p>
            <a:endParaRPr lang="en-AU" altLang="ja-JP" sz="1400" i="0" dirty="0"/>
          </a:p>
          <a:p>
            <a:r>
              <a:rPr lang="en-AU" altLang="ja-JP" sz="1400" b="1" i="0" dirty="0"/>
              <a:t>One-Hot Encoding</a:t>
            </a:r>
          </a:p>
          <a:p>
            <a:r>
              <a:rPr lang="ja-JP" altLang="en-US" sz="1400" i="0"/>
              <a:t>每个单词用一个独热向量表示，长度等于词汇表大小。在这个向量中，只有对应单词的位置是</a:t>
            </a:r>
            <a:r>
              <a:rPr lang="en-US" altLang="ja-JP" sz="1400" i="0" dirty="0"/>
              <a:t>1</a:t>
            </a:r>
            <a:r>
              <a:rPr lang="ja-JP" altLang="en-US" sz="1400" i="0"/>
              <a:t>，其余位置都是</a:t>
            </a:r>
            <a:r>
              <a:rPr lang="en-US" altLang="ja-JP" sz="1400" i="0" dirty="0"/>
              <a:t>0</a:t>
            </a:r>
            <a:r>
              <a:rPr lang="ja-JP" altLang="en-US" sz="1400" i="0"/>
              <a:t>。</a:t>
            </a:r>
            <a:endParaRPr lang="en-AU" altLang="ja-JP" sz="1400" i="0" dirty="0"/>
          </a:p>
          <a:p>
            <a:endParaRPr lang="en-AU" altLang="ja-JP" sz="1400" i="0" dirty="0"/>
          </a:p>
          <a:p>
            <a:r>
              <a:rPr lang="en-AU" altLang="ja-JP" sz="1400" b="1" i="0" dirty="0"/>
              <a:t>Word2Vec</a:t>
            </a:r>
          </a:p>
          <a:p>
            <a:r>
              <a:rPr lang="ja-JP" altLang="en-US" sz="1400" i="0"/>
              <a:t>通过无监督学习方法（如</a:t>
            </a:r>
            <a:r>
              <a:rPr lang="en-AU" altLang="ja-JP" sz="1400" i="0" dirty="0"/>
              <a:t>CBOW</a:t>
            </a:r>
            <a:r>
              <a:rPr lang="ja-JP" altLang="en-US" sz="1400" i="0"/>
              <a:t>或</a:t>
            </a:r>
            <a:r>
              <a:rPr lang="en-AU" altLang="ja-JP" sz="1400" i="0" dirty="0"/>
              <a:t>Skip-Gram</a:t>
            </a:r>
            <a:r>
              <a:rPr lang="ja-JP" altLang="en-US" sz="1400" i="0"/>
              <a:t>模型</a:t>
            </a:r>
            <a:r>
              <a:rPr lang="zh-CN" altLang="en-US" sz="1400" i="0" dirty="0"/>
              <a:t>）</a:t>
            </a:r>
            <a:r>
              <a:rPr lang="ja-JP" altLang="en-US" sz="1400" i="0"/>
              <a:t>，根据上下文预测单词，生成密集的低维词向量。</a:t>
            </a:r>
            <a:r>
              <a:rPr lang="en-AU" altLang="ja-JP" sz="1400" i="0" dirty="0"/>
              <a:t>Word2Vec</a:t>
            </a:r>
            <a:r>
              <a:rPr lang="ja-JP" altLang="en-US" sz="1400" i="0"/>
              <a:t>通过优化单词的语境关系，使语义相似的单词向量在空间中更接近。</a:t>
            </a:r>
            <a:r>
              <a:rPr lang="en-AU" altLang="ja-JP" sz="1400" i="0" dirty="0"/>
              <a:t>Word2Vec</a:t>
            </a:r>
            <a:r>
              <a:rPr lang="ja-JP" altLang="en-US" sz="1400" i="0"/>
              <a:t>的上下文感知是训练阶段的特性：训练完成后生成的词向量不会动态地反映具体语境。</a:t>
            </a:r>
            <a:endParaRPr lang="en-AU" altLang="ja-JP" sz="1400" i="0" dirty="0"/>
          </a:p>
          <a:p>
            <a:endParaRPr lang="en-AU" altLang="ja-JP" sz="1400" i="0" dirty="0"/>
          </a:p>
          <a:p>
            <a:r>
              <a:rPr lang="en-AU" altLang="ja-JP" sz="1400" b="1" i="0" dirty="0"/>
              <a:t>BERT Embedding</a:t>
            </a:r>
          </a:p>
          <a:p>
            <a:r>
              <a:rPr lang="ja-JP" altLang="en-US" sz="1400" i="0"/>
              <a:t>基于</a:t>
            </a:r>
            <a:r>
              <a:rPr lang="en-AU" altLang="ja-JP" sz="1400" i="0" dirty="0"/>
              <a:t>Transformer</a:t>
            </a:r>
            <a:r>
              <a:rPr lang="ja-JP" altLang="en-US" sz="1400" i="0"/>
              <a:t>架构的</a:t>
            </a:r>
            <a:r>
              <a:rPr lang="en-AU" altLang="ja-JP" sz="1400" i="0" dirty="0"/>
              <a:t>BERT</a:t>
            </a:r>
            <a:r>
              <a:rPr lang="ja-JP" altLang="en-US" sz="1400" i="0"/>
              <a:t>模型通过双向语言建模，利用上下文信息生成单词或句子的向量表示。与</a:t>
            </a:r>
            <a:r>
              <a:rPr lang="en-AU" altLang="ja-JP" sz="1400" i="0" dirty="0"/>
              <a:t>Word2Vec</a:t>
            </a:r>
            <a:r>
              <a:rPr lang="ja-JP" altLang="en-US" sz="1400" i="0"/>
              <a:t>不同，</a:t>
            </a:r>
            <a:r>
              <a:rPr lang="en-AU" altLang="ja-JP" sz="1400" i="0" dirty="0"/>
              <a:t>BERT</a:t>
            </a:r>
            <a:r>
              <a:rPr lang="ja-JP" altLang="en-US" sz="1400" i="0"/>
              <a:t>能动态调整单词的表示，考虑其在句子中的语义角色。</a:t>
            </a:r>
            <a:r>
              <a:rPr lang="en-AU" altLang="ja-JP" sz="1400" i="0" dirty="0"/>
              <a:t>BERT</a:t>
            </a:r>
            <a:r>
              <a:rPr lang="ja-JP" altLang="en-US" sz="1400" i="0"/>
              <a:t>的上下文感知是推断阶段的特性：每次在输入新的文本时，单词的表示会结合上下文动态更新。</a:t>
            </a:r>
          </a:p>
        </p:txBody>
      </p:sp>
    </p:spTree>
    <p:extLst>
      <p:ext uri="{BB962C8B-B14F-4D97-AF65-F5344CB8AC3E}">
        <p14:creationId xmlns:p14="http://schemas.microsoft.com/office/powerpoint/2010/main" val="223446391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RightStep">
      <a:dk1>
        <a:srgbClr val="000000"/>
      </a:dk1>
      <a:lt1>
        <a:srgbClr val="FFFFFF"/>
      </a:lt1>
      <a:dk2>
        <a:srgbClr val="382441"/>
      </a:dk2>
      <a:lt2>
        <a:srgbClr val="E8E7E2"/>
      </a:lt2>
      <a:accent1>
        <a:srgbClr val="6E81EE"/>
      </a:accent1>
      <a:accent2>
        <a:srgbClr val="784EEB"/>
      </a:accent2>
      <a:accent3>
        <a:srgbClr val="C66EEE"/>
      </a:accent3>
      <a:accent4>
        <a:srgbClr val="EB4EDA"/>
      </a:accent4>
      <a:accent5>
        <a:srgbClr val="EE6EAB"/>
      </a:accent5>
      <a:accent6>
        <a:srgbClr val="EB4E58"/>
      </a:accent6>
      <a:hlink>
        <a:srgbClr val="8B8354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768</Words>
  <Application>Microsoft Macintosh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Bierstadt</vt:lpstr>
      <vt:lpstr>Neue Haas Grotesk Text Pro</vt:lpstr>
      <vt:lpstr>GestaltVTI</vt:lpstr>
      <vt:lpstr>AI Project Meeting</vt:lpstr>
      <vt:lpstr>Outline</vt:lpstr>
      <vt:lpstr>Introduction</vt:lpstr>
      <vt:lpstr>Introduction</vt:lpstr>
      <vt:lpstr>Project Description</vt:lpstr>
      <vt:lpstr>Open Discussion on Survey Results</vt:lpstr>
      <vt:lpstr>Introduction to RAG</vt:lpstr>
      <vt:lpstr>Potential Research Questions</vt:lpstr>
      <vt:lpstr>NLP Basics</vt:lpstr>
      <vt:lpstr>NLP Basics</vt:lpstr>
      <vt:lpstr>Introduction to Research Resources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Project Meeting</dc:title>
  <dc:creator>Yidong Gan</dc:creator>
  <cp:lastModifiedBy>Yidong Gan</cp:lastModifiedBy>
  <cp:revision>11</cp:revision>
  <dcterms:created xsi:type="dcterms:W3CDTF">2024-12-06T06:04:01Z</dcterms:created>
  <dcterms:modified xsi:type="dcterms:W3CDTF">2024-12-07T05:28:59Z</dcterms:modified>
</cp:coreProperties>
</file>