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9" r:id="rId3"/>
    <p:sldId id="264" r:id="rId4"/>
    <p:sldId id="274" r:id="rId5"/>
    <p:sldId id="272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8"/>
    <p:restoredTop sz="94720"/>
  </p:normalViewPr>
  <p:slideViewPr>
    <p:cSldViewPr snapToGrid="0">
      <p:cViewPr varScale="1">
        <p:scale>
          <a:sx n="207" d="100"/>
          <a:sy n="207" d="100"/>
        </p:scale>
        <p:origin x="52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072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59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24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59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2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36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12/10/24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731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12/10/24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44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12/10/24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91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3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12/10/24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7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12/10/24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users/yilil/projects/1/views/2" TargetMode="Externa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i.google.dev/gemini-api/docs/api-key" TargetMode="External"/><Relationship Id="rId2" Type="http://schemas.openxmlformats.org/officeDocument/2006/relationships/hyperlink" Target="https://schej.it/e/eBcaE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nGIg40xs9e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267A5D-74BA-B1DB-B7AC-45B2B0969A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04" b="1204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56130-32E4-12EC-230E-5A40E142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lang="en-GB" sz="6600" dirty="0"/>
              <a:t>AI Project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E239F2-5787-0D98-6769-CA964FA21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lang="en-GB" sz="2400" dirty="0"/>
              <a:t>10 Dec 2024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3858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D2E2-9E40-8598-17E1-9DC35ACEE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A3FF46-6F5B-573A-507C-1C05D89DE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20"/>
            <a:ext cx="11165481" cy="3344618"/>
          </a:xfrm>
        </p:spPr>
        <p:txBody>
          <a:bodyPr anchor="t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Introduction to Agile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Kanban Demo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i="0" dirty="0"/>
              <a:t>Tasks</a:t>
            </a:r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  <a:p>
            <a:pPr marL="457200" indent="-457200">
              <a:buFont typeface="+mj-lt"/>
              <a:buAutoNum type="arabicPeriod"/>
            </a:pPr>
            <a:endParaRPr lang="en-GB" sz="1400" i="0" dirty="0"/>
          </a:p>
        </p:txBody>
      </p:sp>
    </p:spTree>
    <p:extLst>
      <p:ext uri="{BB962C8B-B14F-4D97-AF65-F5344CB8AC3E}">
        <p14:creationId xmlns:p14="http://schemas.microsoft.com/office/powerpoint/2010/main" val="2213625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9AD85E-F8F3-7FC4-6F16-1BE888960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6620-A4B2-2B1A-38AE-9837E19C1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Introduction to Agile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C85DB-BF69-5939-BB15-B11F639D5EBE}"/>
              </a:ext>
            </a:extLst>
          </p:cNvPr>
          <p:cNvSpPr txBox="1"/>
          <p:nvPr/>
        </p:nvSpPr>
        <p:spPr>
          <a:xfrm>
            <a:off x="517869" y="6476580"/>
            <a:ext cx="5309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source: https://</a:t>
            </a:r>
            <a:r>
              <a:rPr lang="en-GB" sz="800" dirty="0" err="1"/>
              <a:t>www.craftsilicon.com</a:t>
            </a:r>
            <a:r>
              <a:rPr lang="en-GB" sz="800" dirty="0"/>
              <a:t>/transforming-the-way-we-work-scrum-waterfall-or-just-go-agile-part1/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4CA8C4C-BB3C-BB97-7911-8802D4635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20"/>
            <a:ext cx="11165481" cy="3344618"/>
          </a:xfrm>
        </p:spPr>
        <p:txBody>
          <a:bodyPr anchor="t">
            <a:normAutofit/>
          </a:bodyPr>
          <a:lstStyle/>
          <a:p>
            <a:r>
              <a:rPr lang="en-GB" sz="1400" b="1" i="0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Iterative Development: Work is delivered in small, incremental cycles (sprints), allowing for continuous improvement and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Adaptive Planning: Plans are flexible and can adjust based on project needs or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Continuous Delivery: Regular updates deliver working software frequently.</a:t>
            </a:r>
          </a:p>
          <a:p>
            <a:endParaRPr lang="en-GB" sz="1400" i="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E6C5BE-8E79-B825-C2C8-495FA6F279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1" b="6072"/>
          <a:stretch/>
        </p:blipFill>
        <p:spPr>
          <a:xfrm>
            <a:off x="3081753" y="3927624"/>
            <a:ext cx="6028493" cy="2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646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7748A-9495-CD98-C9FD-8DDE94CA5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D665-2496-D814-B78D-C54551F62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dirty="0"/>
              <a:t>Introduction to Agile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2B6F4C-8FF3-1D31-9CCE-3741C1D418C1}"/>
              </a:ext>
            </a:extLst>
          </p:cNvPr>
          <p:cNvSpPr txBox="1"/>
          <p:nvPr/>
        </p:nvSpPr>
        <p:spPr>
          <a:xfrm>
            <a:off x="517869" y="6476580"/>
            <a:ext cx="530946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/>
              <a:t>Image source: https://</a:t>
            </a:r>
            <a:r>
              <a:rPr lang="en-GB" sz="800" dirty="0" err="1"/>
              <a:t>www.craftsilicon.com</a:t>
            </a:r>
            <a:r>
              <a:rPr lang="en-GB" sz="800" dirty="0"/>
              <a:t>/transforming-the-way-we-work-scrum-waterfall-or-just-go-agile-part1/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3AB873C-4E95-1EAA-BD6F-5AB726D128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20"/>
            <a:ext cx="11165481" cy="3344618"/>
          </a:xfrm>
        </p:spPr>
        <p:txBody>
          <a:bodyPr anchor="t">
            <a:normAutofit/>
          </a:bodyPr>
          <a:lstStyle/>
          <a:p>
            <a:r>
              <a:rPr lang="en-GB" sz="1400" b="1" i="0" dirty="0"/>
              <a:t>How does it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Sprint Planning: The team defines sprint goals and selects tasks from the product backlog to accomplish during the sprint.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Development and Testing: Team members work on the planned tasks, including coding, testing, and integration.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Review and Demo: At the end of the sprint, the team presents completed work to stakeholders for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Retrospective: The team reflects on the sprint to identify successes and areas for improvement.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i="0" dirty="0"/>
              <a:t>Backlog Refinement (ongoing): Updates and prioritisation of the product backlog prepare for future sprints.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EEFC5A-641B-719B-5CC4-A420C4629B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61" b="6072"/>
          <a:stretch/>
        </p:blipFill>
        <p:spPr>
          <a:xfrm>
            <a:off x="3081753" y="3927624"/>
            <a:ext cx="6028493" cy="233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68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5BACB-E39C-2D5F-1B0A-F7820056B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CC290-0CF1-2878-830A-AB53AFD24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Kanban 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6632A9-CF4A-5DAD-4429-BB8663CB8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r>
              <a:rPr lang="en-AU" altLang="ja-JP" sz="1400" i="0" dirty="0">
                <a:hlinkClick r:id="rId2"/>
              </a:rPr>
              <a:t>https://github.com/users/yilil/projects/1/views/2</a:t>
            </a:r>
            <a:endParaRPr lang="en-AU" altLang="ja-JP" sz="1400" i="0" dirty="0"/>
          </a:p>
          <a:p>
            <a:endParaRPr lang="en-AU" altLang="ja-JP" sz="1400" i="0" dirty="0"/>
          </a:p>
        </p:txBody>
      </p:sp>
    </p:spTree>
    <p:extLst>
      <p:ext uri="{BB962C8B-B14F-4D97-AF65-F5344CB8AC3E}">
        <p14:creationId xmlns:p14="http://schemas.microsoft.com/office/powerpoint/2010/main" val="462172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81219-7B51-F96B-8FBB-CAA26E4C7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5E87-F87D-5954-FFBF-90EFA6B4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8"/>
            <a:ext cx="11165481" cy="556109"/>
          </a:xfrm>
        </p:spPr>
        <p:txBody>
          <a:bodyPr>
            <a:noAutofit/>
          </a:bodyPr>
          <a:lstStyle/>
          <a:p>
            <a:r>
              <a:rPr lang="en-GB" sz="3200" i="0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FA47D-B530-6443-9725-18693AFE5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69" y="1749019"/>
            <a:ext cx="11165481" cy="4848161"/>
          </a:xfrm>
        </p:spPr>
        <p:txBody>
          <a:bodyPr anchor="t">
            <a:normAutofit/>
          </a:bodyPr>
          <a:lstStyle/>
          <a:p>
            <a:pPr marL="400050" indent="-400050">
              <a:buFont typeface="+mj-lt"/>
              <a:buAutoNum type="arabicPeriod"/>
            </a:pPr>
            <a:r>
              <a:rPr lang="en-AU" altLang="zh-CN" sz="1400" i="0" dirty="0"/>
              <a:t>Fill catchup meeting survey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zh-CN" sz="1200" b="0" i="0" dirty="0">
                <a:hlinkClick r:id="rId2"/>
              </a:rPr>
              <a:t>https://schej.it/e/eBcaE</a:t>
            </a:r>
            <a:endParaRPr lang="en-AU" altLang="zh-CN" sz="1200" b="0" i="0" dirty="0"/>
          </a:p>
          <a:p>
            <a:pPr marL="800100" lvl="1" indent="-342900">
              <a:buFont typeface="+mj-lt"/>
              <a:buAutoNum type="arabicPeriod"/>
            </a:pPr>
            <a:r>
              <a:rPr lang="en-AU" altLang="zh-CN" sz="1200" b="0" dirty="0"/>
              <a:t>@me in the group chat after you have completed this</a:t>
            </a:r>
            <a:endParaRPr lang="en-AU" altLang="zh-CN" sz="1200" b="0" i="0" dirty="0"/>
          </a:p>
          <a:p>
            <a:pPr marL="400050" indent="-400050">
              <a:buFont typeface="+mj-lt"/>
              <a:buAutoNum type="arabicPeriod"/>
            </a:pPr>
            <a:r>
              <a:rPr lang="en-AU" altLang="zh-CN" sz="1400" i="0" dirty="0"/>
              <a:t>Get a Gemini API Key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zh-CN" sz="1200" b="0" i="0" dirty="0">
                <a:hlinkClick r:id="rId3"/>
              </a:rPr>
              <a:t>https://ai.google.dev/gemini-api/docs/api-key</a:t>
            </a:r>
            <a:endParaRPr lang="en-AU" altLang="zh-CN" sz="1200" b="0" i="0" dirty="0"/>
          </a:p>
          <a:p>
            <a:pPr marL="400050" indent="-400050">
              <a:buFont typeface="+mj-lt"/>
              <a:buAutoNum type="arabicPeriod"/>
            </a:pPr>
            <a:r>
              <a:rPr lang="en-AU" altLang="zh-CN" sz="1400" i="0" dirty="0"/>
              <a:t>Create a simple QA bot with Gemini (any model is fine)</a:t>
            </a:r>
          </a:p>
          <a:p>
            <a:pPr marL="400050" indent="-400050">
              <a:buFont typeface="+mj-lt"/>
              <a:buAutoNum type="arabicPeriod"/>
            </a:pPr>
            <a:r>
              <a:rPr lang="en-AU" altLang="zh-CN" sz="1400" i="0" dirty="0"/>
              <a:t>Create a simple google webpage (see the example provided):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AU" altLang="zh-CN" sz="1200" b="0" i="0" dirty="0">
                <a:hlinkClick r:id="rId4"/>
              </a:rPr>
              <a:t>https://www.youtube.com/watch?v=nGIg40xs9e4</a:t>
            </a:r>
            <a:endParaRPr lang="en-AU" altLang="zh-CN" sz="1200" b="0" i="0" dirty="0"/>
          </a:p>
          <a:p>
            <a:pPr marL="800100" lvl="1" indent="-342900">
              <a:buFont typeface="+mj-lt"/>
              <a:buAutoNum type="arabicPeriod"/>
            </a:pPr>
            <a:r>
              <a:rPr lang="en-AU" altLang="zh-CN" sz="1200" b="0" i="0" dirty="0"/>
              <a:t>Refer to “0:00 – 13:25” in the video</a:t>
            </a:r>
            <a:endParaRPr lang="en-AU" altLang="zh-CN" sz="1200" b="0" dirty="0"/>
          </a:p>
          <a:p>
            <a:pPr marL="800100" lvl="1" indent="-342900">
              <a:buFont typeface="+mj-lt"/>
              <a:buAutoNum type="arabicPeriod"/>
            </a:pPr>
            <a:endParaRPr lang="en-AU" altLang="zh-CN" sz="1200" b="0" i="0" dirty="0"/>
          </a:p>
          <a:p>
            <a:pPr marL="400050" indent="-400050">
              <a:buFont typeface="+mj-lt"/>
              <a:buAutoNum type="arabicPeriod"/>
            </a:pPr>
            <a:endParaRPr lang="en-AU" altLang="zh-CN" sz="1400" i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3DC7C7-3A16-0576-84FC-046989CEB00E}"/>
              </a:ext>
            </a:extLst>
          </p:cNvPr>
          <p:cNvGrpSpPr/>
          <p:nvPr/>
        </p:nvGrpSpPr>
        <p:grpSpPr>
          <a:xfrm>
            <a:off x="6755709" y="1743903"/>
            <a:ext cx="4918422" cy="2574435"/>
            <a:chOff x="3636789" y="3429000"/>
            <a:chExt cx="4918422" cy="2574435"/>
          </a:xfrm>
        </p:grpSpPr>
        <p:pic>
          <p:nvPicPr>
            <p:cNvPr id="5" name="Picture 4" descr="A screenshot of a google search engine&#10;&#10;Description automatically generated">
              <a:extLst>
                <a:ext uri="{FF2B5EF4-FFF2-40B4-BE49-F238E27FC236}">
                  <a16:creationId xmlns:a16="http://schemas.microsoft.com/office/drawing/2014/main" id="{F38F4160-361F-5689-ACF1-51CB655CC9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36789" y="3429000"/>
              <a:ext cx="4918422" cy="257443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548FF5-B59C-866D-E92F-C0AD99F45A80}"/>
                </a:ext>
              </a:extLst>
            </p:cNvPr>
            <p:cNvSpPr/>
            <p:nvPr/>
          </p:nvSpPr>
          <p:spPr>
            <a:xfrm>
              <a:off x="7345885" y="4891119"/>
              <a:ext cx="503227" cy="1841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7EF1FE2-7DEE-BF32-8716-8EFE3EFE6B43}"/>
                </a:ext>
              </a:extLst>
            </p:cNvPr>
            <p:cNvSpPr/>
            <p:nvPr/>
          </p:nvSpPr>
          <p:spPr>
            <a:xfrm>
              <a:off x="7535106" y="4340331"/>
              <a:ext cx="503227" cy="2955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2953987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AnalogousFromLightSeedRightStep">
      <a:dk1>
        <a:srgbClr val="000000"/>
      </a:dk1>
      <a:lt1>
        <a:srgbClr val="FFFFFF"/>
      </a:lt1>
      <a:dk2>
        <a:srgbClr val="382441"/>
      </a:dk2>
      <a:lt2>
        <a:srgbClr val="E8E7E2"/>
      </a:lt2>
      <a:accent1>
        <a:srgbClr val="6E81EE"/>
      </a:accent1>
      <a:accent2>
        <a:srgbClr val="784EEB"/>
      </a:accent2>
      <a:accent3>
        <a:srgbClr val="C66EEE"/>
      </a:accent3>
      <a:accent4>
        <a:srgbClr val="EB4EDA"/>
      </a:accent4>
      <a:accent5>
        <a:srgbClr val="EE6EAB"/>
      </a:accent5>
      <a:accent6>
        <a:srgbClr val="EB4E58"/>
      </a:accent6>
      <a:hlink>
        <a:srgbClr val="8B8354"/>
      </a:hlink>
      <a:folHlink>
        <a:srgbClr val="7F7F7F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305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Bierstadt</vt:lpstr>
      <vt:lpstr>Neue Haas Grotesk Text Pro</vt:lpstr>
      <vt:lpstr>GestaltVTI</vt:lpstr>
      <vt:lpstr>AI Project Meeting</vt:lpstr>
      <vt:lpstr>Outline</vt:lpstr>
      <vt:lpstr>Introduction to Agile Development</vt:lpstr>
      <vt:lpstr>Introduction to Agile Development</vt:lpstr>
      <vt:lpstr>Kanban Demo</vt:lpstr>
      <vt:lpstr>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Project Meeting</dc:title>
  <dc:creator>Yidong Gan</dc:creator>
  <cp:lastModifiedBy>Yidong Gan</cp:lastModifiedBy>
  <cp:revision>19</cp:revision>
  <dcterms:created xsi:type="dcterms:W3CDTF">2024-12-06T06:04:01Z</dcterms:created>
  <dcterms:modified xsi:type="dcterms:W3CDTF">2024-12-10T01:38:10Z</dcterms:modified>
</cp:coreProperties>
</file>