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1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相量测量单元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0.5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攻击者可以同时使用多个IP地址和攻击方法来对特定类型的目标企业发起攻击。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tags" Target="../tags/tag15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6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0" Type="http://schemas.openxmlformats.org/officeDocument/2006/relationships/notesSlide" Target="../notesSlides/notesSlide4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1580" y="1950720"/>
            <a:ext cx="9768840" cy="2956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114415" y="3302000"/>
            <a:ext cx="479425" cy="59029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2945" y="4522470"/>
            <a:ext cx="3741420" cy="12039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21630" y="0"/>
            <a:ext cx="6770370" cy="3796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835" y="5203190"/>
            <a:ext cx="1299845" cy="42672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5"/>
          <a:srcRect b="14257"/>
          <a:stretch>
            <a:fillRect/>
          </a:stretch>
        </p:blipFill>
        <p:spPr>
          <a:xfrm>
            <a:off x="0" y="3721735"/>
            <a:ext cx="6506210" cy="30956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rcRect t="4239" b="16064"/>
          <a:stretch>
            <a:fillRect/>
          </a:stretch>
        </p:blipFill>
        <p:spPr>
          <a:xfrm>
            <a:off x="396240" y="1285875"/>
            <a:ext cx="3901440" cy="2435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6720" y="4036060"/>
            <a:ext cx="1753235" cy="4152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335520" y="6072505"/>
            <a:ext cx="2914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</a:t>
            </a:r>
            <a:r>
              <a:rPr lang="en-US" altLang="zh-CN"/>
              <a:t>IP</a:t>
            </a:r>
            <a:r>
              <a:rPr lang="zh-CN" altLang="en-US"/>
              <a:t>对之间的余弦</a:t>
            </a:r>
            <a:r>
              <a:rPr lang="zh-CN" altLang="en-US"/>
              <a:t>相似度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实验结果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7145" y="3187065"/>
            <a:ext cx="5499100" cy="2049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54455" y="1757680"/>
            <a:ext cx="9080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数据集：多个行业的网站上收集到的web</a:t>
            </a:r>
            <a:r>
              <a:rPr lang="zh-CN" altLang="en-US" sz="2000">
                <a:sym typeface="+mn-ea"/>
              </a:rPr>
              <a:t>警</a:t>
            </a:r>
            <a:r>
              <a:rPr lang="zh-CN" altLang="en-US" sz="2000"/>
              <a:t>告信息、IP地址基本信息、域信息等</a:t>
            </a:r>
            <a:endParaRPr lang="zh-CN" altLang="en-US" sz="2000"/>
          </a:p>
          <a:p>
            <a:r>
              <a:rPr lang="en-US" altLang="zh-CN" sz="2000"/>
              <a:t>176 IP</a:t>
            </a:r>
            <a:r>
              <a:rPr lang="zh-CN" altLang="en-US" sz="2000"/>
              <a:t>、</a:t>
            </a:r>
            <a:r>
              <a:rPr lang="en-US" altLang="zh-CN" sz="2000"/>
              <a:t>3045 Domain</a:t>
            </a:r>
            <a:r>
              <a:rPr lang="zh-CN" altLang="en-US" sz="2000"/>
              <a:t>、</a:t>
            </a:r>
            <a:r>
              <a:rPr lang="en-US" altLang="zh-CN" sz="2000"/>
              <a:t>491026 request</a:t>
            </a:r>
            <a:endParaRPr lang="en-US" altLang="zh-CN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28140"/>
          </a:xfrm>
        </p:spPr>
        <p:txBody>
          <a:bodyPr/>
          <a:p>
            <a:r>
              <a:rPr lang="zh-CN" altLang="en-US" sz="2000"/>
              <a:t>通过图神经网络进行社交网络异常用户检测</a:t>
            </a:r>
            <a:endParaRPr lang="zh-CN" altLang="en-US" sz="2000"/>
          </a:p>
          <a:p>
            <a:r>
              <a:rPr lang="en-US" altLang="zh-CN" sz="2000"/>
              <a:t>HAWK</a:t>
            </a:r>
            <a:r>
              <a:rPr lang="zh-CN" altLang="en-US" sz="2000"/>
              <a:t>：通过异构图注意网络快速检测安卓恶意软件</a:t>
            </a:r>
            <a:endParaRPr lang="zh-CN" altLang="en-US" sz="2000"/>
          </a:p>
          <a:p>
            <a:r>
              <a:rPr lang="zh-CN" altLang="en-US" sz="2000"/>
              <a:t>利用异构信息网络适应元知识进行covid-19主题的恶性存储库检测（</a:t>
            </a:r>
            <a:r>
              <a:rPr lang="zh-CN" altLang="en-US" sz="2000"/>
              <a:t>恶意软件检测）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1580"/>
          </a:xfrm>
        </p:spPr>
        <p:txBody>
          <a:bodyPr/>
          <a:p>
            <a:r>
              <a:rPr lang="zh-CN" altLang="en-US" sz="3200"/>
              <a:t>背景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211060" cy="511175"/>
          </a:xfrm>
        </p:spPr>
        <p:txBody>
          <a:bodyPr/>
          <a:p>
            <a:r>
              <a:rPr lang="zh-CN" altLang="en-US" sz="2400">
                <a:latin typeface="+mn-ea"/>
                <a:cs typeface="+mn-ea"/>
              </a:rPr>
              <a:t>在SDN-SGC系统中检测识别</a:t>
            </a:r>
            <a:r>
              <a:rPr lang="en-US" altLang="zh-CN" sz="2400">
                <a:latin typeface="+mn-ea"/>
                <a:cs typeface="+mn-ea"/>
              </a:rPr>
              <a:t>DDoS</a:t>
            </a:r>
            <a:r>
              <a:rPr lang="zh-CN" altLang="en-US" sz="2400">
                <a:latin typeface="+mn-ea"/>
                <a:cs typeface="+mn-ea"/>
              </a:rPr>
              <a:t>攻击</a:t>
            </a:r>
            <a:endParaRPr lang="zh-CN" altLang="en-US" sz="2400">
              <a:latin typeface="+mn-ea"/>
              <a:cs typeface="+mn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904875" y="2939415"/>
            <a:ext cx="10515600" cy="1211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贡献</a:t>
            </a:r>
            <a:endParaRPr lang="zh-CN" altLang="en-US" sz="32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951865" y="4064635"/>
            <a:ext cx="10649585" cy="1544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latin typeface="+mn-ea"/>
                <a:cs typeface="+mn-ea"/>
              </a:rPr>
              <a:t>利用图卷积神经网络(GCN)来检测各种攻击场景中的DDoS攻击；</a:t>
            </a:r>
            <a:endParaRPr lang="zh-CN" altLang="en-US" sz="2400">
              <a:latin typeface="+mn-ea"/>
              <a:cs typeface="+mn-ea"/>
            </a:endParaRPr>
          </a:p>
          <a:p>
            <a:r>
              <a:rPr lang="zh-CN" altLang="en-US" sz="2400">
                <a:latin typeface="+mn-ea"/>
                <a:cs typeface="+mn-ea"/>
              </a:rPr>
              <a:t>使用光谱聚类来识别DDoS损坏的实体；</a:t>
            </a:r>
            <a:endParaRPr lang="zh-CN" altLang="en-US" sz="2400">
              <a:latin typeface="+mn-ea"/>
              <a:cs typeface="+mn-ea"/>
            </a:endParaRPr>
          </a:p>
          <a:p>
            <a:r>
              <a:rPr lang="zh-CN" altLang="en-US" sz="2400">
                <a:latin typeface="+mn-ea"/>
                <a:cs typeface="+mn-ea"/>
              </a:rPr>
              <a:t>分析检测、识别和减轻DDoS攻击对网络性能（吞吐量、传输延迟）的影响。</a:t>
            </a:r>
            <a:endParaRPr sz="24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5992" t="15341" r="72992" b="54666"/>
          <a:stretch>
            <a:fillRect/>
          </a:stretch>
        </p:blipFill>
        <p:spPr>
          <a:xfrm>
            <a:off x="4267835" y="48895"/>
            <a:ext cx="1637030" cy="1286510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27085" t="9665" r="13441" b="57236"/>
          <a:stretch>
            <a:fillRect/>
          </a:stretch>
        </p:blipFill>
        <p:spPr>
          <a:xfrm rot="5400000">
            <a:off x="2397760" y="3197860"/>
            <a:ext cx="5369560" cy="164401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l="6070" t="55421" r="73140" b="14587"/>
          <a:stretch>
            <a:fillRect/>
          </a:stretch>
        </p:blipFill>
        <p:spPr>
          <a:xfrm>
            <a:off x="6590665" y="5417185"/>
            <a:ext cx="1757045" cy="1394460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27233" t="52940" r="31629" b="17003"/>
          <a:stretch>
            <a:fillRect/>
          </a:stretch>
        </p:blipFill>
        <p:spPr>
          <a:xfrm rot="16200000">
            <a:off x="5636895" y="2813685"/>
            <a:ext cx="3714115" cy="1492885"/>
          </a:xfrm>
          <a:prstGeom prst="rect">
            <a:avLst/>
          </a:prstGeom>
        </p:spPr>
      </p:pic>
      <p:pic>
        <p:nvPicPr>
          <p:cNvPr id="9" name="内容占位符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/>
          <a:srcRect l="70594" t="55443" r="8538" b="18784"/>
          <a:stretch>
            <a:fillRect/>
          </a:stretch>
        </p:blipFill>
        <p:spPr>
          <a:xfrm rot="16200000">
            <a:off x="6718935" y="268605"/>
            <a:ext cx="1588770" cy="1280795"/>
          </a:xfrm>
          <a:prstGeom prst="rect">
            <a:avLst/>
          </a:prstGeom>
        </p:spPr>
      </p:pic>
      <p:pic>
        <p:nvPicPr>
          <p:cNvPr id="10" name="内容占位符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"/>
          <a:srcRect l="42306" t="42738" r="42622" b="53068"/>
          <a:stretch>
            <a:fillRect/>
          </a:stretch>
        </p:blipFill>
        <p:spPr>
          <a:xfrm>
            <a:off x="420370" y="4963795"/>
            <a:ext cx="1621790" cy="248285"/>
          </a:xfrm>
          <a:prstGeom prst="rect">
            <a:avLst/>
          </a:prstGeom>
        </p:spPr>
      </p:pic>
      <p:pic>
        <p:nvPicPr>
          <p:cNvPr id="11" name="内容占位符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"/>
          <a:srcRect l="40744" t="82690" r="40470" b="13667"/>
          <a:stretch>
            <a:fillRect/>
          </a:stretch>
        </p:blipFill>
        <p:spPr>
          <a:xfrm>
            <a:off x="8886190" y="1729740"/>
            <a:ext cx="1696085" cy="180975"/>
          </a:xfrm>
          <a:prstGeom prst="rect">
            <a:avLst/>
          </a:prstGeom>
        </p:spPr>
      </p:pic>
      <p:cxnSp>
        <p:nvCxnSpPr>
          <p:cNvPr id="12" name="肘形连接符 11"/>
          <p:cNvCxnSpPr/>
          <p:nvPr/>
        </p:nvCxnSpPr>
        <p:spPr>
          <a:xfrm rot="5400000" flipH="1" flipV="1">
            <a:off x="3079750" y="2911475"/>
            <a:ext cx="5795645" cy="1790700"/>
          </a:xfrm>
          <a:prstGeom prst="bentConnector4">
            <a:avLst>
              <a:gd name="adj1" fmla="val -1627"/>
              <a:gd name="adj2" fmla="val 7296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3060" y="5212080"/>
            <a:ext cx="368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输入：划分为</a:t>
            </a:r>
            <a:r>
              <a:rPr lang="en-US" altLang="zh-CN"/>
              <a:t>T</a:t>
            </a:r>
            <a:r>
              <a:rPr lang="zh-CN" altLang="en-US"/>
              <a:t>个时间步</a:t>
            </a:r>
            <a:r>
              <a:rPr lang="zh-CN" altLang="en-US"/>
              <a:t>长</a:t>
            </a:r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348615" y="2093595"/>
            <a:ext cx="2339340" cy="365760"/>
            <a:chOff x="513" y="4099"/>
            <a:chExt cx="3684" cy="57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" y="4111"/>
              <a:ext cx="1008" cy="55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21" y="4099"/>
              <a:ext cx="2676" cy="576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420370" y="2627630"/>
            <a:ext cx="32505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SG</a:t>
            </a:r>
            <a:r>
              <a:rPr lang="zh-CN" altLang="en-US"/>
              <a:t>系统中的</a:t>
            </a:r>
            <a:r>
              <a:rPr lang="en-US" altLang="zh-CN"/>
              <a:t>PMU</a:t>
            </a:r>
            <a:r>
              <a:rPr lang="zh-CN" altLang="en-US"/>
              <a:t>子系统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PMU</a:t>
            </a:r>
            <a:r>
              <a:rPr lang="zh-CN" altLang="en-US"/>
              <a:t>子系统的</a:t>
            </a:r>
            <a:r>
              <a:rPr lang="zh-CN" altLang="en-US"/>
              <a:t>连接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与所有邻居的平均传输</a:t>
            </a:r>
            <a:r>
              <a:rPr lang="zh-CN" altLang="en-US"/>
              <a:t>时延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相邻节点间的传输</a:t>
            </a:r>
            <a:r>
              <a:rPr lang="zh-CN" altLang="en-US"/>
              <a:t>时延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841105" y="1982470"/>
            <a:ext cx="3201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谱聚类：识别受攻击的</a:t>
            </a:r>
            <a:r>
              <a:rPr lang="zh-CN" altLang="en-US"/>
              <a:t>节点</a:t>
            </a:r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1"/>
          <a:srcRect t="7792"/>
          <a:stretch>
            <a:fillRect/>
          </a:stretch>
        </p:blipFill>
        <p:spPr>
          <a:xfrm>
            <a:off x="541020" y="5956935"/>
            <a:ext cx="1105535" cy="315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5992" t="15341" r="72992" b="54666"/>
          <a:stretch>
            <a:fillRect/>
          </a:stretch>
        </p:blipFill>
        <p:spPr>
          <a:xfrm>
            <a:off x="4258945" y="57785"/>
            <a:ext cx="1637030" cy="1286510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27085" t="9665" r="13441" b="57236"/>
          <a:stretch>
            <a:fillRect/>
          </a:stretch>
        </p:blipFill>
        <p:spPr>
          <a:xfrm rot="5400000">
            <a:off x="2397760" y="3197860"/>
            <a:ext cx="5369560" cy="164401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rcRect l="6070" t="55421" r="73140" b="14587"/>
          <a:stretch>
            <a:fillRect/>
          </a:stretch>
        </p:blipFill>
        <p:spPr>
          <a:xfrm>
            <a:off x="6590665" y="5417185"/>
            <a:ext cx="1757045" cy="1394460"/>
          </a:xfrm>
          <a:prstGeom prst="rect">
            <a:avLst/>
          </a:prstGeom>
        </p:spPr>
      </p:pic>
      <p:pic>
        <p:nvPicPr>
          <p:cNvPr id="8" name="内容占位符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27233" t="52940" r="31629" b="17003"/>
          <a:stretch>
            <a:fillRect/>
          </a:stretch>
        </p:blipFill>
        <p:spPr>
          <a:xfrm rot="16200000">
            <a:off x="5636895" y="2813685"/>
            <a:ext cx="3714115" cy="1492885"/>
          </a:xfrm>
          <a:prstGeom prst="rect">
            <a:avLst/>
          </a:prstGeom>
        </p:spPr>
      </p:pic>
      <p:pic>
        <p:nvPicPr>
          <p:cNvPr id="9" name="内容占位符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/>
          <a:srcRect l="70594" t="55443" r="8538" b="18784"/>
          <a:stretch>
            <a:fillRect/>
          </a:stretch>
        </p:blipFill>
        <p:spPr>
          <a:xfrm rot="16200000">
            <a:off x="6718935" y="268605"/>
            <a:ext cx="1588770" cy="1280795"/>
          </a:xfrm>
          <a:prstGeom prst="rect">
            <a:avLst/>
          </a:prstGeom>
        </p:spPr>
      </p:pic>
      <p:cxnSp>
        <p:nvCxnSpPr>
          <p:cNvPr id="12" name="肘形连接符 11"/>
          <p:cNvCxnSpPr/>
          <p:nvPr/>
        </p:nvCxnSpPr>
        <p:spPr>
          <a:xfrm rot="5400000" flipH="1" flipV="1">
            <a:off x="3079750" y="2911475"/>
            <a:ext cx="5795645" cy="1790700"/>
          </a:xfrm>
          <a:prstGeom prst="bentConnector4">
            <a:avLst>
              <a:gd name="adj1" fmla="val -1627"/>
              <a:gd name="adj2" fmla="val 72961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31445" y="1764030"/>
            <a:ext cx="2084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GCN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45" y="2205355"/>
            <a:ext cx="2250440" cy="3898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445" y="2595245"/>
            <a:ext cx="4001770" cy="3816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445" y="2990215"/>
            <a:ext cx="1996440" cy="44069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9855" y="4015105"/>
            <a:ext cx="346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Pooling</a:t>
            </a:r>
            <a:r>
              <a:rPr lang="zh-CN" altLang="en-US"/>
              <a:t>：最大池获取图级</a:t>
            </a:r>
            <a:r>
              <a:rPr lang="zh-CN" altLang="en-US"/>
              <a:t>表示</a:t>
            </a:r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0"/>
          <a:srcRect t="7792"/>
          <a:stretch>
            <a:fillRect/>
          </a:stretch>
        </p:blipFill>
        <p:spPr>
          <a:xfrm>
            <a:off x="909955" y="5106670"/>
            <a:ext cx="1105535" cy="31559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75895" y="5053965"/>
            <a:ext cx="80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分类：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3460" y="2313305"/>
            <a:ext cx="3209925" cy="48323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9185" y="3281045"/>
            <a:ext cx="2703195" cy="36703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72525" y="3670935"/>
            <a:ext cx="2820035" cy="3238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72525" y="4015105"/>
            <a:ext cx="2239645" cy="316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实验结果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7645"/>
            <a:ext cx="9617710" cy="965835"/>
          </a:xfrm>
        </p:spPr>
        <p:txBody>
          <a:bodyPr>
            <a:normAutofit fontScale="80000"/>
          </a:bodyPr>
          <a:p>
            <a:r>
              <a:rPr lang="zh-CN" altLang="en-US" sz="2400"/>
              <a:t>数据集：基于</a:t>
            </a:r>
            <a:r>
              <a:rPr lang="en-US" altLang="zh-CN" sz="2400"/>
              <a:t>IEEE118</a:t>
            </a:r>
            <a:r>
              <a:rPr lang="zh-CN" altLang="en-US" sz="2400"/>
              <a:t>总线系统，</a:t>
            </a:r>
            <a:r>
              <a:rPr lang="en-US" altLang="zh-CN" sz="2400"/>
              <a:t>T=3000</a:t>
            </a:r>
            <a:r>
              <a:rPr lang="zh-CN" altLang="en-US" sz="2400"/>
              <a:t>，</a:t>
            </a:r>
            <a:r>
              <a:rPr lang="en-US" altLang="zh-CN" sz="2400"/>
              <a:t>118</a:t>
            </a:r>
            <a:r>
              <a:rPr lang="zh-CN" altLang="en-US" sz="2400"/>
              <a:t>个数据节点，</a:t>
            </a:r>
            <a:r>
              <a:rPr lang="en-US" altLang="zh-CN" sz="2400"/>
              <a:t>186</a:t>
            </a:r>
            <a:r>
              <a:rPr lang="zh-CN" altLang="en-US" sz="2400"/>
              <a:t>条</a:t>
            </a:r>
            <a:r>
              <a:rPr lang="zh-CN" altLang="en-US" sz="2400"/>
              <a:t>链路</a:t>
            </a:r>
            <a:endParaRPr lang="zh-CN" altLang="en-US" sz="2400"/>
          </a:p>
          <a:p>
            <a:r>
              <a:rPr lang="en-US" altLang="zh-CN" sz="2400"/>
              <a:t>TCR</a:t>
            </a:r>
            <a:r>
              <a:rPr lang="zh-CN" altLang="en-US" sz="2400"/>
              <a:t>：图中损坏节点正确识别的比例；</a:t>
            </a:r>
            <a:r>
              <a:rPr lang="en-US" altLang="zh-CN" sz="2400"/>
              <a:t>ACR</a:t>
            </a:r>
            <a:r>
              <a:rPr lang="zh-CN" altLang="en-US" sz="2400"/>
              <a:t>：识别为损坏节点中正确</a:t>
            </a:r>
            <a:r>
              <a:rPr lang="zh-CN" altLang="en-US" sz="2400"/>
              <a:t>识别的</a:t>
            </a:r>
            <a:r>
              <a:rPr lang="zh-CN" altLang="en-US" sz="2400"/>
              <a:t>比例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2628900"/>
            <a:ext cx="1077468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实验结果</a:t>
            </a:r>
            <a:endParaRPr lang="zh-CN" altLang="en-US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" y="1864360"/>
            <a:ext cx="5783580" cy="4465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155" y="2159000"/>
            <a:ext cx="6294120" cy="4130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78100" y="1581150"/>
            <a:ext cx="1722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吞吐量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531225" y="1740535"/>
            <a:ext cx="1803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时延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7645" y="1512570"/>
            <a:ext cx="9299575" cy="3940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动机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86890"/>
            <a:ext cx="10970895" cy="891540"/>
          </a:xfrm>
        </p:spPr>
        <p:txBody>
          <a:bodyPr>
            <a:normAutofit/>
          </a:bodyPr>
          <a:p>
            <a:r>
              <a:rPr lang="zh-CN" altLang="en-US" sz="2400"/>
              <a:t>对攻击者建模：</a:t>
            </a:r>
            <a:r>
              <a:rPr lang="zh-CN" altLang="en-US" sz="2400">
                <a:sym typeface="+mn-ea"/>
              </a:rPr>
              <a:t>攻击者可以同时使用多个IP地址和攻击方法来对特定类型的目标企业发起攻击。</a:t>
            </a:r>
            <a:endParaRPr lang="zh-CN" altLang="en-US" sz="2400"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49630" y="30930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/>
              <a:t>贡献</a:t>
            </a:r>
            <a:endParaRPr lang="zh-CN" altLang="en-US" sz="32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849630" y="4832985"/>
            <a:ext cx="10515600" cy="1344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51865" y="4420870"/>
            <a:ext cx="10970895" cy="13449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/>
              <a:t>设计了</a:t>
            </a:r>
            <a:r>
              <a:rPr lang="en-US" altLang="zh-CN" sz="2400"/>
              <a:t>IP-Domain-Graph</a:t>
            </a:r>
            <a:r>
              <a:rPr lang="zh-CN" altLang="en-US" sz="2400"/>
              <a:t>异构图，捕捉</a:t>
            </a:r>
            <a:r>
              <a:rPr lang="en-US" altLang="zh-CN" sz="2400"/>
              <a:t>IP</a:t>
            </a:r>
            <a:r>
              <a:rPr lang="zh-CN" altLang="en-US" sz="2400"/>
              <a:t>地址和攻击域之间的</a:t>
            </a:r>
            <a:r>
              <a:rPr lang="zh-CN" altLang="en-US" sz="2400"/>
              <a:t>关系；</a:t>
            </a:r>
            <a:endParaRPr lang="zh-CN" altLang="en-US" sz="2400"/>
          </a:p>
          <a:p>
            <a:r>
              <a:rPr lang="zh-CN" altLang="en-US" sz="2400"/>
              <a:t>获取攻击者的</a:t>
            </a:r>
            <a:r>
              <a:rPr lang="en-US" altLang="zh-CN" sz="2400"/>
              <a:t>IP</a:t>
            </a:r>
            <a:r>
              <a:rPr lang="zh-CN" altLang="en-US" sz="2400"/>
              <a:t>嵌入表示：</a:t>
            </a:r>
            <a:r>
              <a:rPr lang="en-US" altLang="zh-CN" sz="2400"/>
              <a:t>IP-Domain</a:t>
            </a:r>
            <a:r>
              <a:rPr lang="zh-CN" altLang="en-US" sz="2400"/>
              <a:t>、</a:t>
            </a:r>
            <a:r>
              <a:rPr lang="en-US" altLang="zh-CN" sz="2400"/>
              <a:t>HTTP Request</a:t>
            </a:r>
            <a:r>
              <a:rPr lang="zh-CN" altLang="en-US" sz="2400"/>
              <a:t>；</a:t>
            </a:r>
            <a:endParaRPr lang="zh-CN" altLang="en-US" sz="2400"/>
          </a:p>
          <a:p>
            <a:r>
              <a:rPr lang="zh-CN" altLang="en-US" sz="2400"/>
              <a:t>聚类计算</a:t>
            </a:r>
            <a:r>
              <a:rPr lang="en-US" altLang="zh-CN" sz="2400"/>
              <a:t>IP</a:t>
            </a:r>
            <a:r>
              <a:rPr lang="zh-CN" altLang="en-US" sz="2400"/>
              <a:t>相似度。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</a:t>
            </a:r>
            <a:endParaRPr lang="zh-CN" altLang="en-US" sz="32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09895" y="1032510"/>
            <a:ext cx="6172835" cy="34055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l="-385" t="1863"/>
          <a:stretch>
            <a:fillRect/>
          </a:stretch>
        </p:blipFill>
        <p:spPr>
          <a:xfrm>
            <a:off x="156845" y="1663065"/>
            <a:ext cx="4306570" cy="32454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4180" y="5647055"/>
            <a:ext cx="50857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PCA</a:t>
            </a:r>
            <a:r>
              <a:rPr lang="zh-CN" altLang="en-US" sz="2000"/>
              <a:t>：</a:t>
            </a:r>
            <a:r>
              <a:rPr lang="zh-CN" altLang="en-US" sz="2000"/>
              <a:t>节点映射到相同的特征空间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过滤节点：</a:t>
            </a:r>
            <a:r>
              <a:rPr lang="en-US" altLang="zh-CN" sz="2000"/>
              <a:t>1. </a:t>
            </a:r>
            <a:r>
              <a:rPr lang="en-US" altLang="zh-CN" sz="2000"/>
              <a:t>one-to-one   2. Large IP Address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6125845" y="277495"/>
            <a:ext cx="4464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HGAT</a:t>
            </a:r>
            <a:r>
              <a:rPr lang="zh-CN" altLang="en-US"/>
              <a:t>：半监督，只标注</a:t>
            </a:r>
            <a:r>
              <a:rPr lang="en-US" altLang="zh-CN"/>
              <a:t>Domain</a:t>
            </a:r>
            <a:endParaRPr lang="en-US" altLang="zh-CN"/>
          </a:p>
          <a:p>
            <a:r>
              <a:rPr lang="zh-CN" altLang="en-US"/>
              <a:t>标签：政府、娱乐、旅游、游戏</a:t>
            </a:r>
            <a:r>
              <a:rPr lang="zh-CN" altLang="en-US"/>
              <a:t>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010" y="4527550"/>
            <a:ext cx="1348740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010" y="4908550"/>
            <a:ext cx="2446020" cy="510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 t="4269"/>
          <a:stretch>
            <a:fillRect/>
          </a:stretch>
        </p:blipFill>
        <p:spPr>
          <a:xfrm>
            <a:off x="5758815" y="5344795"/>
            <a:ext cx="5198745" cy="7404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8815" y="6180455"/>
            <a:ext cx="2415540" cy="434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8840" y="6242685"/>
            <a:ext cx="3573780" cy="419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398,&quot;width&quot;:4359}"/>
</p:tagLst>
</file>

<file path=ppt/tags/tag10.xml><?xml version="1.0" encoding="utf-8"?>
<p:tagLst xmlns:p="http://schemas.openxmlformats.org/presentationml/2006/main">
  <p:tag name="KSO_WM_UNIT_PLACING_PICTURE_USER_VIEWPORT" val="{&quot;height&quot;:2398,&quot;width&quot;:4359}"/>
</p:tagLst>
</file>

<file path=ppt/tags/tag11.xml><?xml version="1.0" encoding="utf-8"?>
<p:tagLst xmlns:p="http://schemas.openxmlformats.org/presentationml/2006/main">
  <p:tag name="KSO_WM_UNIT_PLACING_PICTURE_USER_VIEWPORT" val="{&quot;height&quot;:2398,&quot;width&quot;:4359}"/>
</p:tagLst>
</file>

<file path=ppt/tags/tag12.xml><?xml version="1.0" encoding="utf-8"?>
<p:tagLst xmlns:p="http://schemas.openxmlformats.org/presentationml/2006/main">
  <p:tag name="KSO_WM_UNIT_PLACING_PICTURE_USER_VIEWPORT" val="{&quot;height&quot;:2398,&quot;width&quot;:4359}"/>
</p:tagLst>
</file>

<file path=ppt/tags/tag13.xml><?xml version="1.0" encoding="utf-8"?>
<p:tagLst xmlns:p="http://schemas.openxmlformats.org/presentationml/2006/main">
  <p:tag name="KSO_WM_UNIT_PLACING_PICTURE_USER_VIEWPORT" val="{&quot;height&quot;:6036,&quot;width&quot;:14244}"/>
</p:tagLst>
</file>

<file path=ppt/tags/tag14.xml><?xml version="1.0" encoding="utf-8"?>
<p:tagLst xmlns:p="http://schemas.openxmlformats.org/presentationml/2006/main">
  <p:tag name="KSO_WM_UNIT_PLACING_PICTURE_USER_VIEWPORT" val="{&quot;height&quot;:4763,&quot;width&quot;:8635}"/>
</p:tagLst>
</file>

<file path=ppt/tags/tag15.xml><?xml version="1.0" encoding="utf-8"?>
<p:tagLst xmlns:p="http://schemas.openxmlformats.org/presentationml/2006/main">
  <p:tag name="KSO_WM_UNIT_PLACING_PICTURE_USER_VIEWPORT" val="{&quot;height&quot;:7824,&quot;width&quot;:13956}"/>
</p:tagLst>
</file>

<file path=ppt/tags/tag2.xml><?xml version="1.0" encoding="utf-8"?>
<p:tagLst xmlns:p="http://schemas.openxmlformats.org/presentationml/2006/main">
  <p:tag name="KSO_WM_UNIT_PLACING_PICTURE_USER_VIEWPORT" val="{&quot;height&quot;:2398,&quot;width&quot;:4359}"/>
</p:tagLst>
</file>

<file path=ppt/tags/tag3.xml><?xml version="1.0" encoding="utf-8"?>
<p:tagLst xmlns:p="http://schemas.openxmlformats.org/presentationml/2006/main">
  <p:tag name="KSO_WM_UNIT_PLACING_PICTURE_USER_VIEWPORT" val="{&quot;height&quot;:2398,&quot;width&quot;:4359}"/>
</p:tagLst>
</file>

<file path=ppt/tags/tag4.xml><?xml version="1.0" encoding="utf-8"?>
<p:tagLst xmlns:p="http://schemas.openxmlformats.org/presentationml/2006/main">
  <p:tag name="KSO_WM_UNIT_PLACING_PICTURE_USER_VIEWPORT" val="{&quot;height&quot;:2398,&quot;width&quot;:4359}"/>
</p:tagLst>
</file>

<file path=ppt/tags/tag5.xml><?xml version="1.0" encoding="utf-8"?>
<p:tagLst xmlns:p="http://schemas.openxmlformats.org/presentationml/2006/main">
  <p:tag name="KSO_WM_UNIT_PLACING_PICTURE_USER_VIEWPORT" val="{&quot;height&quot;:2398,&quot;width&quot;:4359}"/>
</p:tagLst>
</file>

<file path=ppt/tags/tag6.xml><?xml version="1.0" encoding="utf-8"?>
<p:tagLst xmlns:p="http://schemas.openxmlformats.org/presentationml/2006/main">
  <p:tag name="KSO_WM_UNIT_PLACING_PICTURE_USER_VIEWPORT" val="{&quot;height&quot;:2398,&quot;width&quot;:4359}"/>
</p:tagLst>
</file>

<file path=ppt/tags/tag7.xml><?xml version="1.0" encoding="utf-8"?>
<p:tagLst xmlns:p="http://schemas.openxmlformats.org/presentationml/2006/main">
  <p:tag name="KSO_WM_UNIT_PLACING_PICTURE_USER_VIEWPORT" val="{&quot;height&quot;:2398,&quot;width&quot;:4359}"/>
</p:tagLst>
</file>

<file path=ppt/tags/tag8.xml><?xml version="1.0" encoding="utf-8"?>
<p:tagLst xmlns:p="http://schemas.openxmlformats.org/presentationml/2006/main">
  <p:tag name="KSO_WM_UNIT_PLACING_PICTURE_USER_VIEWPORT" val="{&quot;height&quot;:2398,&quot;width&quot;:4359}"/>
</p:tagLst>
</file>

<file path=ppt/tags/tag9.xml><?xml version="1.0" encoding="utf-8"?>
<p:tagLst xmlns:p="http://schemas.openxmlformats.org/presentationml/2006/main">
  <p:tag name="KSO_WM_UNIT_PLACING_PICTURE_USER_VIEWPORT" val="{&quot;height&quot;:2398,&quot;width&quot;:435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WPS 演示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背景</vt:lpstr>
      <vt:lpstr>模型</vt:lpstr>
      <vt:lpstr>模型</vt:lpstr>
      <vt:lpstr>实验结果</vt:lpstr>
      <vt:lpstr>实验结果</vt:lpstr>
      <vt:lpstr>PowerPoint 演示文稿</vt:lpstr>
      <vt:lpstr>动机</vt:lpstr>
      <vt:lpstr>模型</vt:lpstr>
      <vt:lpstr>模型</vt:lpstr>
      <vt:lpstr>实验结果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段依琳</dc:creator>
  <cp:lastModifiedBy>LA</cp:lastModifiedBy>
  <cp:revision>12</cp:revision>
  <dcterms:created xsi:type="dcterms:W3CDTF">2021-10-09T12:13:00Z</dcterms:created>
  <dcterms:modified xsi:type="dcterms:W3CDTF">2021-10-14T12:38:05Z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F1FBAAAA1B57465D8DBABC84E25FAA47</vt:lpwstr>
  </property>
  <property fmtid="{D5CDD505-2E9C-101B-9397-08002B2CF9AE}" pid="3" name="KSOProductBuildVer">
    <vt:lpwstr>2052-11.1.0.10938</vt:lpwstr>
  </property>
</Properties>
</file>