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0" r:id="rId7"/>
    <p:sldId id="261" r:id="rId8"/>
    <p:sldId id="262" r:id="rId9"/>
    <p:sldId id="264" r:id="rId10"/>
    <p:sldId id="265" r:id="rId11"/>
    <p:sldId id="266" r:id="rId12"/>
    <p:sldId id="25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ne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经过l层异构图卷积后，我们最终可以得到聚合邻域语义的所有节点（包括句子和实体）表示。</a:t>
            </a:r>
            <a:endParaRPr lang="zh-CN" altLang="en-US"/>
          </a:p>
          <a:p>
            <a:r>
              <a:rPr lang="zh-CN" altLang="en-US"/>
              <a:t>在句子节点Hs∈RN的表示上使用最大池化来获得最终主题丰富</a:t>
            </a:r>
            <a:r>
              <a:rPr lang="zh-CN" altLang="en-US">
                <a:sym typeface="+mn-ea"/>
              </a:rPr>
              <a:t>的新闻文档</a:t>
            </a:r>
            <a:r>
              <a:rPr lang="zh-CN" altLang="en-US"/>
              <a:t>的嵌入Hd∈RN。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l+1</a:t>
            </a:r>
            <a:r>
              <a:rPr lang="zh-CN" altLang="en-US"/>
              <a:t>层的结点表示：聚集不同类型邻居结点的特征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Bt</a:t>
            </a:r>
            <a:r>
              <a:rPr lang="zh-CN" altLang="en-US"/>
              <a:t>：注意力矩阵，行代表结点，列代表类型</a:t>
            </a:r>
            <a:r>
              <a:rPr lang="en-US" altLang="zh-CN"/>
              <a:t>t</a:t>
            </a:r>
            <a:r>
              <a:rPr lang="zh-CN" altLang="en-US"/>
              <a:t>的</a:t>
            </a:r>
            <a:r>
              <a:rPr lang="zh-CN" altLang="en-US"/>
              <a:t>邻居结点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v</a:t>
            </a:r>
            <a:r>
              <a:rPr lang="zh-CN" altLang="en-US"/>
              <a:t>：注意力</a:t>
            </a:r>
            <a:r>
              <a:rPr lang="zh-CN" altLang="en-US"/>
              <a:t>向量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α</a:t>
            </a:r>
            <a:r>
              <a:rPr lang="zh-CN" altLang="en-US"/>
              <a:t>：类型级别的注意力权重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hv hv’</a:t>
            </a:r>
            <a:r>
              <a:rPr lang="zh-CN" altLang="en-US"/>
              <a:t>：当前结点，</a:t>
            </a:r>
            <a:r>
              <a:rPr lang="zh-CN" altLang="en-US"/>
              <a:t>邻居结点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A~</a:t>
            </a:r>
            <a:r>
              <a:rPr lang="zh-CN" altLang="en-US">
                <a:sym typeface="+mn-ea"/>
              </a:rPr>
              <a:t>：是添加了自连接的标准化邻接矩阵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比较网络：最终输出比较特征向量C∈RN，是通过新闻文档中所有实体E={e1，e2，...，的对齐向量A=[a1，a1，a2，...，]上的最大池得到的。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sofemax</a:t>
            </a:r>
            <a:r>
              <a:rPr lang="zh-CN" altLang="en-US"/>
              <a:t>层</a:t>
            </a:r>
            <a:r>
              <a:rPr lang="en-US" altLang="zh-CN"/>
              <a:t> </a:t>
            </a:r>
            <a:r>
              <a:rPr lang="zh-CN" altLang="en-US"/>
              <a:t>：分类器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Y</a:t>
            </a:r>
            <a:r>
              <a:rPr lang="zh-CN" altLang="en-US"/>
              <a:t>：标签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L2</a:t>
            </a:r>
            <a:r>
              <a:rPr lang="zh-CN" altLang="en-US"/>
              <a:t>范数</a:t>
            </a:r>
            <a:r>
              <a:rPr lang="en-US" altLang="zh-CN"/>
              <a:t> </a:t>
            </a:r>
            <a:r>
              <a:rPr lang="zh-CN" altLang="en-US"/>
              <a:t>交叉熵</a:t>
            </a:r>
            <a:r>
              <a:rPr lang="en-US" altLang="zh-CN"/>
              <a:t>LOSS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结构化三元组，整个外部知识，主题，主题和</a:t>
            </a:r>
            <a:r>
              <a:rPr lang="zh-CN" altLang="en-US"/>
              <a:t>外部知识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无向边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用连接操作代替实体</a:t>
            </a:r>
            <a:r>
              <a:rPr lang="zh-CN" altLang="en-US"/>
              <a:t>比较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输入一段</a:t>
            </a:r>
            <a:r>
              <a:rPr lang="zh-CN" altLang="en-US"/>
              <a:t>时间序列内传感器</a:t>
            </a:r>
            <a:r>
              <a:rPr lang="zh-CN" altLang="en-US"/>
              <a:t>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图构建，学习传感器间的关系，</a:t>
            </a:r>
            <a:r>
              <a:rPr lang="zh-CN" altLang="en-US">
                <a:sym typeface="+mn-ea"/>
              </a:rPr>
              <a:t>注意力机制，提取结点特征，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时刻结点数值的预测，异常分数计算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无监督学习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嵌入向量</a:t>
            </a:r>
            <a:r>
              <a:rPr lang="en-US" altLang="zh-CN"/>
              <a:t>V  </a:t>
            </a:r>
            <a:r>
              <a:rPr lang="zh-CN" altLang="en-US"/>
              <a:t>随机初始化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有先验信息或者无先验信息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计算嵌入向量之间的相似性，余弦相似度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 </a:t>
            </a:r>
            <a:r>
              <a:rPr lang="zh-CN" altLang="en-US"/>
              <a:t>邻接矩阵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滑动窗口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结点</a:t>
            </a:r>
            <a:r>
              <a:rPr lang="en-US" altLang="zh-CN"/>
              <a:t>i</a:t>
            </a:r>
            <a:r>
              <a:rPr lang="zh-CN" altLang="en-US"/>
              <a:t>的聚合表示</a:t>
            </a:r>
            <a:r>
              <a:rPr lang="en-US" altLang="zh-CN"/>
              <a:t>Zi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注意力系数</a:t>
            </a:r>
            <a:r>
              <a:rPr lang="en-US" altLang="zh-CN"/>
              <a:t> </a:t>
            </a:r>
            <a:r>
              <a:rPr lang="en-US" altLang="zh-CN"/>
              <a:t>α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    </a:t>
            </a:r>
            <a:r>
              <a:rPr lang="zh-CN" altLang="en-US"/>
              <a:t>连接</a:t>
            </a:r>
            <a:r>
              <a:rPr lang="en-US" altLang="zh-CN"/>
              <a:t> </a:t>
            </a:r>
            <a:r>
              <a:rPr lang="zh-CN" altLang="en-US"/>
              <a:t>传感器</a:t>
            </a:r>
            <a:r>
              <a:rPr lang="en-US" altLang="zh-CN"/>
              <a:t>embedding v  </a:t>
            </a:r>
            <a:r>
              <a:rPr lang="zh-CN" altLang="en-US"/>
              <a:t>和</a:t>
            </a:r>
            <a:r>
              <a:rPr lang="en-US" altLang="zh-CN"/>
              <a:t>   </a:t>
            </a:r>
            <a:r>
              <a:rPr lang="zh-CN" altLang="en-US"/>
              <a:t>转换特征</a:t>
            </a:r>
            <a:r>
              <a:rPr lang="en-US" altLang="zh-CN"/>
              <a:t> WX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LeakyReLU  </a:t>
            </a:r>
            <a:r>
              <a:rPr lang="zh-CN" altLang="en-US"/>
              <a:t>非线性激活函数，</a:t>
            </a:r>
            <a:r>
              <a:rPr lang="en-US" altLang="zh-CN"/>
              <a:t> softmax </a:t>
            </a:r>
            <a:r>
              <a:rPr lang="zh-CN" altLang="en-US"/>
              <a:t>归一化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结点</a:t>
            </a:r>
            <a:r>
              <a:rPr lang="en-US" altLang="zh-CN"/>
              <a:t>i</a:t>
            </a:r>
            <a:r>
              <a:rPr lang="zh-CN" altLang="en-US"/>
              <a:t>的聚合表示</a:t>
            </a:r>
            <a:r>
              <a:rPr lang="en-US" altLang="zh-CN"/>
              <a:t>Zi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元素×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均方差</a:t>
            </a:r>
            <a:r>
              <a:rPr lang="en-US" altLang="zh-CN"/>
              <a:t> loss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偏差值</a:t>
            </a:r>
            <a:endParaRPr lang="zh-CN" altLang="en-US"/>
          </a:p>
          <a:p>
            <a:r>
              <a:rPr lang="zh-CN" altLang="en-US"/>
              <a:t>归一化</a:t>
            </a:r>
            <a:endParaRPr lang="zh-CN" altLang="en-US"/>
          </a:p>
          <a:p>
            <a:r>
              <a:rPr lang="zh-CN" altLang="en-US"/>
              <a:t>中位数</a:t>
            </a:r>
            <a:r>
              <a:rPr lang="en-US" altLang="zh-CN"/>
              <a:t>   IQR</a:t>
            </a:r>
            <a:r>
              <a:rPr lang="zh-CN" altLang="en-US"/>
              <a:t>：四分位距</a:t>
            </a:r>
            <a:r>
              <a:rPr lang="en-US" altLang="zh-CN"/>
              <a:t> </a:t>
            </a:r>
            <a:r>
              <a:rPr lang="zh-CN" altLang="en-US"/>
              <a:t>代替</a:t>
            </a:r>
            <a:r>
              <a:rPr lang="en-US" altLang="zh-CN"/>
              <a:t> </a:t>
            </a:r>
            <a:r>
              <a:rPr lang="zh-CN" altLang="en-US"/>
              <a:t>平均值和</a:t>
            </a:r>
            <a:r>
              <a:rPr lang="zh-CN" altLang="en-US"/>
              <a:t>标准差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总体异常：使用</a:t>
            </a:r>
            <a:r>
              <a:rPr lang="en-US" altLang="zh-CN"/>
              <a:t>MAX </a:t>
            </a:r>
            <a:r>
              <a:rPr lang="zh-CN" altLang="en-US"/>
              <a:t>聚合所有传感器，如果</a:t>
            </a:r>
            <a:r>
              <a:rPr lang="en-US" altLang="zh-CN"/>
              <a:t>A</a:t>
            </a:r>
            <a:r>
              <a:rPr lang="zh-CN" altLang="en-US"/>
              <a:t>超过阈值，标记时间</a:t>
            </a:r>
            <a:r>
              <a:rPr lang="en-US" altLang="zh-CN"/>
              <a:t>t</a:t>
            </a:r>
            <a:r>
              <a:rPr lang="zh-CN" altLang="en-US"/>
              <a:t>为</a:t>
            </a:r>
            <a:r>
              <a:rPr lang="zh-CN" altLang="en-US"/>
              <a:t>异常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把新闻分成一组句子，相互</a:t>
            </a:r>
            <a:r>
              <a:rPr lang="zh-CN" altLang="en-US"/>
              <a:t>双向链接</a:t>
            </a:r>
            <a:endParaRPr lang="zh-CN" altLang="en-US"/>
          </a:p>
          <a:p>
            <a:r>
              <a:rPr lang="zh-CN" altLang="en-US"/>
              <a:t>无监督</a:t>
            </a:r>
            <a:r>
              <a:rPr lang="en-US" altLang="zh-CN"/>
              <a:t>LDA</a:t>
            </a:r>
            <a:r>
              <a:rPr lang="zh-CN" altLang="en-US"/>
              <a:t>挖掘</a:t>
            </a:r>
            <a:r>
              <a:rPr lang="zh-CN" altLang="en-US"/>
              <a:t>潜在主题</a:t>
            </a:r>
            <a:endParaRPr lang="zh-CN" altLang="en-US"/>
          </a:p>
          <a:p>
            <a:r>
              <a:rPr lang="zh-CN" altLang="en-US"/>
              <a:t>每个句子被当做一个伪文档，分配前</a:t>
            </a:r>
            <a:r>
              <a:rPr lang="en-US" altLang="zh-CN"/>
              <a:t>P</a:t>
            </a:r>
            <a:r>
              <a:rPr lang="zh-CN" altLang="en-US"/>
              <a:t>个</a:t>
            </a:r>
            <a:r>
              <a:rPr lang="zh-CN" altLang="en-US"/>
              <a:t>潜在主题，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将文档中的实体使用实体链接工具</a:t>
            </a:r>
            <a:r>
              <a:rPr lang="en-US" altLang="zh-CN"/>
              <a:t>TAGME</a:t>
            </a:r>
            <a:r>
              <a:rPr lang="zh-CN" altLang="en-US"/>
              <a:t>，链接到维基百科</a:t>
            </a:r>
            <a:r>
              <a:rPr lang="zh-CN" altLang="en-US"/>
              <a:t>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如果一个句子s包含一个实体e，构建一个从一个句子到实体e的单向定向边，以便只允许信息从句子传播到实体。这样，我们就可以避免将真实的实体知识直接整合到新闻表示中，这可能会误导对假新闻的检测。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sentence LSTM</a:t>
            </a:r>
            <a:endParaRPr lang="en-US" altLang="zh-CN"/>
          </a:p>
          <a:p>
            <a:r>
              <a:rPr lang="en-US" altLang="zh-CN">
                <a:sym typeface="+mn-ea"/>
              </a:rPr>
              <a:t>entity KB</a:t>
            </a:r>
            <a:endParaRPr lang="en-US" altLang="zh-CN"/>
          </a:p>
          <a:p>
            <a:r>
              <a:rPr lang="en-US" altLang="zh-CN">
                <a:sym typeface="+mn-ea"/>
              </a:rPr>
              <a:t>topic one-hot</a:t>
            </a:r>
            <a:endParaRPr lang="en-US" altLang="zh-CN"/>
          </a:p>
          <a:p>
            <a:r>
              <a:rPr lang="zh-CN" altLang="en-US">
                <a:sym typeface="+mn-ea"/>
              </a:rPr>
              <a:t>初始化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07510" y="5671185"/>
            <a:ext cx="3630930" cy="469265"/>
          </a:xfrm>
        </p:spPr>
        <p:txBody>
          <a:bodyPr/>
          <a:p>
            <a:pPr algn="ctr"/>
            <a:r>
              <a:rPr lang="en-US" altLang="zh-CN">
                <a:solidFill>
                  <a:schemeClr val="tx1"/>
                </a:solidFill>
              </a:rPr>
              <a:t>AAAI2021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" y="2501900"/>
            <a:ext cx="11978005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数据集</a:t>
            </a:r>
            <a:endParaRPr lang="zh-CN" altLang="en-US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5585" y="2381250"/>
            <a:ext cx="5845175" cy="1704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8425" y="1524635"/>
            <a:ext cx="4996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SWaT</a:t>
            </a:r>
            <a:r>
              <a:rPr lang="zh-CN" altLang="en-US"/>
              <a:t>：安全水处理</a:t>
            </a:r>
            <a:r>
              <a:rPr lang="zh-CN" altLang="en-US"/>
              <a:t>数据集</a:t>
            </a:r>
            <a:endParaRPr lang="zh-CN" altLang="en-US"/>
          </a:p>
          <a:p>
            <a:r>
              <a:rPr lang="en-US" altLang="zh-CN"/>
              <a:t>WADI</a:t>
            </a:r>
            <a:r>
              <a:rPr lang="zh-CN" altLang="en-US"/>
              <a:t>：水量分配系统</a:t>
            </a:r>
            <a:r>
              <a:rPr lang="zh-CN" altLang="en-US"/>
              <a:t>数据集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实验结果</a:t>
            </a:r>
            <a:endParaRPr lang="zh-CN" altLang="en-US" sz="320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8145" y="1691640"/>
            <a:ext cx="6509385" cy="4485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消融实验</a:t>
            </a:r>
            <a:endParaRPr lang="zh-CN" altLang="en-US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81400" y="2596515"/>
            <a:ext cx="6512560" cy="33413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2465" y="1674495"/>
            <a:ext cx="44729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</a:t>
            </a:r>
            <a:r>
              <a:rPr lang="zh-CN" altLang="en-US" sz="2000"/>
              <a:t>可学习的图结构</a:t>
            </a:r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注意力机制</a:t>
            </a:r>
            <a:r>
              <a:rPr lang="zh-CN" altLang="en-US" sz="2000"/>
              <a:t>去掉传感器嵌入</a:t>
            </a:r>
            <a:r>
              <a:rPr lang="en-US" altLang="zh-CN" sz="2000"/>
              <a:t>V</a:t>
            </a:r>
            <a:endParaRPr lang="en-US" altLang="zh-CN" sz="2000"/>
          </a:p>
          <a:p>
            <a:r>
              <a:rPr lang="en-US" altLang="zh-CN" sz="2000"/>
              <a:t>3.</a:t>
            </a:r>
            <a:r>
              <a:rPr lang="zh-CN" altLang="en-US" sz="2000"/>
              <a:t>没有注意力机制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实验</a:t>
            </a:r>
            <a:endParaRPr lang="zh-CN" altLang="en-US" sz="320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05785" y="1531620"/>
            <a:ext cx="5729605" cy="51650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实验</a:t>
            </a:r>
            <a:endParaRPr lang="zh-CN" altLang="en-US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8155" y="1624330"/>
            <a:ext cx="11004550" cy="48488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8135" y="5769610"/>
            <a:ext cx="1841500" cy="54737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ea typeface="微软雅黑" panose="020B0503020204020204" charset="-122"/>
                <a:cs typeface="+mn-lt"/>
              </a:rPr>
              <a:t>ACL2021</a:t>
            </a:r>
            <a:endParaRPr lang="en-US" altLang="zh-CN">
              <a:solidFill>
                <a:schemeClr val="tx1"/>
              </a:solidFill>
              <a:ea typeface="微软雅黑" panose="020B0503020204020204" charset="-122"/>
              <a:cs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77060" y="1530350"/>
            <a:ext cx="8422640" cy="3536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动机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7455"/>
          </a:xfrm>
        </p:spPr>
        <p:txBody>
          <a:bodyPr/>
          <a:p>
            <a:r>
              <a:rPr lang="zh-CN" altLang="en-US" sz="2400"/>
              <a:t>虚假新闻检测：现有的方法</a:t>
            </a:r>
            <a:r>
              <a:rPr lang="zh-CN" altLang="en-US" sz="2400"/>
              <a:t>严重依赖于新闻内容的语义特征，未能有效利用外部知识帮助确认新闻文档</a:t>
            </a:r>
            <a:r>
              <a:rPr lang="zh-CN" altLang="en-US" sz="2400"/>
              <a:t>是否可信。</a:t>
            </a:r>
            <a:endParaRPr lang="zh-CN" altLang="en-US" sz="24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65200" y="2924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/>
              <a:t>贡献</a:t>
            </a:r>
            <a:endParaRPr lang="zh-CN" altLang="en-US" sz="32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65200" y="4392930"/>
            <a:ext cx="10515600" cy="201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端到端的图神经模型</a:t>
            </a:r>
            <a:r>
              <a:rPr lang="en-US" altLang="zh-CN" sz="2400"/>
              <a:t>CompareNet</a:t>
            </a:r>
            <a:r>
              <a:rPr lang="zh-CN" altLang="en-US" sz="2400"/>
              <a:t>，通过实体将新闻与知识库进行</a:t>
            </a:r>
            <a:r>
              <a:rPr lang="zh-CN" altLang="en-US" sz="2400"/>
              <a:t>比较。</a:t>
            </a:r>
            <a:endParaRPr lang="zh-CN" altLang="en-US" sz="2400"/>
          </a:p>
          <a:p>
            <a:r>
              <a:rPr lang="zh-CN" altLang="en-US" sz="2400"/>
              <a:t>构造了包含新闻主题和实体的有向异构图，使用图注意网络学习新闻表示，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   </a:t>
            </a:r>
            <a:r>
              <a:rPr lang="zh-CN" altLang="en-US" sz="2400"/>
              <a:t>设计了一种实体比较网络，将新闻与</a:t>
            </a:r>
            <a:r>
              <a:rPr lang="en-US" altLang="zh-CN" sz="2400"/>
              <a:t>KB</a:t>
            </a:r>
            <a:r>
              <a:rPr lang="zh-CN" altLang="en-US" sz="2400"/>
              <a:t>进行</a:t>
            </a:r>
            <a:r>
              <a:rPr lang="zh-CN" altLang="en-US" sz="2400"/>
              <a:t>比较。</a:t>
            </a:r>
            <a:endParaRPr lang="zh-CN" altLang="en-US" sz="240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在两个基准数据集上优于</a:t>
            </a:r>
            <a:r>
              <a:rPr lang="zh-CN" altLang="en-US" sz="2400">
                <a:solidFill>
                  <a:schemeClr val="tx1"/>
                </a:solidFill>
              </a:rPr>
              <a:t>最先进模型。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模型</a:t>
            </a:r>
            <a:endParaRPr lang="zh-CN" altLang="en-US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205" y="2362835"/>
            <a:ext cx="11977370" cy="3769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46320" y="1842770"/>
            <a:ext cx="2517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实体链接工具</a:t>
            </a:r>
            <a:r>
              <a:rPr lang="en-US" altLang="zh-CN" sz="2000"/>
              <a:t>TAGME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913765" y="1946275"/>
            <a:ext cx="2565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无监督</a:t>
            </a:r>
            <a:r>
              <a:rPr lang="en-US" altLang="zh-CN" sz="2000"/>
              <a:t>LDA</a:t>
            </a:r>
            <a:endParaRPr lang="en-US" altLang="zh-CN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模型</a:t>
            </a:r>
            <a:endParaRPr lang="zh-CN" altLang="en-US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5855" y="1276985"/>
            <a:ext cx="9865995" cy="54895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3"/>
          <p:cNvPicPr>
            <a:picLocks noChangeAspect="1"/>
          </p:cNvPicPr>
          <p:nvPr/>
        </p:nvPicPr>
        <p:blipFill>
          <a:blip r:embed="rId1"/>
          <a:srcRect r="19431" b="52874"/>
          <a:stretch>
            <a:fillRect/>
          </a:stretch>
        </p:blipFill>
        <p:spPr>
          <a:xfrm>
            <a:off x="3523615" y="1393825"/>
            <a:ext cx="8668385" cy="28213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Heterogeneous Graph Convolution</a:t>
            </a:r>
            <a:endParaRPr lang="en-US" altLang="zh-CN" sz="2800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70" y="3089275"/>
            <a:ext cx="3644900" cy="899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0" y="4093845"/>
            <a:ext cx="4116705" cy="4978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" y="4697095"/>
            <a:ext cx="3672840" cy="5245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85" y="5228590"/>
            <a:ext cx="2174240" cy="43180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64185" y="5789930"/>
            <a:ext cx="2511425" cy="366395"/>
            <a:chOff x="8196" y="5070"/>
            <a:chExt cx="4092" cy="66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6" y="5070"/>
              <a:ext cx="2808" cy="66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004" y="5090"/>
              <a:ext cx="1284" cy="588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400050" y="1680845"/>
            <a:ext cx="3112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异构图注意网络：</a:t>
            </a:r>
            <a:endParaRPr lang="zh-CN" altLang="en-US" sz="2000"/>
          </a:p>
          <a:p>
            <a:r>
              <a:rPr lang="en-US" altLang="zh-CN" sz="2000"/>
              <a:t>1.</a:t>
            </a:r>
            <a:r>
              <a:rPr lang="zh-CN" altLang="en-US" sz="2000"/>
              <a:t>不同类型结点的权重</a:t>
            </a:r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边的方向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5280025" y="4886960"/>
            <a:ext cx="1955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zh-CN" altLang="en-US"/>
              <a:t>邻接矩阵</a:t>
            </a:r>
            <a:endParaRPr lang="zh-CN" altLang="en-US"/>
          </a:p>
          <a:p>
            <a:r>
              <a:rPr lang="en-US" altLang="zh-CN"/>
              <a:t>D</a:t>
            </a:r>
            <a:r>
              <a:rPr lang="zh-CN" altLang="en-US"/>
              <a:t>：</a:t>
            </a:r>
            <a:r>
              <a:rPr lang="zh-CN" altLang="en-US"/>
              <a:t>度矩阵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latin typeface="+mj-ea"/>
              </a:rPr>
              <a:t>动机</a:t>
            </a:r>
            <a:endParaRPr lang="zh-CN" altLang="en-US" sz="320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4555" y="1560195"/>
            <a:ext cx="10515600" cy="2585720"/>
          </a:xfrm>
        </p:spPr>
        <p:txBody>
          <a:bodyPr>
            <a:normAutofit fontScale="90000" lnSpcReduction="20000"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给定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高维时间序列数据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，检测异常事件。（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传感器数据）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经典的线性模型：建模方式简单，无法处理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非线性关系。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深度学习模型：没有明确哪些传感器相互关联，在建模高维传感器方面有困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难，限制了异常事件检测和解释的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能力。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图神经网络：不同的传感器行为不同，GNN每个节点使用相同的模型参数；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图结构的边表示传感器之间的关系，这是需要模型学习的，但是GNN将图结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构作为输入。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84555" y="4055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3200">
                <a:latin typeface="+mj-ea"/>
              </a:rPr>
              <a:t>贡献</a:t>
            </a:r>
            <a:r>
              <a:rPr lang="en-US" altLang="zh-CN" sz="3200">
                <a:latin typeface="+mj-ea"/>
              </a:rPr>
              <a:t> </a:t>
            </a:r>
            <a:endParaRPr lang="en-US" altLang="zh-CN" sz="3200">
              <a:latin typeface="+mj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84555" y="5381625"/>
            <a:ext cx="10515600" cy="124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GDN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：一种新的图偏差网络，学习传感器的关系图，检测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偏差。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将结构学习方法和图神经网络结合，使用注意力权重支持异常行为的可解释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性，捕获传感器之间的相关性，推断异常的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原因。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Entity Comparison Network</a:t>
            </a:r>
            <a:endParaRPr lang="en-US" altLang="zh-CN" sz="280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95605" y="1838960"/>
            <a:ext cx="4355465" cy="2179320"/>
          </a:xfrm>
        </p:spPr>
        <p:txBody>
          <a:bodyPr/>
          <a:p>
            <a:r>
              <a:rPr lang="en-US" altLang="zh-CN" sz="2400"/>
              <a:t>KB-based Entity Representation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Structural Embedding</a:t>
            </a:r>
            <a:r>
              <a:rPr lang="zh-CN" altLang="en-US" sz="2400"/>
              <a:t>：</a:t>
            </a:r>
            <a:r>
              <a:rPr lang="en-US" altLang="zh-CN" sz="2400"/>
              <a:t>TransE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Textual Embedding</a:t>
            </a:r>
            <a:r>
              <a:rPr lang="zh-CN" altLang="en-US" sz="2400"/>
              <a:t>：</a:t>
            </a:r>
            <a:r>
              <a:rPr lang="en-US" altLang="zh-CN" sz="2400"/>
              <a:t>LSTM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70" y="3319780"/>
            <a:ext cx="3916680" cy="594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" y="3914140"/>
            <a:ext cx="1645920" cy="405765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3"/>
          <a:srcRect t="46671" r="30628" b="-350"/>
          <a:stretch>
            <a:fillRect/>
          </a:stretch>
        </p:blipFill>
        <p:spPr>
          <a:xfrm>
            <a:off x="4448810" y="3184525"/>
            <a:ext cx="7837170" cy="33743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Entity Comparison Network</a:t>
            </a:r>
            <a:endParaRPr lang="en-US" altLang="zh-CN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2232660"/>
            <a:ext cx="2918460" cy="586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" y="2819400"/>
            <a:ext cx="3505200" cy="571500"/>
          </a:xfrm>
          <a:prstGeom prst="rect">
            <a:avLst/>
          </a:prstGeom>
        </p:spPr>
      </p:pic>
      <p:pic>
        <p:nvPicPr>
          <p:cNvPr id="9" name="内容占位符 3"/>
          <p:cNvPicPr>
            <a:picLocks noChangeAspect="1"/>
          </p:cNvPicPr>
          <p:nvPr/>
        </p:nvPicPr>
        <p:blipFill>
          <a:blip r:embed="rId3"/>
          <a:srcRect l="40644" t="1671" r="-2473" b="11590"/>
          <a:stretch>
            <a:fillRect/>
          </a:stretch>
        </p:blipFill>
        <p:spPr>
          <a:xfrm>
            <a:off x="5207000" y="1109980"/>
            <a:ext cx="6985000" cy="54527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25" y="4344035"/>
            <a:ext cx="3717290" cy="414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55" y="4824095"/>
            <a:ext cx="4224655" cy="6826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数据集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350" y="2905125"/>
            <a:ext cx="11974830" cy="1962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7915" y="1821180"/>
            <a:ext cx="8561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SLN: Satirical and</a:t>
            </a:r>
            <a:r>
              <a:rPr lang="en-US" altLang="zh-CN" sz="2400"/>
              <a:t> </a:t>
            </a:r>
            <a:r>
              <a:rPr lang="zh-CN" altLang="en-US" sz="2400"/>
              <a:t>Legitimate News Database (Rubin et al., 2016)</a:t>
            </a:r>
            <a:endParaRPr lang="zh-CN" altLang="en-US" sz="2400"/>
          </a:p>
          <a:p>
            <a:r>
              <a:rPr lang="zh-CN" altLang="en-US" sz="2400"/>
              <a:t>LUN: Labeled Unreliable News Dataset (Rashkin</a:t>
            </a:r>
            <a:r>
              <a:rPr lang="en-US" altLang="zh-CN" sz="2400"/>
              <a:t> </a:t>
            </a:r>
            <a:r>
              <a:rPr lang="zh-CN" altLang="en-US" sz="2400"/>
              <a:t>et al., 2017)</a:t>
            </a:r>
            <a:endParaRPr lang="zh-CN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实验结果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5082540" cy="4335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915" y="1828165"/>
            <a:ext cx="5052060" cy="41986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消融实验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0440" y="1691005"/>
            <a:ext cx="7073900" cy="4127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实验</a:t>
            </a:r>
            <a:r>
              <a:rPr lang="zh-CN" altLang="en-US" sz="2800"/>
              <a:t>参数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8920" y="2293620"/>
            <a:ext cx="6120130" cy="32531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6005" y="1720215"/>
            <a:ext cx="2220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Topic</a:t>
            </a:r>
            <a:r>
              <a:rPr lang="zh-CN" altLang="en-US" sz="2400"/>
              <a:t>个数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模型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3770" y="190500"/>
            <a:ext cx="8801735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模型</a:t>
            </a:r>
            <a:r>
              <a:rPr lang="en-US" altLang="zh-CN" sz="3200"/>
              <a:t>-1</a:t>
            </a:r>
            <a:endParaRPr lang="en-US" altLang="zh-CN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6695" y="686435"/>
            <a:ext cx="8147050" cy="61715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4965" y="1666240"/>
            <a:ext cx="3940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输入：</a:t>
            </a:r>
            <a:r>
              <a:rPr lang="en-US" altLang="zh-CN" sz="2000"/>
              <a:t>T</a:t>
            </a:r>
            <a:r>
              <a:rPr lang="zh-CN" altLang="en-US" sz="2000"/>
              <a:t>时间序列内</a:t>
            </a:r>
            <a:r>
              <a:rPr lang="en-US" altLang="zh-CN" sz="2000"/>
              <a:t>N</a:t>
            </a:r>
            <a:r>
              <a:rPr lang="zh-CN" altLang="en-US" sz="2000"/>
              <a:t>个传感器的</a:t>
            </a:r>
            <a:r>
              <a:rPr lang="zh-CN" altLang="en-US" sz="2000"/>
              <a:t>数据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2306955"/>
            <a:ext cx="3478530" cy="6134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0845" y="3199130"/>
            <a:ext cx="2680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Embedding vector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" y="3718560"/>
            <a:ext cx="3360420" cy="365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模型</a:t>
            </a:r>
            <a:r>
              <a:rPr lang="en-US" altLang="zh-CN" sz="3200"/>
              <a:t>-2</a:t>
            </a:r>
            <a:endParaRPr lang="en-US" altLang="zh-CN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3045" y="686435"/>
            <a:ext cx="8147050" cy="61715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7345" y="1841500"/>
            <a:ext cx="4152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有向图表示传感器之间的依赖关系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410845" y="2887980"/>
            <a:ext cx="3138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先验信息：每个传感器</a:t>
            </a:r>
            <a:r>
              <a:rPr lang="en-US" altLang="zh-CN" sz="2000"/>
              <a:t>i</a:t>
            </a:r>
            <a:r>
              <a:rPr lang="zh-CN" altLang="en-US" sz="2000"/>
              <a:t>的一组</a:t>
            </a:r>
            <a:r>
              <a:rPr lang="zh-CN" altLang="en-US" sz="2000"/>
              <a:t>候选关系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85" y="3642360"/>
            <a:ext cx="2865755" cy="45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t="3047" r="4288"/>
          <a:stretch>
            <a:fillRect/>
          </a:stretch>
        </p:blipFill>
        <p:spPr>
          <a:xfrm>
            <a:off x="347345" y="5074920"/>
            <a:ext cx="3587115" cy="1093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2130" y="4572000"/>
            <a:ext cx="2545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计算相似度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模型</a:t>
            </a:r>
            <a:r>
              <a:rPr lang="en-US" altLang="zh-CN" sz="3200"/>
              <a:t>-3</a:t>
            </a:r>
            <a:endParaRPr lang="en-US" altLang="zh-CN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3045" y="686435"/>
            <a:ext cx="8147050" cy="61715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7345" y="1841500"/>
            <a:ext cx="4152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依据过去的数据进行预测，将预测值与观察值比对，</a:t>
            </a:r>
            <a:r>
              <a:rPr lang="zh-CN" altLang="en-US" sz="2000"/>
              <a:t>判断异常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347345" y="2887345"/>
            <a:ext cx="31381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时间</a:t>
            </a:r>
            <a:r>
              <a:rPr lang="en-US" altLang="zh-CN" sz="2000"/>
              <a:t>t</a:t>
            </a:r>
            <a:r>
              <a:rPr lang="zh-CN" altLang="en-US" sz="2000"/>
              <a:t>时的</a:t>
            </a:r>
            <a:r>
              <a:rPr lang="zh-CN" altLang="en-US" sz="2000"/>
              <a:t>输入：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452755" y="4044950"/>
            <a:ext cx="1860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输出：预测</a:t>
            </a:r>
            <a:r>
              <a:rPr lang="zh-CN" altLang="en-US" sz="2000"/>
              <a:t>值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" y="3286125"/>
            <a:ext cx="3806825" cy="581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850" y="4091305"/>
            <a:ext cx="421005" cy="280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模型</a:t>
            </a:r>
            <a:r>
              <a:rPr lang="en-US" altLang="zh-CN" sz="3200"/>
              <a:t>-3</a:t>
            </a:r>
            <a:endParaRPr lang="en-US" altLang="zh-CN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309" t="463"/>
          <a:stretch>
            <a:fillRect/>
          </a:stretch>
        </p:blipFill>
        <p:spPr>
          <a:xfrm>
            <a:off x="4137025" y="715010"/>
            <a:ext cx="8040370" cy="61429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7345" y="1841500"/>
            <a:ext cx="4716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特征提取器：捕捉传感器之间的</a:t>
            </a:r>
            <a:r>
              <a:rPr lang="zh-CN" altLang="en-US" sz="2000"/>
              <a:t>关系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6800"/>
            <a:ext cx="4140200" cy="836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165"/>
            <a:ext cx="4137025" cy="16770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模型</a:t>
            </a:r>
            <a:r>
              <a:rPr lang="en-US" altLang="zh-CN" sz="3200"/>
              <a:t>-3</a:t>
            </a:r>
            <a:endParaRPr lang="en-US" altLang="zh-CN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309" t="463"/>
          <a:stretch>
            <a:fillRect/>
          </a:stretch>
        </p:blipFill>
        <p:spPr>
          <a:xfrm>
            <a:off x="4137025" y="715010"/>
            <a:ext cx="8040370" cy="61429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7345" y="1841500"/>
            <a:ext cx="4152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预测值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" y="2688590"/>
            <a:ext cx="3893185" cy="5232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8515"/>
            <a:ext cx="4121785" cy="8559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模型</a:t>
            </a:r>
            <a:r>
              <a:rPr lang="en-US" altLang="zh-CN" sz="3200"/>
              <a:t>-4</a:t>
            </a:r>
            <a:endParaRPr lang="en-US" altLang="zh-CN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309" t="463"/>
          <a:stretch>
            <a:fillRect/>
          </a:stretch>
        </p:blipFill>
        <p:spPr>
          <a:xfrm>
            <a:off x="4137025" y="715010"/>
            <a:ext cx="8040370" cy="61429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7345" y="1841500"/>
            <a:ext cx="4152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异常分数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" y="2329815"/>
            <a:ext cx="2385060" cy="480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3036570"/>
            <a:ext cx="2316480" cy="64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10" y="3910965"/>
            <a:ext cx="2095500" cy="5257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160,&quot;width&quot;:12288}"/>
</p:tagLst>
</file>

<file path=ppt/tags/tag2.xml><?xml version="1.0" encoding="utf-8"?>
<p:tagLst xmlns:p="http://schemas.openxmlformats.org/presentationml/2006/main">
  <p:tag name="KSO_WM_UNIT_PLACING_PICTURE_USER_VIEWPORT" val="{&quot;height&quot;:3024,&quot;width&quot;:1845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1051</Words>
  <Application>WPS 演示</Application>
  <PresentationFormat>宽屏</PresentationFormat>
  <Paragraphs>121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动机</vt:lpstr>
      <vt:lpstr>模型</vt:lpstr>
      <vt:lpstr>模型-1</vt:lpstr>
      <vt:lpstr>模型-2</vt:lpstr>
      <vt:lpstr>模型-3</vt:lpstr>
      <vt:lpstr>模型-3</vt:lpstr>
      <vt:lpstr>模型-3</vt:lpstr>
      <vt:lpstr>模型-4</vt:lpstr>
      <vt:lpstr>数据集</vt:lpstr>
      <vt:lpstr>实验结果</vt:lpstr>
      <vt:lpstr>消融实验</vt:lpstr>
      <vt:lpstr>实验</vt:lpstr>
      <vt:lpstr>实验</vt:lpstr>
      <vt:lpstr>PowerPoint 演示文稿</vt:lpstr>
      <vt:lpstr>动机</vt:lpstr>
      <vt:lpstr>模型</vt:lpstr>
      <vt:lpstr>模型</vt:lpstr>
      <vt:lpstr>Heterogeneous Graph Convolution</vt:lpstr>
      <vt:lpstr>Entity Comparison Network</vt:lpstr>
      <vt:lpstr>Entity Comparison Network</vt:lpstr>
      <vt:lpstr>数据集</vt:lpstr>
      <vt:lpstr>实验结果</vt:lpstr>
      <vt:lpstr>消融实验</vt:lpstr>
      <vt:lpstr>实验参数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段依琳</dc:creator>
  <cp:lastModifiedBy>LA</cp:lastModifiedBy>
  <cp:revision>14</cp:revision>
  <dcterms:created xsi:type="dcterms:W3CDTF">2021-10-02T07:49:00Z</dcterms:created>
  <dcterms:modified xsi:type="dcterms:W3CDTF">2021-10-08T02:33:20Z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70543B4CE39449F08FC7D94EDB2C617F</vt:lpwstr>
  </property>
  <property fmtid="{D5CDD505-2E9C-101B-9397-08002B2CF9AE}" pid="3" name="KSOProductBuildVer">
    <vt:lpwstr>2052-11.1.0.10938</vt:lpwstr>
  </property>
</Properties>
</file>