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7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F8141-8D17-43FC-A46A-C5F94E2FB12F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0AE70-2DA5-4D29-A494-CF527FB72E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75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87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96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2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5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9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3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askom/seaborn/blob/master/seaborn/distributions.p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yehjames/%E8%B3%87%E6%96%99%E5%88%86%E6%9E%90-%E6%A9%9F%E5%99%A8%E5%AD%B8%E7%BF%92-%E7%AC%AC4-1%E8%AC%9B-kaggle%E7%AB%B6%E8%B3%BD-%E9%90%B5%E9%81%94%E5%B0%BC%E8%99%9F%E7%94%9F%E5%AD%98%E9%A0%90%E6%B8%AC-%E5%89%8D16-%E6%8E%92%E5%90%8D-a8842fea7077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鐵達尼號生存</a:t>
            </a:r>
            <a:r>
              <a:rPr lang="zh-TW" altLang="en-US" b="1" dirty="0" smtClean="0"/>
              <a:t>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000" dirty="0" smtClean="0"/>
              <a:t>報告人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陳依鈴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600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(1)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093" y="1930400"/>
            <a:ext cx="6153150" cy="3200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65725" y="5352534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死亡與生存的比例是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6:4</a:t>
            </a:r>
            <a:endParaRPr lang="en-US" altLang="zh-TW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42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(2)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066057" y="5352534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可以發現生存率由大到小排序為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艙等 </a:t>
            </a:r>
            <a:r>
              <a:rPr lang="en-US" altLang="zh-TW" b="1" dirty="0">
                <a:solidFill>
                  <a:srgbClr val="FF0000"/>
                </a:solidFill>
              </a:rPr>
              <a:t>&gt; 2</a:t>
            </a:r>
            <a:r>
              <a:rPr lang="zh-TW" altLang="en-US" b="1" dirty="0">
                <a:solidFill>
                  <a:srgbClr val="FF0000"/>
                </a:solidFill>
              </a:rPr>
              <a:t>艙等 </a:t>
            </a:r>
            <a:r>
              <a:rPr lang="en-US" altLang="zh-TW" b="1" dirty="0">
                <a:solidFill>
                  <a:srgbClr val="FF0000"/>
                </a:solidFill>
              </a:rPr>
              <a:t>&gt; 3</a:t>
            </a:r>
            <a:r>
              <a:rPr lang="zh-TW" altLang="en-US" b="1" dirty="0">
                <a:solidFill>
                  <a:srgbClr val="FF0000"/>
                </a:solidFill>
              </a:rPr>
              <a:t>艙等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18" y="2041267"/>
            <a:ext cx="6134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(3)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43766" y="5352533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發現女生生存率相當高，由此推測在逃難的時候，優先讓女生以及小孩先搭船。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855" y="2046029"/>
            <a:ext cx="61436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(4)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010201" y="5250933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發現</a:t>
            </a:r>
            <a:r>
              <a:rPr lang="en-US" altLang="zh-TW" b="1" dirty="0">
                <a:solidFill>
                  <a:srgbClr val="FF0000"/>
                </a:solidFill>
              </a:rPr>
              <a:t>S</a:t>
            </a:r>
            <a:r>
              <a:rPr lang="zh-TW" altLang="en-US" b="1" dirty="0">
                <a:solidFill>
                  <a:srgbClr val="FF0000"/>
                </a:solidFill>
              </a:rPr>
              <a:t>港口出發的死亡率最高，原因可能是</a:t>
            </a:r>
            <a:r>
              <a:rPr lang="en-US" altLang="zh-TW" b="1" dirty="0">
                <a:solidFill>
                  <a:srgbClr val="FF0000"/>
                </a:solidFill>
              </a:rPr>
              <a:t>S</a:t>
            </a:r>
            <a:r>
              <a:rPr lang="zh-TW" altLang="en-US" b="1" dirty="0">
                <a:solidFill>
                  <a:srgbClr val="FF0000"/>
                </a:solidFill>
              </a:rPr>
              <a:t>城市出發的人買的票價都比較便宜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091" y="1930400"/>
            <a:ext cx="61531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(5)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420848" y="5441433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發現年齡小的存活比例高出許多，呼應前面優先讓小孩搭船的推測。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18" y="1640958"/>
            <a:ext cx="6134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出現問題與解決問題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83" b="64754"/>
          <a:stretch/>
        </p:blipFill>
        <p:spPr>
          <a:xfrm>
            <a:off x="350619" y="2082800"/>
            <a:ext cx="9250098" cy="12065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9918" y="3441734"/>
            <a:ext cx="819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因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'normed'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已被棄用，所以須修改</a:t>
            </a:r>
            <a:r>
              <a:rPr lang="en-US" altLang="zh-TW" b="1" u="sng" dirty="0">
                <a:solidFill>
                  <a:srgbClr val="FF0000"/>
                </a:solidFill>
                <a:latin typeface="Helvetica Neue"/>
                <a:hlinkClick r:id="rId3"/>
              </a:rPr>
              <a:t>distributions.py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檔案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直接下載取代原本檔案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)</a:t>
            </a:r>
            <a:endParaRPr lang="en-US" altLang="zh-TW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3676" y="4073436"/>
            <a:ext cx="7683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windows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路徑</a:t>
            </a:r>
            <a:r>
              <a:rPr lang="zh-TW" altLang="en-US" dirty="0" smtClean="0">
                <a:solidFill>
                  <a:srgbClr val="000000"/>
                </a:solidFill>
                <a:latin typeface="Helvetica Neue"/>
              </a:rPr>
              <a:t>為</a:t>
            </a:r>
            <a:endParaRPr lang="en-US" altLang="zh-TW" dirty="0" smtClean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:\Users\</a:t>
            </a:r>
            <a:r>
              <a:rPr lang="zh-TW" altLang="en-US" dirty="0">
                <a:solidFill>
                  <a:srgbClr val="000000"/>
                </a:solidFill>
                <a:latin typeface="Helvetica Neue"/>
              </a:rPr>
              <a:t>使用者</a:t>
            </a:r>
            <a:r>
              <a:rPr lang="en-US" altLang="zh-TW" dirty="0">
                <a:solidFill>
                  <a:srgbClr val="000000"/>
                </a:solidFill>
                <a:latin typeface="Helvetica Neue"/>
              </a:rPr>
              <a:t>\AppData\Local\conda\conda\pkgs\seaborn-0.8.1-py35hc73483e_0\Lib\site-packages\seaborn\distributions.py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49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(6)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036674" y="54414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發現票價低的乘客死亡率高出許多。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17" y="2304791"/>
            <a:ext cx="61341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9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(7)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767095" y="5256766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發現沒有跟父母小孩一起來的生存率比起有跟父母小孩來的低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16" y="2285741"/>
            <a:ext cx="6134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(8)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12932" y="5256765"/>
            <a:ext cx="872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發現沒有帶兄弟姊妹＋丈夫妻子一起來的生存率比起有跟兄弟姊妹＋丈夫妻子來的低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565" y="2169595"/>
            <a:ext cx="6172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資料分析</a:t>
            </a:r>
            <a:r>
              <a:rPr lang="en-US" altLang="zh-TW" b="1" dirty="0" smtClean="0"/>
              <a:t>(9)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074596" y="5345665"/>
            <a:ext cx="7802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經過一些反覆的測試把“父母＋小孩”加上“兄弟姊妹＋丈夫妻子”的</a:t>
            </a:r>
            <a:r>
              <a:rPr lang="zh-TW" altLang="en-US" b="1" dirty="0" smtClean="0">
                <a:solidFill>
                  <a:srgbClr val="FF0000"/>
                </a:solidFill>
              </a:rPr>
              <a:t>數量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變成</a:t>
            </a:r>
            <a:r>
              <a:rPr lang="zh-TW" altLang="en-US" b="1" dirty="0">
                <a:solidFill>
                  <a:srgbClr val="FF0000"/>
                </a:solidFill>
              </a:rPr>
              <a:t>一個新的欄位</a:t>
            </a:r>
            <a:r>
              <a:rPr lang="zh-TW" altLang="en-US" b="1" dirty="0" smtClean="0">
                <a:solidFill>
                  <a:srgbClr val="FF0000"/>
                </a:solidFill>
              </a:rPr>
              <a:t>叫做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Family_Size</a:t>
            </a:r>
            <a:r>
              <a:rPr lang="zh-TW" altLang="en-US" b="1" dirty="0" smtClean="0">
                <a:solidFill>
                  <a:srgbClr val="FF0000"/>
                </a:solidFill>
              </a:rPr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在預測上會更為準確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802" y="1828006"/>
            <a:ext cx="6181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載入所需套件以及</a:t>
            </a:r>
            <a:r>
              <a:rPr lang="zh-TW" altLang="en-US" b="1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57400"/>
            <a:ext cx="8596668" cy="3983962"/>
          </a:xfrm>
        </p:spPr>
        <p:txBody>
          <a:bodyPr/>
          <a:lstStyle/>
          <a:p>
            <a:r>
              <a:rPr lang="zh-TW" altLang="en-US" dirty="0"/>
              <a:t>資料下載處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Titanic: Machine Learning from Disaster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68" y="2530143"/>
            <a:ext cx="7772400" cy="3038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41" y="4049380"/>
            <a:ext cx="5648325" cy="14001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77334" y="6488668"/>
            <a:ext cx="798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參考資料網站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5"/>
              </a:rPr>
              <a:t>[</a:t>
            </a:r>
            <a:r>
              <a:rPr lang="zh-TW" altLang="en-US" dirty="0">
                <a:hlinkClick r:id="rId5"/>
              </a:rPr>
              <a:t>資料分析</a:t>
            </a:r>
            <a:r>
              <a:rPr lang="en-US" altLang="zh-TW" dirty="0">
                <a:hlinkClick r:id="rId5"/>
              </a:rPr>
              <a:t>&amp;</a:t>
            </a:r>
            <a:r>
              <a:rPr lang="zh-TW" altLang="en-US" dirty="0">
                <a:hlinkClick r:id="rId5"/>
              </a:rPr>
              <a:t>機器學習</a:t>
            </a:r>
            <a:r>
              <a:rPr lang="en-US" altLang="zh-TW" dirty="0">
                <a:hlinkClick r:id="rId5"/>
              </a:rPr>
              <a:t>] </a:t>
            </a:r>
            <a:r>
              <a:rPr lang="zh-TW" altLang="en-US" dirty="0">
                <a:hlinkClick r:id="rId5"/>
              </a:rPr>
              <a:t>第</a:t>
            </a:r>
            <a:r>
              <a:rPr lang="en-US" altLang="zh-TW" dirty="0">
                <a:hlinkClick r:id="rId5"/>
              </a:rPr>
              <a:t>4.1</a:t>
            </a:r>
            <a:r>
              <a:rPr lang="zh-TW" altLang="en-US" dirty="0">
                <a:hlinkClick r:id="rId5"/>
              </a:rPr>
              <a:t>講 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Kaggle</a:t>
            </a:r>
            <a:r>
              <a:rPr lang="zh-TW" altLang="en-US" dirty="0">
                <a:hlinkClick r:id="rId5"/>
              </a:rPr>
              <a:t>競賽</a:t>
            </a:r>
            <a:r>
              <a:rPr lang="en-US" altLang="zh-TW" dirty="0">
                <a:hlinkClick r:id="rId5"/>
              </a:rPr>
              <a:t>-</a:t>
            </a:r>
            <a:r>
              <a:rPr lang="zh-TW" altLang="en-US" dirty="0">
                <a:hlinkClick r:id="rId5"/>
              </a:rPr>
              <a:t>鐵達尼號生存</a:t>
            </a:r>
            <a:r>
              <a:rPr lang="zh-TW" altLang="en-US" dirty="0" smtClean="0">
                <a:hlinkClick r:id="rId5"/>
              </a:rPr>
              <a:t>預測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3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特徵</a:t>
            </a:r>
            <a:r>
              <a:rPr lang="zh-TW" altLang="en-US" b="1" dirty="0" smtClean="0"/>
              <a:t>工程</a:t>
            </a:r>
            <a:r>
              <a:rPr lang="en-US" altLang="zh-TW" b="1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895" y="1270000"/>
            <a:ext cx="5361546" cy="49963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6268" y="6242332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將姓名的稱謂整理後，可以發現這些人的稱謂有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Mr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Mrs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'Miss', 'Master', 'Don', 'Rev', 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Dr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Mme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Ms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'Major', 'Lady', 'Sir', 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Mlle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'Col', 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Capt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'the Countess','</a:t>
            </a:r>
            <a:r>
              <a:rPr lang="en-US" altLang="zh-TW" b="1" dirty="0" err="1">
                <a:solidFill>
                  <a:srgbClr val="FF0000"/>
                </a:solidFill>
                <a:latin typeface="Helvetica Neue"/>
              </a:rPr>
              <a:t>Jonkheer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', 'Dona'</a:t>
            </a:r>
            <a:endParaRPr lang="en-US" altLang="zh-TW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267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特徵</a:t>
            </a:r>
            <a:r>
              <a:rPr lang="zh-TW" altLang="en-US" b="1" dirty="0" smtClean="0"/>
              <a:t>工程</a:t>
            </a:r>
            <a:r>
              <a:rPr lang="en-US" altLang="zh-TW" b="1" dirty="0" smtClean="0"/>
              <a:t>(2)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3734" y="615769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將稱謂對性別、生存率、以及年齡做分析，發現像是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Master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平均年齡只有五歲</a:t>
            </a:r>
            <a:r>
              <a:rPr lang="zh-TW" altLang="en-US" b="1" dirty="0" smtClean="0">
                <a:solidFill>
                  <a:srgbClr val="FF0000"/>
                </a:solidFill>
                <a:latin typeface="Helvetica Neue"/>
              </a:rPr>
              <a:t>，</a:t>
            </a:r>
            <a:endParaRPr lang="en-US" altLang="zh-TW" b="1" dirty="0" smtClean="0">
              <a:solidFill>
                <a:srgbClr val="FF0000"/>
              </a:solidFill>
              <a:latin typeface="Helvetica Neue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Helvetica Neue"/>
              </a:rPr>
              <a:t>非常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小，都是男生，並且生存機率有大約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6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成。</a:t>
            </a:r>
            <a:endParaRPr lang="en-US" altLang="zh-TW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975" y="1270000"/>
            <a:ext cx="5383386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將</a:t>
            </a:r>
            <a:r>
              <a:rPr lang="zh-TW" altLang="en-US" b="1" dirty="0" smtClean="0"/>
              <a:t>稱謂</a:t>
            </a:r>
            <a:r>
              <a:rPr lang="zh-TW" altLang="en-US" b="1" dirty="0"/>
              <a:t>做</a:t>
            </a:r>
            <a:r>
              <a:rPr lang="zh-TW" altLang="en-US" b="1" dirty="0" smtClean="0"/>
              <a:t>合併</a:t>
            </a:r>
            <a:r>
              <a:rPr lang="en-US" altLang="zh-TW" b="1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192923"/>
            <a:ext cx="8596312" cy="6417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3418" y="3097213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將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en-US" altLang="zh-TW" b="1" i="1" dirty="0" err="1">
                <a:solidFill>
                  <a:srgbClr val="FF0000"/>
                </a:solidFill>
                <a:latin typeface="Helvetica Neue"/>
              </a:rPr>
              <a:t>Mlle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取代為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'Miss'</a:t>
            </a:r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，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en-US" altLang="zh-TW" b="1" i="1" dirty="0" err="1">
                <a:solidFill>
                  <a:srgbClr val="FF0000"/>
                </a:solidFill>
                <a:latin typeface="Helvetica Neue"/>
              </a:rPr>
              <a:t>Mme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取代為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en-US" altLang="zh-TW" b="1" i="1" dirty="0" err="1">
                <a:solidFill>
                  <a:srgbClr val="FF0000"/>
                </a:solidFill>
                <a:latin typeface="Helvetica Neue"/>
              </a:rPr>
              <a:t>Mrs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，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en-US" altLang="zh-TW" b="1" i="1" dirty="0" err="1">
                <a:solidFill>
                  <a:srgbClr val="FF0000"/>
                </a:solidFill>
                <a:latin typeface="Helvetica Neue"/>
              </a:rPr>
              <a:t>Ms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</a:t>
            </a:r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取代為</a:t>
            </a:r>
            <a:r>
              <a:rPr lang="en-US" altLang="zh-TW" b="1" i="1" dirty="0">
                <a:solidFill>
                  <a:srgbClr val="FF0000"/>
                </a:solidFill>
                <a:latin typeface="Helvetica Neue"/>
              </a:rPr>
              <a:t>'Miss'......</a:t>
            </a:r>
            <a:r>
              <a:rPr lang="zh-TW" altLang="en-US" b="1" i="1" dirty="0">
                <a:solidFill>
                  <a:srgbClr val="FF0000"/>
                </a:solidFill>
                <a:latin typeface="Helvetica Neue"/>
              </a:rPr>
              <a:t>以此類推</a:t>
            </a:r>
            <a:endParaRPr lang="zh-TW" altLang="en-US" b="1" i="1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802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將</a:t>
            </a:r>
            <a:r>
              <a:rPr lang="zh-TW" altLang="en-US" b="1" dirty="0" smtClean="0"/>
              <a:t>稱謂</a:t>
            </a:r>
            <a:r>
              <a:rPr lang="zh-TW" altLang="en-US" b="1" dirty="0"/>
              <a:t>做</a:t>
            </a:r>
            <a:r>
              <a:rPr lang="zh-TW" altLang="en-US" b="1" dirty="0" smtClean="0"/>
              <a:t>合併</a:t>
            </a:r>
            <a:r>
              <a:rPr lang="en-US" altLang="zh-TW" b="1" dirty="0" smtClean="0"/>
              <a:t>(2)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27" y="1449626"/>
            <a:ext cx="7933681" cy="44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查看車票</a:t>
            </a:r>
            <a:r>
              <a:rPr lang="zh-TW" altLang="en-US" b="1" dirty="0" smtClean="0"/>
              <a:t>資訊</a:t>
            </a:r>
            <a:r>
              <a:rPr lang="en-US" altLang="zh-TW" b="1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62340"/>
            <a:ext cx="8596312" cy="36841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81568" y="5536982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因為相同的英文代碼可能代表的是房間的位置，後面的號碼沒有意義所以省略，如果只有號碼的票號就用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X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來表示</a:t>
            </a:r>
            <a:endParaRPr lang="zh-TW" altLang="en-US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153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查看車票</a:t>
            </a:r>
            <a:r>
              <a:rPr lang="zh-TW" altLang="en-US" b="1" dirty="0" smtClean="0"/>
              <a:t>資訊</a:t>
            </a:r>
            <a:r>
              <a:rPr lang="en-US" altLang="zh-TW" b="1" dirty="0" smtClean="0"/>
              <a:t>(2)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7188"/>
            <a:ext cx="8807848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3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遺漏數</a:t>
            </a:r>
            <a:r>
              <a:rPr lang="zh-TW" altLang="en-US" b="1" dirty="0" smtClean="0"/>
              <a:t>填補</a:t>
            </a:r>
            <a:r>
              <a:rPr lang="en-US" altLang="zh-TW" b="1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13978"/>
            <a:ext cx="8596312" cy="3653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4477" y="5544235"/>
            <a:ext cx="7362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由於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Embarked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只有兩</a:t>
            </a:r>
            <a:r>
              <a:rPr lang="zh-TW" altLang="en-US" b="1" dirty="0" smtClean="0">
                <a:solidFill>
                  <a:srgbClr val="FF0000"/>
                </a:solidFill>
                <a:latin typeface="Helvetica Neue"/>
              </a:rPr>
              <a:t>筆遺漏，就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直接補上出現次數最多的”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S”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。</a:t>
            </a:r>
            <a:endParaRPr lang="zh-TW" altLang="en-US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7398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遺漏數</a:t>
            </a:r>
            <a:r>
              <a:rPr lang="zh-TW" altLang="en-US" b="1" dirty="0" smtClean="0"/>
              <a:t>填補</a:t>
            </a:r>
            <a:r>
              <a:rPr lang="en-US" altLang="zh-TW" b="1" dirty="0" smtClean="0"/>
              <a:t>(2)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5477" y="3474135"/>
            <a:ext cx="7362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Fare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也只有遺漏一筆，因此就直接補上平均值。</a:t>
            </a:r>
            <a:endParaRPr lang="zh-TW" altLang="en-US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3" y="2814496"/>
            <a:ext cx="9418638" cy="3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遺漏數</a:t>
            </a:r>
            <a:r>
              <a:rPr lang="zh-TW" altLang="en-US" b="1" dirty="0" smtClean="0"/>
              <a:t>填補</a:t>
            </a:r>
            <a:r>
              <a:rPr lang="en-US" altLang="zh-TW" b="1" dirty="0" smtClean="0"/>
              <a:t>(3)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3082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23476" y="5387202"/>
            <a:ext cx="430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如此一來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Embarked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Fare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就填滿</a:t>
            </a:r>
            <a:r>
              <a:rPr lang="en-US" altLang="zh-TW" b="1" dirty="0">
                <a:solidFill>
                  <a:srgbClr val="FF0000"/>
                </a:solidFill>
                <a:latin typeface="Helvetica Neue"/>
              </a:rPr>
              <a:t>1309</a:t>
            </a:r>
            <a:r>
              <a:rPr lang="zh-TW" altLang="en-US" b="1" dirty="0">
                <a:solidFill>
                  <a:srgbClr val="FF0000"/>
                </a:solidFill>
                <a:latin typeface="Helvetica Neue"/>
              </a:rPr>
              <a:t>了</a:t>
            </a:r>
            <a:endParaRPr lang="zh-TW" altLang="en-US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602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遺漏數</a:t>
            </a:r>
            <a:r>
              <a:rPr lang="zh-TW" altLang="en-US" b="1" dirty="0" smtClean="0"/>
              <a:t>填補</a:t>
            </a:r>
            <a:r>
              <a:rPr lang="en-US" altLang="zh-TW" b="1" dirty="0" smtClean="0"/>
              <a:t>(5)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查看</a:t>
            </a:r>
            <a:r>
              <a:rPr lang="en-US" altLang="zh-TW" b="1" dirty="0"/>
              <a:t>train</a:t>
            </a:r>
            <a:r>
              <a:rPr lang="zh-TW" altLang="en-US" b="1" dirty="0"/>
              <a:t>表格中前五項資料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43" y="2347241"/>
            <a:ext cx="7791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將類別資料轉為</a:t>
            </a:r>
            <a:r>
              <a:rPr lang="zh-TW" altLang="en-US" b="1" dirty="0" smtClean="0"/>
              <a:t>整數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492086"/>
            <a:ext cx="8596312" cy="12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使用隨機森林來推測</a:t>
            </a:r>
            <a:r>
              <a:rPr lang="zh-TW" altLang="en-US" b="1" dirty="0" smtClean="0"/>
              <a:t>年齡</a:t>
            </a:r>
            <a:r>
              <a:rPr lang="en-US" altLang="zh-TW" b="1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6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4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使用隨機森林來推測</a:t>
            </a:r>
            <a:r>
              <a:rPr lang="zh-TW" altLang="en-US" b="1" dirty="0" smtClean="0"/>
              <a:t>年齡</a:t>
            </a:r>
            <a:r>
              <a:rPr lang="en-US" altLang="zh-TW" b="1" dirty="0" smtClean="0"/>
              <a:t>(2)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743" y="2160588"/>
            <a:ext cx="610455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34" y="471488"/>
            <a:ext cx="10790766" cy="13208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載入隨機森林演算法</a:t>
            </a:r>
            <a:r>
              <a:rPr lang="en-US" altLang="zh-TW" b="1" dirty="0"/>
              <a:t>(Random Forest)</a:t>
            </a:r>
            <a:r>
              <a:rPr lang="zh-TW" altLang="en-US" b="1" dirty="0"/>
              <a:t>來預測</a:t>
            </a:r>
            <a:r>
              <a:rPr lang="zh-TW" altLang="en-US" b="1" dirty="0" smtClean="0">
                <a:solidFill>
                  <a:srgbClr val="002060"/>
                </a:solidFill>
              </a:rPr>
              <a:t>存活率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821" y="1131888"/>
            <a:ext cx="7133956" cy="50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2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匯出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8" y="1449388"/>
            <a:ext cx="6541780" cy="48991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929899"/>
            <a:ext cx="5600700" cy="41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92500" y="4127500"/>
            <a:ext cx="55372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991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1500" dirty="0" smtClean="0"/>
              <a:t>報告結束</a:t>
            </a:r>
            <a:endParaRPr lang="zh-TW" altLang="en-US" sz="115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0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98466" cy="13208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info()</a:t>
            </a:r>
            <a:r>
              <a:rPr lang="zh-TW" altLang="en-US" b="1" dirty="0"/>
              <a:t>函式</a:t>
            </a:r>
            <a:r>
              <a:rPr lang="zh-TW" altLang="en-US" b="1" dirty="0"/>
              <a:t>，觀察</a:t>
            </a:r>
            <a:r>
              <a:rPr lang="en-US" altLang="zh-TW" b="1" dirty="0"/>
              <a:t>train</a:t>
            </a:r>
            <a:r>
              <a:rPr lang="zh-TW" altLang="en-US" b="1" dirty="0"/>
              <a:t>資料</a:t>
            </a:r>
            <a:r>
              <a:rPr lang="zh-TW" altLang="en-US" b="1" dirty="0"/>
              <a:t>是否有空</a:t>
            </a:r>
            <a:r>
              <a:rPr lang="zh-TW" altLang="en-US" b="1" dirty="0"/>
              <a:t>值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2505869"/>
            <a:ext cx="7820025" cy="3190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3025" y="4210051"/>
            <a:ext cx="26098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43025" y="5010151"/>
            <a:ext cx="26098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43025" y="5172077"/>
            <a:ext cx="26098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43025" y="5830095"/>
            <a:ext cx="40927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Helvetica Neue"/>
              </a:rPr>
              <a:t>可以發現</a:t>
            </a:r>
            <a:r>
              <a:rPr lang="en-US" altLang="zh-TW" sz="1600" b="1" dirty="0">
                <a:solidFill>
                  <a:srgbClr val="FF0000"/>
                </a:solidFill>
                <a:latin typeface="Helvetica Neue"/>
              </a:rPr>
              <a:t>Age</a:t>
            </a:r>
            <a:r>
              <a:rPr lang="zh-TW" altLang="en-US" sz="1600" b="1" dirty="0">
                <a:solidFill>
                  <a:srgbClr val="FF0000"/>
                </a:solidFill>
                <a:latin typeface="Helvetica Neue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Helvetica Neue"/>
              </a:rPr>
              <a:t>Cabin</a:t>
            </a:r>
            <a:r>
              <a:rPr lang="zh-TW" altLang="en-US" sz="1600" b="1" dirty="0">
                <a:solidFill>
                  <a:srgbClr val="FF0000"/>
                </a:solidFill>
                <a:latin typeface="Helvetica Neue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Helvetica Neue"/>
              </a:rPr>
              <a:t>Embarked</a:t>
            </a:r>
            <a:r>
              <a:rPr lang="zh-TW" altLang="en-US" sz="1600" b="1" dirty="0">
                <a:solidFill>
                  <a:srgbClr val="FF0000"/>
                </a:solidFill>
                <a:latin typeface="Helvetica Neue"/>
              </a:rPr>
              <a:t>皆有空值</a:t>
            </a:r>
            <a:endParaRPr lang="zh-TW" altLang="en-US" sz="16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22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95266" cy="1320800"/>
          </a:xfrm>
        </p:spPr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info()</a:t>
            </a:r>
            <a:r>
              <a:rPr lang="zh-TW" altLang="en-US" b="1" dirty="0"/>
              <a:t>函式</a:t>
            </a:r>
            <a:r>
              <a:rPr lang="zh-TW" altLang="en-US" b="1" dirty="0" smtClean="0"/>
              <a:t>，觀察</a:t>
            </a:r>
            <a:r>
              <a:rPr lang="en-US" altLang="zh-TW" b="1" dirty="0"/>
              <a:t>test</a:t>
            </a:r>
            <a:r>
              <a:rPr lang="zh-TW" altLang="en-US" b="1" dirty="0" smtClean="0"/>
              <a:t>資料</a:t>
            </a:r>
            <a:r>
              <a:rPr lang="zh-TW" altLang="en-US" b="1" dirty="0"/>
              <a:t>是否有空</a:t>
            </a:r>
            <a:r>
              <a:rPr lang="zh-TW" altLang="en-US" b="1" dirty="0" smtClean="0"/>
              <a:t>值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156" y="2586831"/>
            <a:ext cx="6181725" cy="3028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8525" y="4101306"/>
            <a:ext cx="26098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68525" y="4757737"/>
            <a:ext cx="26098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68525" y="4923234"/>
            <a:ext cx="26098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68525" y="5652690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可以發現Age、Fare、Cabin皆有空值</a:t>
            </a:r>
          </a:p>
        </p:txBody>
      </p:sp>
    </p:spTree>
    <p:extLst>
      <p:ext uri="{BB962C8B-B14F-4D97-AF65-F5344CB8AC3E}">
        <p14:creationId xmlns:p14="http://schemas.microsoft.com/office/powerpoint/2010/main" val="28340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Describe</a:t>
            </a:r>
            <a:r>
              <a:rPr lang="zh-TW" altLang="en-US" b="1" dirty="0"/>
              <a:t>來觀察</a:t>
            </a:r>
            <a:r>
              <a:rPr lang="en-US" altLang="zh-TW" b="1" dirty="0"/>
              <a:t>train</a:t>
            </a:r>
            <a:r>
              <a:rPr lang="zh-TW" altLang="en-US" b="1" dirty="0"/>
              <a:t>的</a:t>
            </a:r>
            <a:r>
              <a:rPr lang="zh-TW" altLang="en-US" b="1" dirty="0"/>
              <a:t>資料分布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380" y="2229644"/>
            <a:ext cx="61245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Describe</a:t>
            </a:r>
            <a:r>
              <a:rPr lang="zh-TW" altLang="en-US" b="1" dirty="0"/>
              <a:t>來</a:t>
            </a:r>
            <a:r>
              <a:rPr lang="zh-TW" altLang="en-US" b="1" dirty="0"/>
              <a:t>觀察</a:t>
            </a:r>
            <a:r>
              <a:rPr lang="en-US" altLang="zh-TW" b="1" dirty="0"/>
              <a:t>test</a:t>
            </a:r>
            <a:r>
              <a:rPr lang="zh-TW" altLang="en-US" b="1" dirty="0"/>
              <a:t>的</a:t>
            </a:r>
            <a:r>
              <a:rPr lang="zh-TW" altLang="en-US" b="1" dirty="0"/>
              <a:t>資料分布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380" y="2297906"/>
            <a:ext cx="6124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將資料做合併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4330" y="1930400"/>
            <a:ext cx="6162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使用</a:t>
            </a:r>
            <a:r>
              <a:rPr lang="en-US" altLang="zh-TW" b="1" dirty="0"/>
              <a:t>append</a:t>
            </a:r>
            <a:r>
              <a:rPr lang="zh-TW" altLang="en-US" b="1" dirty="0" smtClean="0"/>
              <a:t>合併後會</a:t>
            </a:r>
            <a:r>
              <a:rPr lang="zh-TW" altLang="en-US" b="1" dirty="0"/>
              <a:t>造成</a:t>
            </a:r>
            <a:r>
              <a:rPr lang="en-US" altLang="zh-TW" b="1" dirty="0"/>
              <a:t>index</a:t>
            </a:r>
            <a:r>
              <a:rPr lang="zh-TW" altLang="en-US" b="1" dirty="0"/>
              <a:t>重複問題，因此要將</a:t>
            </a:r>
            <a:r>
              <a:rPr lang="en-US" altLang="zh-TW" b="1" dirty="0"/>
              <a:t>index</a:t>
            </a:r>
            <a:r>
              <a:rPr lang="zh-TW" altLang="en-US" b="1" dirty="0"/>
              <a:t>重新</a:t>
            </a:r>
            <a:r>
              <a:rPr lang="zh-TW" altLang="en-US" b="1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31" y="2205831"/>
            <a:ext cx="6200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11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多面向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662</Words>
  <Application>Microsoft Office PowerPoint</Application>
  <PresentationFormat>寬螢幕</PresentationFormat>
  <Paragraphs>61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Helvetica Neue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鐵達尼號生存預測</vt:lpstr>
      <vt:lpstr>載入所需套件以及資料</vt:lpstr>
      <vt:lpstr>查看train表格中前五項資料</vt:lpstr>
      <vt:lpstr>使用info()函式，觀察train資料是否有空值</vt:lpstr>
      <vt:lpstr>使用info()函式，觀察test資料是否有空值</vt:lpstr>
      <vt:lpstr>使用Describe來觀察train的資料分布</vt:lpstr>
      <vt:lpstr>使用Describe來觀察test的資料分布</vt:lpstr>
      <vt:lpstr>將資料做合併</vt:lpstr>
      <vt:lpstr>使用append合併後會造成index重複問題，因此要將index重新設定</vt:lpstr>
      <vt:lpstr>資料分析(1)</vt:lpstr>
      <vt:lpstr>資料分析(2)</vt:lpstr>
      <vt:lpstr>資料分析(3)</vt:lpstr>
      <vt:lpstr>資料分析(4)</vt:lpstr>
      <vt:lpstr>資料分析(5)</vt:lpstr>
      <vt:lpstr>出現問題與解決問題</vt:lpstr>
      <vt:lpstr>資料分析(6)</vt:lpstr>
      <vt:lpstr>資料分析(7)</vt:lpstr>
      <vt:lpstr>資料分析(8)</vt:lpstr>
      <vt:lpstr>資料分析(9)</vt:lpstr>
      <vt:lpstr>特徵工程(1)</vt:lpstr>
      <vt:lpstr>特徵工程(2)</vt:lpstr>
      <vt:lpstr>將稱謂做合併(1)</vt:lpstr>
      <vt:lpstr>將稱謂做合併(2)</vt:lpstr>
      <vt:lpstr>查看車票資訊(1)</vt:lpstr>
      <vt:lpstr>查看車票資訊(2)</vt:lpstr>
      <vt:lpstr>遺漏數填補(1)</vt:lpstr>
      <vt:lpstr>遺漏數填補(2)</vt:lpstr>
      <vt:lpstr>遺漏數填補(3)</vt:lpstr>
      <vt:lpstr>遺漏數填補(5)</vt:lpstr>
      <vt:lpstr>將類別資料轉為整數</vt:lpstr>
      <vt:lpstr>使用隨機森林來推測年齡(1)</vt:lpstr>
      <vt:lpstr>使用隨機森林來推測年齡(2)</vt:lpstr>
      <vt:lpstr>載入隨機森林演算法(Random Forest)來預測存活率</vt:lpstr>
      <vt:lpstr>匯出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鐵達尼號生存預測</dc:title>
  <dc:creator>yiling</dc:creator>
  <cp:lastModifiedBy>yiling</cp:lastModifiedBy>
  <cp:revision>19</cp:revision>
  <dcterms:created xsi:type="dcterms:W3CDTF">2018-11-14T02:25:51Z</dcterms:created>
  <dcterms:modified xsi:type="dcterms:W3CDTF">2018-11-14T03:30:16Z</dcterms:modified>
</cp:coreProperties>
</file>