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80" r:id="rId3"/>
    <p:sldId id="296" r:id="rId4"/>
    <p:sldId id="259" r:id="rId5"/>
    <p:sldId id="260" r:id="rId6"/>
    <p:sldId id="317" r:id="rId7"/>
    <p:sldId id="261" r:id="rId8"/>
    <p:sldId id="262" r:id="rId9"/>
    <p:sldId id="263" r:id="rId10"/>
    <p:sldId id="264" r:id="rId11"/>
    <p:sldId id="277" r:id="rId12"/>
    <p:sldId id="309" r:id="rId13"/>
    <p:sldId id="297" r:id="rId14"/>
    <p:sldId id="298" r:id="rId15"/>
    <p:sldId id="300" r:id="rId16"/>
    <p:sldId id="302" r:id="rId17"/>
    <p:sldId id="301" r:id="rId18"/>
    <p:sldId id="299" r:id="rId19"/>
    <p:sldId id="295" r:id="rId20"/>
    <p:sldId id="314" r:id="rId21"/>
    <p:sldId id="305" r:id="rId22"/>
    <p:sldId id="286" r:id="rId23"/>
    <p:sldId id="307" r:id="rId24"/>
    <p:sldId id="308" r:id="rId25"/>
    <p:sldId id="310" r:id="rId26"/>
    <p:sldId id="316" r:id="rId27"/>
    <p:sldId id="315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42"/>
    <p:restoredTop sz="91407"/>
  </p:normalViewPr>
  <p:slideViewPr>
    <p:cSldViewPr snapToGrid="0">
      <p:cViewPr varScale="1">
        <p:scale>
          <a:sx n="142" d="100"/>
          <a:sy n="142" d="100"/>
        </p:scale>
        <p:origin x="30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21:13:08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24575,'6'0'0,"1"0"0,-1 0 0,1 0 0,0 0 0,0 0 0,0 0 0,-1 0 0,1 0 0,0 0 0,-1 0 0,1 0 0,-1 0 0,0 0 0,1 0 0,-1 0 0,1 0 0,-1 0 0,1 0 0,-1 0 0,1 0 0,0 0 0,-1 0 0,1 0 0,0-3 0,0 2 0,-1-2 0,1 3 0,0 0 0,0 0 0,0 0 0,0 0 0,-1 0 0,1 0 0,0 0 0,0 0 0,0 0 0,-1 0 0,1 0 0,0 0 0,0 0 0,0 0 0,0-3 0,0 2 0,-1-2 0,1 3 0,0 0 0,0 0 0,-1 0 0,1 0 0,0 0 0,0 0 0,-1 0 0,1 0 0,0 0 0,0 0 0,0 0 0,0 0 0,-1 0 0,1 0 0,0 0 0,0 0 0,0 0 0,-1 0 0,5 0 0,0 0 0,1-3 0,2 2 0,-6-2 0,3 3 0,-4 0 0,-1 0 0,1 0 0,0 0 0,0 0 0,0 0 0,0 0 0,-1 0 0,1 0 0,-1 0 0,1 0 0,-1 0 0,0 0 0,1 0 0,0 0 0,-1 0 0,1 0 0,-1 0 0,1 0 0,0 0 0,0 0 0,-1 0 0,1 0 0,-1 0 0,1 0 0,-1 0 0,1 0 0,-1 0 0,0 0 0,1 0 0,-1 0 0,-2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21:34:49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21:22:09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24575,'7'1'0,"0"0"0,-1-1 0,1 0 0,1 0 0,3 0 0,1 0 0,1 0 0,2-1 0,-1 1 0,2-2 0,-2 2 0,-2-1 0,-1 1 0,-2 0 0,-1 0 0,0 0 0,-1 0 0,1 0 0,1 0 0,0 0 0,1 0 0,-2 0 0,-1 0 0,0 0 0,1 0 0,-1 0 0,0 0 0,-2 0 0,0 0 0,-1 0 0,2 0 0,0 0 0,2 1 0,2-1 0,1 0 0,0 0 0,0 1 0,-1-1 0,0 1 0,2-1 0,1 0 0,0 0 0,1 0 0,-1 0 0,2 0 0,1 1 0,0-1 0,0 1 0,-3-1 0,1 0 0,-1 0 0,1 0 0,0 0 0,0 0 0,1 0 0,-2 1 0,0-1 0,-2 1 0,1-1 0,-2 0 0,1 0 0,-1 0 0,1 0 0,1 0 0,3 0 0,2 0 0,0 0 0,1-1 0,-1 1 0,-1-1 0,-3 1 0,4 0 0,-1 0 0,3 0 0,-3 0 0,-2 0 0,-3 0 0,-1 0 0,1 0 0,3 0 0,3 0 0,1 0 0,-2 0 0,0 0 0,-3 0 0,-2 0 0,3 0 0,2 0 0,5 0 0,1 0 0,-1 0 0,0 0 0,-3 0 0,2 0 0,1 0 0,2 1 0,2-1 0,2 1 0,2-1 0,1 0 0,-2 0 0,-3 0 0,-2 0 0,-5 0 0,0 0 0,-2 1 0,4-1 0,3 1 0,3-1 0,-1 0 0,2 0 0,-5 0 0,2 0 0,0 1 0,7-1 0,5 0 0,6 0 0,4 0 0,-2 1 0,-3 0 0,-3 0 0,-2-1 0,3 0 0,4 1 0,3-1 0,-2 1 0,1-1 0,-4 0 0,4 0 0,3 0 0,-1 0 0,1 1 0,-4-1 0,-3 2 0,-2-2 0,-6 1 0,2-1 0,3 1 0,2-1 0,6 1 0,1-1 0,1 1 0,-4-1 0,-2 1 0,0-1 0,0 1 0,-1 0 0,3 0 0,-1-1 0,5 0 0,1 1 0,-2-1 0,2 1 0,-2-1 0,4 0 0,8 0 0,7 0 0,16 0 0,7 0 0,10 0 0,1 0 0,-48 0 0,0 1 0,2-1 0,1 0 0,1 2 0,1-1 0,1-1 0,2 0 0,1 1 0,0-1 0,-1 0 0,-1 0 0,-1 0 0,-2 0 0,-4 0 0,-3 0 0,36 0 0,-5 0 0,-3 0 0,-19 0 0,-1 1 0,-27-1 0,2 1 0,-1-1 0,-3 0 0,13 0 0,-1 0 0,10 0 0,-5 0 0,-5 0 0,-10 0 0,-6 0 0,-7 0 0,-1 0 0,1-1 0,2 1 0,6 0 0,0 0 0,1-1 0,-4 0 0,-6 0 0,-7 1 0,-4-1 0,-3 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21:13:11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24575,'13'0'0,"-3"0"0,1 0 0,0 0 0,-4 0 0,4 0 0,-4 0 0,0 0 0,-1 0 0,1 0 0,0 0 0,0 0 0,4 3 0,-3-2 0,2 3 0,1-4 0,-3 0 0,2 0 0,-3 0 0,0 0 0,0 0 0,0 0 0,3 0 0,-2 0 0,2 0 0,-3 0 0,0 0 0,0 0 0,0 0 0,0 0 0,3 0 0,-2 0 0,3 0 0,-4 0 0,0 0 0,-1 0 0,1 0 0,0 0 0,0 0 0,0 0 0,0 0 0,0 0 0,-1 0 0,1 0 0,4 0 0,-3 0 0,6 0 0,-6 0 0,6 0 0,-6 0 0,3 0 0,-1 0 0,-2 0 0,3 0 0,-1 0 0,-3 0 0,3 0 0,-3 0 0,0 0 0,0 0 0,0 0 0,0 0 0,-1 0 0,1 0 0,0 0 0,0 0 0,0 0 0,0 0 0,-1 0 0,1 0 0,0 0 0,-1 0 0,1 0 0,-1 0 0,1 0 0,-1 0 0,1 0 0,-1 0 0,1 0 0,-1 0 0,1 0 0,-1 0 0,0 0 0,1 0 0,-1 0 0,1 0 0,-1 0 0,0 0 0,0 0 0,-2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21:13:14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24575,'22'0'0,"-4"0"0,5 0 0,-2 0 0,0 0 0,-2 0 0,-4 0 0,-3 0 0,-1 3 0,-1-2 0,-2 2 0,6-3 0,2 0 0,0 4 0,8-4 0,-3 4 0,0-4 0,-2 0 0,-4 0 0,-3 0 0,2 0 0,-6 0 0,3 0 0,-4 0 0,-1 0 0,1 0 0,0 0 0,0 0 0,0 0 0,-1 0 0,1 0 0,0 0 0,4 0 0,-3 0 0,2 3 0,-3-2 0,0 2 0,0-3 0,0 0 0,0 0 0,0 0 0,-1 0 0,1 0 0,-1 0 0,1 0 0,-1 0 0,1 0 0,0 0 0,0 0 0,0 0 0,0 0 0,-1 0 0,1 0 0,0 0 0,0 0 0,0 0 0,-1 0 0,1 0 0,-1 0 0,1 0 0,-1 0 0,1 0 0,-1 0 0,1 0 0,-1 0 0,1 0 0,-1 0 0,0 0 0,1 0 0,-1 0 0,1 0 0,-4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21:13:18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24575,'10'0'0,"-1"0"0,2 0 0,-3 0 0,2 0 0,1 0 0,-3 0 0,2 0 0,-3 0 0,0 0 0,0 0 0,0 0 0,0 0 0,0 0 0,0 0 0,3 0 0,-2 0 0,6 0 0,-2 0 0,-1 0 0,3 0 0,-2 0 0,3 0 0,-4 0 0,4 0 0,-4 0 0,4 0 0,1 0 0,-5 0 0,3 0 0,-6 0 0,3 0 0,-4 0 0,-1 0 0,1 0 0,0 0 0,0 0 0,0 0 0,0 0 0,0 0 0,-1 0 0,1 0 0,0 0 0,0 0 0,0 0 0,0 0 0,0 0 0,-1 0 0,1 0 0,0 0 0,0 0 0,0 0 0,-1 0 0,1 0 0,0 0 0,-1 0 0,1 0 0,0 0 0,-1 0 0,1 0 0,0 0 0,-1 0 0,1 0 0,0 0 0,0 0 0,-1 0 0,1 0 0,0 0 0,0 0 0,-1 0 0,1 0 0,-1 0 0,1 0 0,-1 0 0,0 0 0,1 0 0,-1 0 0,1 0 0,-1 0 0,1 0 0,-1 0 0,0 0 0,1 0 0,-1 0 0,1 0 0,-1 0 0,1 0 0,-1 0 0,1 0 0,-1 0 0,1 0 0,-1 0 0,1 0 0,-1 0 0,-3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21:13:20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24575,'18'0'0,"-3"0"0,9 0 0,-8 0 0,8 0 0,-8 0 0,4 0 0,-5 3 0,0 1 0,1 0 0,-1 0 0,0-4 0,-3 0 0,2 0 0,-6 0 0,2 0 0,-3 0 0,4 0 0,-4 0 0,4 0 0,-4 0 0,0 0 0,-1 0 0,1 0 0,0 0 0,0 0 0,0 0 0,0 0 0,0 0 0,-1 0 0,1 0 0,-1 0 0,1 0 0,0 0 0,0 0 0,0 0 0,-1 0 0,1 0 0,0 0 0,0 0 0,0 0 0,0 0 0,0 0 0,-1 0 0,1 0 0,0 0 0,0 0 0,4 0 0,-4 0 0,4 0 0,-4 0 0,0 0 0,-1 0 0,1 0 0,0 0 0,0 0 0,0 0 0,0 0 0,-1 0 0,1 0 0,0 0 0,0 0 0,-1 0 0,1 0 0,0 0 0,0 0 0,0 0 0,0 0 0,0 0 0,-1 0 0,1 0 0,0 0 0,0 0 0,0 0 0,0 0 0,-1 0 0,1 0 0,-1 0 0,1 0 0,-1 0 0,1 0 0,-1 0 0,-2-3 0,2 2 0,-6-2 0,3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21:13:22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24575,'26'0'0,"-3"0"0,7 0 0,0 0 0,-4 0 0,5 0 0,-11 0 0,0 0 0,-5 0 0,0 0 0,-3 0 0,-2 0 0,-3 0 0,0 0 0,0 0 0,0 3 0,-1-2 0,5 2 0,1-3 0,7 0 0,7 0 0,0 0 0,4 0 0,-5 0 0,-4 0 0,-1 0 0,-9 0 0,0 0 0,-4 0 0,-1 0 0,1 0 0,0 0 0,0 0 0,3 0 0,2 0 0,3 0 0,5 0 0,-4 0 0,3 0 0,-3-3 0,-5 2 0,0-3 0,-4 4 0,0 0 0,-1 0 0,1 0 0,0 0 0,-1 0 0,1 0 0,-1 0 0,-3-2 0,0 1 0,-3-2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21:13:34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24575,'2'0'0,"0"0"0,8 0 0,1 0 0,-4 0 0,4 0 0,-4 0 0,3 0 0,-2 0 0,3 0 0,-1 0 0,-2 0 0,3 0 0,-4 0 0,3 0 0,-2 0 0,6 0 0,-6 0 0,3 0 0,-1 0 0,-2 0 0,6 0 0,-6 0 0,6 0 0,-6 0 0,3 0 0,-1 0 0,-2 0 0,3 0 0,-1 0 0,-2 0 0,6 0 0,-6 0 0,3 0 0,-1 0 0,5 0 0,1 0 0,-2 0 0,1 0 0,-8 0 0,8 0 0,-7 0 0,6 0 0,-6 0 0,2 0 0,1 0 0,-3 0 0,2 0 0,-3 0 0,4 0 0,-3 0 0,2 0 0,-3 0 0,0 0 0,0 0 0,0 0 0,0 0 0,-1 0 0,1 0 0,0 0 0,-1 0 0,1 0 0,-1 0 0,1 0 0,-1 0 0,1 0 0,-1 0 0,1 0 0,-1 0 0,0 0 0,-2-6 0,-1 5 0,-3-5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21:13:37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24575,'18'0'0,"6"0"0,8 0 0,4 0 0,0 0 0,1 0 0,-1 0 0,-4 0 0,-7 0 0,-5 0 0,-5 0 0,-3 0 0,2 0 0,-6 0 0,3 0 0,-4 0 0,-1 0 0,1 0 0,0 0 0,0 0 0,4 0 0,-3 0 0,2 0 0,-3 0 0,0 0 0,0 0 0,0 0 0,-1 2 0,1 2 0,-1 0 0,1-1 0,-1-3 0,1 0 0,-1 0 0,1 0 0,0 0 0,-1 0 0,1 0 0,-1 0 0,1 0 0,-1 0 0,0 0 0,1 0 0,-1 0 0,0 0 0,0 0 0,0 0 0,-2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21:13:53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24575,'10'0'0,"1"0"0,1 0 0,2 0 0,-6 0 0,6 0 0,-6 0 0,3 0 0,-5 0 0,5 0 0,-3 0 0,2 0 0,-3 0 0,0 0 0,0 0 0,0 0 0,0 0 0,0 0 0,0 0 0,0 0 0,-1 0 0,1 0 0,0 0 0,0 0 0,0 0 0,4 0 0,-4 0 0,4 0 0,0 0 0,-4 0 0,8 0 0,-4 0 0,1 0 0,2 0 0,-2 0 0,-1 0 0,3 0 0,-2 0 0,3 0 0,0 0 0,-3 0 0,2 0 0,-2 0 0,3 0 0,-4 0 0,4 0 0,-8 0 0,4 0 0,0 0 0,-4 0 0,7 0 0,-6 0 0,1 0 0,-2 0 0,0 0 0,0 0 0,0 0 0,0 0 0,0 0 0,0 0 0,-1 0 0,1 0 0,0 0 0,0 0 0,0 0 0,-1 0 0,1 0 0,-1 0 0,1 0 0,0 0 0,0 0 0,-1 0 0,1 0 0,0 0 0,-1 0 0,1 0 0,0 0 0,-1 0 0,0 0 0,1 0 0,-1 0 0,1 0 0,0 0 0,0 0 0,-1 0 0,1 0 0,0 0 0,0 0 0,0 0 0,0 0 0,-1 0 0,1 0 0,0 0 0,0 0 0,0 0 0,0 0 0,-1 0 0,1 0 0,0 0 0,0 0 0,-1 0 0,1 0 0,0 0 0,-1 0 0,1 0 0,0 0 0,-1 0 0,1 0 0,0 0 0,0 0 0,0 0 0,-1-3 0,1 2 0,0-2 0,-1 3 0,0 0 0,-2-3 0,-2 3 0,-2-3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d812a4e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d812a4e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812a4e2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812a4e2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d812a4e2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d812a4e2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d812a4e2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d812a4e2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d812a4e2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d812a4e2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d812a4e2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d812a4e2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7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file:///Users/yilinglin597/Desktop/pollstar_spotify_project/Pollstar_Spotify/top_music_genre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customXml" Target="../ink/ink5.xml"/><Relationship Id="rId18" Type="http://schemas.openxmlformats.org/officeDocument/2006/relationships/image" Target="../media/image58.png"/><Relationship Id="rId3" Type="http://schemas.openxmlformats.org/officeDocument/2006/relationships/image" Target="../media/image52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55.png"/><Relationship Id="rId17" Type="http://schemas.openxmlformats.org/officeDocument/2006/relationships/customXml" Target="../ink/ink7.xml"/><Relationship Id="rId2" Type="http://schemas.openxmlformats.org/officeDocument/2006/relationships/image" Target="../media/image51.png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54.png"/><Relationship Id="rId19" Type="http://schemas.openxmlformats.org/officeDocument/2006/relationships/customXml" Target="../ink/ink8.xml"/><Relationship Id="rId4" Type="http://schemas.openxmlformats.org/officeDocument/2006/relationships/image" Target="../media/image53.png"/><Relationship Id="rId9" Type="http://schemas.openxmlformats.org/officeDocument/2006/relationships/customXml" Target="../ink/ink3.xml"/><Relationship Id="rId14" Type="http://schemas.openxmlformats.org/officeDocument/2006/relationships/image" Target="../media/image56.png"/><Relationship Id="rId22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yamaerenay/spotify-dataset-19212020-160k-tracks" TargetMode="External"/><Relationship Id="rId4" Type="http://schemas.openxmlformats.org/officeDocument/2006/relationships/hyperlink" Target="https://www.pollstar.com/concert-pul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 indent="0"/>
            <a:r>
              <a:rPr lang="en-US" altLang="zh-TW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Concert Investment:</a:t>
            </a:r>
            <a:b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Which Artists Have The Potential To Become Ticket</a:t>
            </a:r>
            <a:r>
              <a:rPr lang="en-US" altLang="zh-TW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Selling Artists?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n-US" sz="2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8" y="317815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Yiling</a:t>
            </a:r>
            <a:r>
              <a:rPr lang="zh-TW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</a:t>
            </a:r>
            <a:endParaRPr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084" y="576493"/>
            <a:ext cx="3335161" cy="232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968" y="550249"/>
            <a:ext cx="3335162" cy="2246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968" y="2822883"/>
            <a:ext cx="3429945" cy="232811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4303085" y="2697398"/>
            <a:ext cx="3606300" cy="14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Explicit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Explicit </a:t>
            </a:r>
            <a:r>
              <a:rPr lang="en-US" altLang="zh-TW" sz="1200" dirty="0">
                <a:latin typeface="Calibri"/>
                <a:ea typeface="Calibri"/>
                <a:cs typeface="Calibri"/>
                <a:sym typeface="Calibri"/>
              </a:rPr>
              <a:t>tracks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 account for only </a:t>
            </a:r>
            <a:r>
              <a:rPr lang="en-US" altLang="zh-TW" sz="1200" dirty="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% of total tracks, but average popularity is 55% higher than non- explicit tracks.</a:t>
            </a:r>
          </a:p>
          <a:p>
            <a:pPr marL="133350" lvl="0" algn="l" rtl="0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zh-TW" altLang="en-US" sz="1200" dirty="0"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altLang="zh-TW" sz="1200" dirty="0">
                <a:latin typeface="Calibri"/>
                <a:ea typeface="Calibri"/>
                <a:cs typeface="Calibri"/>
                <a:sym typeface="Calibri"/>
              </a:rPr>
              <a:t>(46.73</a:t>
            </a:r>
            <a:r>
              <a:rPr lang="zh-TW" alt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1200" dirty="0"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zh-TW" alt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1200" dirty="0">
                <a:latin typeface="Calibri"/>
                <a:ea typeface="Calibri"/>
                <a:cs typeface="Calibri"/>
                <a:sym typeface="Calibri"/>
              </a:rPr>
              <a:t>30.15)</a:t>
            </a:r>
          </a:p>
          <a:p>
            <a:pPr marL="133350" lvl="0" algn="l" rtl="0">
              <a:spcBef>
                <a:spcPts val="0"/>
              </a:spcBef>
              <a:spcAft>
                <a:spcPts val="0"/>
              </a:spcAft>
              <a:buSzPts val="15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Explicit tracks averagely have higher danceability</a:t>
            </a:r>
            <a:r>
              <a:rPr lang="zh-TW" alt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1200" dirty="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zh-TW" alt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energy</a:t>
            </a:r>
            <a:r>
              <a:rPr lang="zh-TW" alt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1200" dirty="0">
                <a:latin typeface="Calibri"/>
                <a:ea typeface="Calibri"/>
                <a:cs typeface="Calibri"/>
                <a:sym typeface="Calibri"/>
              </a:rPr>
              <a:t>than</a:t>
            </a:r>
            <a:r>
              <a:rPr lang="zh-TW" alt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1200" dirty="0">
                <a:latin typeface="Calibri"/>
                <a:ea typeface="Calibri"/>
                <a:cs typeface="Calibri"/>
                <a:sym typeface="Calibri"/>
              </a:rPr>
              <a:t>non-explicit</a:t>
            </a:r>
            <a:r>
              <a:rPr lang="zh-TW" alt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1200" dirty="0">
                <a:latin typeface="Calibri"/>
                <a:ea typeface="Calibri"/>
                <a:cs typeface="Calibri"/>
                <a:sym typeface="Calibri"/>
              </a:rPr>
              <a:t>tracks.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84;p18">
            <a:extLst>
              <a:ext uri="{FF2B5EF4-FFF2-40B4-BE49-F238E27FC236}">
                <a16:creationId xmlns:a16="http://schemas.microsoft.com/office/drawing/2014/main" id="{40E29CAD-3994-BC47-8C17-922EF23BB7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422" y="76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Trend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Spotify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C534233-CEB3-A847-9F01-C9E26F25A593}"/>
              </a:ext>
            </a:extLst>
          </p:cNvPr>
          <p:cNvSpPr txBox="1"/>
          <p:nvPr/>
        </p:nvSpPr>
        <p:spPr>
          <a:xfrm>
            <a:off x="8168477" y="3361883"/>
            <a:ext cx="975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Calibri" panose="020F0502020204030204" pitchFamily="34" charset="0"/>
                <a:cs typeface="Calibri" panose="020F0502020204030204" pitchFamily="34" charset="0"/>
              </a:rPr>
              <a:t>0=C</a:t>
            </a:r>
          </a:p>
          <a:p>
            <a:r>
              <a:rPr lang="en-US" altLang="zh-TW" sz="800" dirty="0">
                <a:latin typeface="Calibri" panose="020F0502020204030204" pitchFamily="34" charset="0"/>
                <a:cs typeface="Calibri" panose="020F0502020204030204" pitchFamily="34" charset="0"/>
              </a:rPr>
              <a:t>1=C#/D</a:t>
            </a:r>
            <a:r>
              <a:rPr lang="en-US" sz="800" dirty="0"/>
              <a:t>♭</a:t>
            </a:r>
            <a:endParaRPr lang="en-US" altLang="zh-TW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800" dirty="0">
                <a:latin typeface="Calibri" panose="020F0502020204030204" pitchFamily="34" charset="0"/>
                <a:cs typeface="Calibri" panose="020F0502020204030204" pitchFamily="34" charset="0"/>
              </a:rPr>
              <a:t>2=D</a:t>
            </a:r>
          </a:p>
          <a:p>
            <a:r>
              <a:rPr lang="en-US" altLang="zh-TW" sz="800" dirty="0">
                <a:latin typeface="Calibri" panose="020F0502020204030204" pitchFamily="34" charset="0"/>
                <a:cs typeface="Calibri" panose="020F0502020204030204" pitchFamily="34" charset="0"/>
              </a:rPr>
              <a:t>3=D#/E</a:t>
            </a:r>
            <a:r>
              <a:rPr lang="en-US" sz="800" dirty="0"/>
              <a:t>♭</a:t>
            </a:r>
            <a:endParaRPr lang="en-US" altLang="zh-TW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800" dirty="0">
                <a:latin typeface="Calibri" panose="020F0502020204030204" pitchFamily="34" charset="0"/>
                <a:cs typeface="Calibri" panose="020F0502020204030204" pitchFamily="34" charset="0"/>
              </a:rPr>
              <a:t>4=E</a:t>
            </a:r>
          </a:p>
          <a:p>
            <a:r>
              <a:rPr lang="en-US" altLang="zh-TW" sz="800" dirty="0">
                <a:latin typeface="Calibri" panose="020F0502020204030204" pitchFamily="34" charset="0"/>
                <a:cs typeface="Calibri" panose="020F0502020204030204" pitchFamily="34" charset="0"/>
              </a:rPr>
              <a:t>5=F</a:t>
            </a:r>
          </a:p>
          <a:p>
            <a:r>
              <a:rPr lang="en-US" altLang="zh-TW" sz="800" dirty="0">
                <a:latin typeface="Calibri" panose="020F0502020204030204" pitchFamily="34" charset="0"/>
                <a:cs typeface="Calibri" panose="020F0502020204030204" pitchFamily="34" charset="0"/>
              </a:rPr>
              <a:t>6=F#/G</a:t>
            </a:r>
            <a:r>
              <a:rPr lang="en-US" sz="800" dirty="0"/>
              <a:t>♭</a:t>
            </a:r>
            <a:endParaRPr lang="en-US" altLang="zh-TW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800" dirty="0">
                <a:latin typeface="Calibri" panose="020F0502020204030204" pitchFamily="34" charset="0"/>
                <a:cs typeface="Calibri" panose="020F0502020204030204" pitchFamily="34" charset="0"/>
              </a:rPr>
              <a:t>7=G</a:t>
            </a:r>
          </a:p>
          <a:p>
            <a:r>
              <a:rPr lang="en-US" altLang="zh-TW" sz="800" dirty="0">
                <a:latin typeface="Calibri" panose="020F0502020204030204" pitchFamily="34" charset="0"/>
                <a:cs typeface="Calibri" panose="020F0502020204030204" pitchFamily="34" charset="0"/>
              </a:rPr>
              <a:t>8=G#/A</a:t>
            </a:r>
            <a:r>
              <a:rPr lang="en-US" sz="800" dirty="0"/>
              <a:t>♭</a:t>
            </a:r>
            <a:endParaRPr lang="en-US" altLang="zh-TW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800" dirty="0">
                <a:latin typeface="Calibri" panose="020F0502020204030204" pitchFamily="34" charset="0"/>
                <a:cs typeface="Calibri" panose="020F0502020204030204" pitchFamily="34" charset="0"/>
              </a:rPr>
              <a:t>9=A</a:t>
            </a:r>
          </a:p>
          <a:p>
            <a:r>
              <a:rPr lang="en-US" altLang="zh-TW" sz="800" dirty="0">
                <a:latin typeface="Calibri" panose="020F0502020204030204" pitchFamily="34" charset="0"/>
                <a:cs typeface="Calibri" panose="020F0502020204030204" pitchFamily="34" charset="0"/>
              </a:rPr>
              <a:t>10=A#/B</a:t>
            </a:r>
            <a:r>
              <a:rPr lang="en-US" sz="800" dirty="0"/>
              <a:t>♭</a:t>
            </a:r>
            <a:endParaRPr lang="en-US" altLang="zh-TW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800" dirty="0">
                <a:latin typeface="Calibri" panose="020F0502020204030204" pitchFamily="34" charset="0"/>
                <a:cs typeface="Calibri" panose="020F0502020204030204" pitchFamily="34" charset="0"/>
              </a:rPr>
              <a:t>11=B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6E978-615F-D64D-8E0F-74622A7A03B2}"/>
              </a:ext>
            </a:extLst>
          </p:cNvPr>
          <p:cNvSpPr txBox="1"/>
          <p:nvPr/>
        </p:nvSpPr>
        <p:spPr>
          <a:xfrm>
            <a:off x="6586373" y="762874"/>
            <a:ext cx="244443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zh-TW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zh-TW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</a:p>
          <a:p>
            <a:pPr lvl="2" algn="ctr"/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Key: Hard to conclude the       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trend as the use of key is more       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associated with an artist’s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range/musical arrangement than </a:t>
            </a:r>
          </a:p>
          <a:p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factors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general,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tracks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are composed of major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mode,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popularity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minor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tracks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is slightly higher.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6196B007-18F1-1845-90D3-9CE27432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659" y="2903564"/>
            <a:ext cx="3126925" cy="210605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4EEAFF6-3AB0-7F4A-9A66-2FF7B5A146F0}"/>
              </a:ext>
            </a:extLst>
          </p:cNvPr>
          <p:cNvSpPr/>
          <p:nvPr/>
        </p:nvSpPr>
        <p:spPr>
          <a:xfrm>
            <a:off x="429208" y="195434"/>
            <a:ext cx="50758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Trend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Spotify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2452290E-34F8-3C4B-9DEB-4AB0E83F2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469" y="762874"/>
            <a:ext cx="3098115" cy="2132996"/>
          </a:xfrm>
          <a:prstGeom prst="rect">
            <a:avLst/>
          </a:prstGeom>
        </p:spPr>
      </p:pic>
      <p:pic>
        <p:nvPicPr>
          <p:cNvPr id="49" name="Picture 48" descr="Chart, bar chart&#10;&#10;Description automatically generated">
            <a:extLst>
              <a:ext uri="{FF2B5EF4-FFF2-40B4-BE49-F238E27FC236}">
                <a16:creationId xmlns:a16="http://schemas.microsoft.com/office/drawing/2014/main" id="{481E2DCD-5E92-B34E-B1B1-D325C4D6F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6" y="735930"/>
            <a:ext cx="3293292" cy="2159940"/>
          </a:xfrm>
          <a:prstGeom prst="rect">
            <a:avLst/>
          </a:prstGeom>
        </p:spPr>
      </p:pic>
      <p:pic>
        <p:nvPicPr>
          <p:cNvPr id="51" name="Picture 50" descr="A picture containing chart&#10;&#10;Description automatically generated">
            <a:extLst>
              <a:ext uri="{FF2B5EF4-FFF2-40B4-BE49-F238E27FC236}">
                <a16:creationId xmlns:a16="http://schemas.microsoft.com/office/drawing/2014/main" id="{21D672D4-8F14-354C-A51D-8DD7C7B9C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22814"/>
            <a:ext cx="3313470" cy="213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1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B60A-4D76-CC45-9B08-2444CD74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0908"/>
            <a:ext cx="8520600" cy="572700"/>
          </a:xfrm>
        </p:spPr>
        <p:txBody>
          <a:bodyPr/>
          <a:lstStyle/>
          <a:p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Trend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Social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Environment/Context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5730-E8AE-1F40-95E2-4FECC8F9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29" y="823403"/>
            <a:ext cx="5559711" cy="3496694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Pre-War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Post-War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Clr>
                <a:schemeClr val="tx1"/>
              </a:buClr>
              <a:buFontTx/>
              <a:buChar char="-"/>
            </a:pP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Decrease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danceability,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valence,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tempo,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loudness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1940-1950.</a:t>
            </a:r>
          </a:p>
          <a:p>
            <a:pPr>
              <a:buClr>
                <a:schemeClr val="tx1"/>
              </a:buClr>
              <a:buFontTx/>
              <a:buChar char="-"/>
            </a:pP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genres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(change of the music characteristics) were influenced by wars.</a:t>
            </a:r>
          </a:p>
          <a:p>
            <a:pPr marL="114300" indent="0">
              <a:buClr>
                <a:schemeClr val="tx1"/>
              </a:buClr>
              <a:buNone/>
            </a:pPr>
            <a:endParaRPr lang="en-US" altLang="zh-TW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Rise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Rap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(2000):</a:t>
            </a:r>
          </a:p>
          <a:p>
            <a:pPr>
              <a:buClr>
                <a:schemeClr val="tx1"/>
              </a:buClr>
              <a:buFontTx/>
              <a:buChar char="-"/>
            </a:pP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increase of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explicit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content.</a:t>
            </a:r>
          </a:p>
          <a:p>
            <a:pPr marL="114300" indent="0"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Streaming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Era(2010-present)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Clr>
                <a:schemeClr val="tx1"/>
              </a:buClr>
              <a:buFontTx/>
              <a:buChar char="-"/>
            </a:pP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decrease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songs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chemeClr val="tx1"/>
              </a:buClr>
              <a:buFontTx/>
              <a:buChar char="-"/>
            </a:pP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Hook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audience’s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time.</a:t>
            </a:r>
          </a:p>
          <a:p>
            <a:pPr>
              <a:buClr>
                <a:schemeClr val="tx1"/>
              </a:buClr>
              <a:buFontTx/>
              <a:buChar char="-"/>
            </a:pP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TikTok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59D5D-45B5-4D4E-925F-6A104AE85FFC}"/>
              </a:ext>
            </a:extLst>
          </p:cNvPr>
          <p:cNvSpPr txBox="1"/>
          <p:nvPr/>
        </p:nvSpPr>
        <p:spPr>
          <a:xfrm>
            <a:off x="5880108" y="1201605"/>
            <a:ext cx="2664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zh-TW" alt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b="1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b="1" dirty="0">
                <a:latin typeface="Calibri" panose="020F0502020204030204" pitchFamily="34" charset="0"/>
                <a:cs typeface="Calibri" panose="020F0502020204030204" pitchFamily="34" charset="0"/>
              </a:rPr>
              <a:t>Explicit</a:t>
            </a:r>
            <a:r>
              <a:rPr lang="zh-TW" alt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b="1" dirty="0">
                <a:latin typeface="Calibri" panose="020F0502020204030204" pitchFamily="34" charset="0"/>
                <a:cs typeface="Calibri" panose="020F0502020204030204" pitchFamily="34" charset="0"/>
              </a:rPr>
              <a:t>Songs</a:t>
            </a:r>
            <a:r>
              <a:rPr lang="zh-TW" alt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b="1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zh-TW" alt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b="1" dirty="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b="1" dirty="0">
                <a:latin typeface="Calibri" panose="020F0502020204030204" pitchFamily="34" charset="0"/>
                <a:cs typeface="Calibri" panose="020F0502020204030204" pitchFamily="34" charset="0"/>
              </a:rPr>
              <a:t>Genres</a:t>
            </a:r>
          </a:p>
          <a:p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9A91D3D9-E6A7-694A-A4EA-CDC9AF43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8" y="1528167"/>
            <a:ext cx="2734349" cy="241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2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1AE7-47D4-B04E-B9A6-01A0DE04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12" y="79100"/>
            <a:ext cx="8832300" cy="572700"/>
          </a:xfrm>
        </p:spPr>
        <p:txBody>
          <a:bodyPr/>
          <a:lstStyle/>
          <a:p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Pre-Processing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Ticket-Selling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Artist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EDA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F0F63-7127-8341-B87F-921C99AE9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112" y="471778"/>
            <a:ext cx="8298076" cy="317965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TW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cleaning</a:t>
            </a:r>
            <a:r>
              <a:rPr lang="zh-TW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altLang="zh-TW" sz="1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Pollstar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separate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co-billing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artist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altLang="zh-TW" sz="1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main_artist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column</a:t>
            </a:r>
          </a:p>
          <a:p>
            <a:pPr>
              <a:buFontTx/>
              <a:buChar char="-"/>
            </a:pP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Spotify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artist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assign each artist to the ‘</a:t>
            </a:r>
            <a:r>
              <a:rPr lang="en-US" altLang="zh-TW" sz="1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main_artist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column</a:t>
            </a:r>
          </a:p>
          <a:p>
            <a:pPr>
              <a:buFontTx/>
              <a:buChar char="-"/>
            </a:pP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Genre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 the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genre from genres column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assign each genre to the ‘</a:t>
            </a:r>
            <a:r>
              <a:rPr lang="en-US" altLang="zh-TW" sz="1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main_genre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column</a:t>
            </a:r>
          </a:p>
          <a:p>
            <a:pPr>
              <a:buFontTx/>
              <a:buChar char="-"/>
            </a:pP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sure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spellings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artist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same.</a:t>
            </a:r>
          </a:p>
          <a:p>
            <a:pPr>
              <a:buFontTx/>
              <a:buChar char="-"/>
            </a:pP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artist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genre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(to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upper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case)</a:t>
            </a: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altLang="zh-TW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  <a:r>
              <a:rPr lang="zh-TW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TW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Pollstar</a:t>
            </a:r>
            <a:r>
              <a:rPr lang="zh-TW" alt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zh-TW" alt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Spotify</a:t>
            </a:r>
            <a:r>
              <a:rPr lang="zh-TW" alt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zh-TW" alt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Genre</a:t>
            </a:r>
            <a:r>
              <a:rPr lang="zh-TW" alt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zh-TW" alt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(merge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altLang="zh-TW" sz="11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main_artist</a:t>
            </a:r>
            <a:r>
              <a:rPr lang="en-US" altLang="zh-TW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zh-TW" alt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column).</a:t>
            </a:r>
          </a:p>
          <a:p>
            <a:pPr marL="114300" indent="0">
              <a:buNone/>
            </a:pPr>
            <a:endParaRPr lang="en-US" altLang="zh-TW" sz="1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altLang="zh-TW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Engineering </a:t>
            </a:r>
            <a:endParaRPr lang="en-US" altLang="zh-TW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altLang="zh-TW" sz="11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active_years</a:t>
            </a: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year of the newest song released – year of the oldest song released </a:t>
            </a:r>
          </a:p>
          <a:p>
            <a:pPr>
              <a:buFontTx/>
              <a:buChar char="-"/>
            </a:pPr>
            <a:r>
              <a:rPr lang="en-US" altLang="zh-TW" sz="11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1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umber</a:t>
            </a:r>
            <a:r>
              <a:rPr lang="en-US" altLang="zh-TW" sz="11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_of_releases</a:t>
            </a: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songs artists have on Spotify</a:t>
            </a:r>
          </a:p>
          <a:p>
            <a:pPr>
              <a:buFontTx/>
              <a:buChar char="-"/>
            </a:pPr>
            <a:r>
              <a:rPr lang="en-US" altLang="zh-TW" sz="11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top_artist</a:t>
            </a:r>
            <a:r>
              <a:rPr lang="en-US" altLang="zh-TW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artist is in </a:t>
            </a:r>
            <a:r>
              <a:rPr lang="en-US" altLang="zh-TW" sz="1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ollstar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dataset – YES, if not – NO</a:t>
            </a:r>
          </a:p>
          <a:p>
            <a:pPr>
              <a:buFontTx/>
              <a:buChar char="-"/>
            </a:pPr>
            <a:r>
              <a:rPr lang="en-US" altLang="zh-TW" sz="11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1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elease</a:t>
            </a:r>
            <a:r>
              <a:rPr lang="en-US" altLang="zh-TW" sz="11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_year_i</a:t>
            </a:r>
            <a:r>
              <a:rPr lang="en-US" sz="11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nterval</a:t>
            </a: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categorize year of released songs to 1960, 1970, 1980, 1990, 2000, 2010, 2020. This feature will be only used for EDA, not for machine learning</a:t>
            </a:r>
          </a:p>
          <a:p>
            <a:pPr>
              <a:buFontTx/>
              <a:buChar char="-"/>
            </a:pPr>
            <a:r>
              <a:rPr lang="en-US" altLang="zh-TW" sz="11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duration_minutes</a:t>
            </a:r>
            <a:r>
              <a:rPr lang="zh-TW" alt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altLang="zh-TW" sz="1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duration_ms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']*1.6666666666667E-5</a:t>
            </a:r>
          </a:p>
          <a:p>
            <a:pPr>
              <a:buFontTx/>
              <a:buChar char="-"/>
            </a:pP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dropped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(for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table):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'id','artists','duration_</a:t>
            </a:r>
            <a:r>
              <a:rPr lang="en-US" altLang="zh-TW" sz="1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','</a:t>
            </a:r>
            <a:r>
              <a:rPr lang="en-US" altLang="zh-TW" sz="1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release_date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'year’, ‘genres’</a:t>
            </a:r>
          </a:p>
          <a:p>
            <a:pPr>
              <a:buFontTx/>
              <a:buChar char="-"/>
            </a:pP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dropped: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whose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years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years.</a:t>
            </a:r>
          </a:p>
          <a:p>
            <a:pPr>
              <a:buFontTx/>
              <a:buChar char="-"/>
            </a:pPr>
            <a:r>
              <a:rPr lang="en-US" altLang="zh-TW" sz="1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main_gerne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replacing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TW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‘’OTHERS’.  This feature will be only used for EDA, not for machine learning. </a:t>
            </a:r>
          </a:p>
          <a:p>
            <a:pPr marL="114300" indent="0">
              <a:buNone/>
            </a:pP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36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D254-220A-5E4F-8827-35E03A4E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329697"/>
            <a:ext cx="8520600" cy="572700"/>
          </a:xfrm>
        </p:spPr>
        <p:txBody>
          <a:bodyPr/>
          <a:lstStyle/>
          <a:p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Pre-Processing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EDA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6CB35-43C9-F341-AB51-024DC8D8E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artist (mean,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deviation)</a:t>
            </a:r>
          </a:p>
          <a:p>
            <a:pPr>
              <a:buClr>
                <a:schemeClr val="tx1"/>
              </a:buClr>
            </a:pP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(834(4%)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top-artist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18851(96%)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non-top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artists)</a:t>
            </a:r>
          </a:p>
          <a:p>
            <a:pPr>
              <a:buClr>
                <a:schemeClr val="tx1"/>
              </a:buClr>
            </a:pP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Size: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19685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(rows)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(columns)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F8C13-2B85-E342-BD38-58F54CFE3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3" y="2225331"/>
            <a:ext cx="8294913" cy="121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92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E098-0633-1040-A174-1A976EF8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Ticket-Selling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Non-Top Artists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CFC5F5A-F43D-6546-A42E-F5C00ACEE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8" y="1396014"/>
            <a:ext cx="2782207" cy="1910497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601922E-417E-864A-B7D8-597C364A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39" y="1396014"/>
            <a:ext cx="2843102" cy="1937139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6C058712-D672-BD42-B61E-6D94FF208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841" y="1396014"/>
            <a:ext cx="2843101" cy="1937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11FFC4-D480-364E-A35E-79CFF8F7D683}"/>
              </a:ext>
            </a:extLst>
          </p:cNvPr>
          <p:cNvSpPr txBox="1"/>
          <p:nvPr/>
        </p:nvSpPr>
        <p:spPr>
          <a:xfrm>
            <a:off x="434058" y="3429410"/>
            <a:ext cx="296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Tracks of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ticket-selling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popularity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Spotify.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FFCECE-C928-7749-8CE3-AFFF9F0B8C0B}"/>
              </a:ext>
            </a:extLst>
          </p:cNvPr>
          <p:cNvSpPr/>
          <p:nvPr/>
        </p:nvSpPr>
        <p:spPr>
          <a:xfrm>
            <a:off x="3401193" y="3423189"/>
            <a:ext cx="2586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Tracks of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ticket-selling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acoustic.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10516-4176-6142-B60E-CD055839EBE7}"/>
              </a:ext>
            </a:extLst>
          </p:cNvPr>
          <p:cNvSpPr/>
          <p:nvPr/>
        </p:nvSpPr>
        <p:spPr>
          <a:xfrm>
            <a:off x="6123610" y="3423189"/>
            <a:ext cx="2586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Tracks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ticket-selling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energy.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0E4C-028B-9044-83C3-0140CF55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46413"/>
            <a:ext cx="8520600" cy="572700"/>
          </a:xfrm>
        </p:spPr>
        <p:txBody>
          <a:bodyPr/>
          <a:lstStyle/>
          <a:p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Ticket-Selling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Non-Top Artists</a:t>
            </a:r>
            <a:endParaRPr lang="en-US" sz="2000" dirty="0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8A31380-7855-CA4E-886F-51291CA83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193" y="1415936"/>
            <a:ext cx="2980398" cy="2015025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34FAF3-0ACD-154F-A1E2-FE7802A4B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260" y="1422360"/>
            <a:ext cx="2992817" cy="2007936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D9101958-467F-EC4B-A8D0-3C42E77D6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2" y="1413029"/>
            <a:ext cx="2892228" cy="19706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69BBA9-B469-384A-9921-94AE0EDE489B}"/>
              </a:ext>
            </a:extLst>
          </p:cNvPr>
          <p:cNvSpPr txBox="1"/>
          <p:nvPr/>
        </p:nvSpPr>
        <p:spPr>
          <a:xfrm>
            <a:off x="311700" y="3459840"/>
            <a:ext cx="282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Tracks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ticket-selling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instrumental.</a:t>
            </a:r>
          </a:p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0.06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(top)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0.16(non-top)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193B7-9F73-EC45-B3E4-A2671773796C}"/>
              </a:ext>
            </a:extLst>
          </p:cNvPr>
          <p:cNvSpPr txBox="1"/>
          <p:nvPr/>
        </p:nvSpPr>
        <p:spPr>
          <a:xfrm>
            <a:off x="3300606" y="3466264"/>
            <a:ext cx="282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Tracks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ticket-selling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slightly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faster.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122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(top)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117(non-top)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5E0A86-D0D6-8F4D-A98E-B9A254B8AA4E}"/>
              </a:ext>
            </a:extLst>
          </p:cNvPr>
          <p:cNvSpPr/>
          <p:nvPr/>
        </p:nvSpPr>
        <p:spPr>
          <a:xfrm>
            <a:off x="6223373" y="3473777"/>
            <a:ext cx="2789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Tracks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ticket-selling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louder.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-7.80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(top)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-10.71(non-top)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8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D494B64-5AAB-1346-BC41-3AFD2EB20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565" y="856040"/>
            <a:ext cx="2777396" cy="1907194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D2A75C-1FCA-6747-BD85-8010C6DB0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" y="837957"/>
            <a:ext cx="2725972" cy="1857333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25320C42-B11F-CC4E-9365-471975C4B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9" y="3012875"/>
            <a:ext cx="2742813" cy="188344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6521F49-0534-EE42-ABDA-DE7F2B75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15" y="212022"/>
            <a:ext cx="8520600" cy="572700"/>
          </a:xfrm>
        </p:spPr>
        <p:txBody>
          <a:bodyPr/>
          <a:lstStyle/>
          <a:p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Ticket-Selling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Non-Top Artists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CF543-A995-4C48-89EE-0B0A30E234A3}"/>
              </a:ext>
            </a:extLst>
          </p:cNvPr>
          <p:cNvSpPr txBox="1"/>
          <p:nvPr/>
        </p:nvSpPr>
        <p:spPr>
          <a:xfrm>
            <a:off x="2802907" y="922191"/>
            <a:ext cx="18557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Tracks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ticket-selling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slight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lower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valence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value.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1000" i="1" dirty="0">
                <a:latin typeface="Calibri" panose="020F0502020204030204" pitchFamily="34" charset="0"/>
                <a:cs typeface="Calibri" panose="020F0502020204030204" pitchFamily="34" charset="0"/>
              </a:rPr>
              <a:t>Tracks with high valence sound more positive (e.g. happy, cheerful, euphoric), while tracks with low valence sound more negative (e.g. sad, depressed, angry)</a:t>
            </a:r>
            <a:endParaRPr lang="en-US" sz="1000" i="1" dirty="0"/>
          </a:p>
        </p:txBody>
      </p:sp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E58B18F-848B-3443-98A0-4FFBC8E30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638" y="3012875"/>
            <a:ext cx="2825903" cy="191291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32DDBF-806D-4B4D-B686-8B6A0ABA6226}"/>
              </a:ext>
            </a:extLst>
          </p:cNvPr>
          <p:cNvSpPr/>
          <p:nvPr/>
        </p:nvSpPr>
        <p:spPr>
          <a:xfrm>
            <a:off x="7464586" y="3393607"/>
            <a:ext cx="16724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Averagely,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ticket-selling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tracks.</a:t>
            </a:r>
          </a:p>
          <a:p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34(YES)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7(YES)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altLang="zh-TW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(data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excluding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releases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300.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5FE7E-D4A5-1340-8BA0-DDFFCEDCFDE4}"/>
              </a:ext>
            </a:extLst>
          </p:cNvPr>
          <p:cNvSpPr/>
          <p:nvPr/>
        </p:nvSpPr>
        <p:spPr>
          <a:xfrm>
            <a:off x="7393631" y="922191"/>
            <a:ext cx="17503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tracks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ticket-selling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averagely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slightly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longer.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4.05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(YES)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3.80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(NO)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AAEB57-5375-554D-8A01-360D775321B9}"/>
              </a:ext>
            </a:extLst>
          </p:cNvPr>
          <p:cNvSpPr/>
          <p:nvPr/>
        </p:nvSpPr>
        <p:spPr>
          <a:xfrm>
            <a:off x="2814862" y="3393607"/>
            <a:ext cx="17434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Averagely,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ticket-selling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longer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artists.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years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(YES)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zh-TW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latin typeface="Calibri" panose="020F0502020204030204" pitchFamily="34" charset="0"/>
                <a:cs typeface="Calibri" panose="020F0502020204030204" pitchFamily="34" charset="0"/>
              </a:rPr>
              <a:t>years(NO)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22729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82A0-17A8-3C42-8D3D-B610ADFF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Ticket-Selling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Non-Top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endParaRPr lang="en-US" sz="2000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921B05-F218-434B-935C-728DBD683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0" y="1407127"/>
            <a:ext cx="3001697" cy="2045197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C60A379-F206-1246-86F9-38EDE11CD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737" y="1407127"/>
            <a:ext cx="3001697" cy="2045197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6AE4B47D-4391-AC4F-AFB3-5858B7BBC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772" y="1398038"/>
            <a:ext cx="3001697" cy="20607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B7B747-E503-CF4A-9B25-204CD3B4D95D}"/>
              </a:ext>
            </a:extLst>
          </p:cNvPr>
          <p:cNvSpPr txBox="1"/>
          <p:nvPr/>
        </p:nvSpPr>
        <p:spPr>
          <a:xfrm>
            <a:off x="1110343" y="3708138"/>
            <a:ext cx="706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significant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ticket-selling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non-top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ticket-selling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artists: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danceability,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liveness,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speechiness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32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B309ABE-2426-C243-A291-D01B84D3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" y="758590"/>
            <a:ext cx="4335694" cy="1984609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9AFCD0E7-E17D-784C-825C-68037D4D3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05438"/>
            <a:ext cx="4006053" cy="20377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F410C-28E4-7D46-84B5-890C5AA10516}"/>
              </a:ext>
            </a:extLst>
          </p:cNvPr>
          <p:cNvSpPr txBox="1"/>
          <p:nvPr/>
        </p:nvSpPr>
        <p:spPr>
          <a:xfrm>
            <a:off x="4572000" y="2926674"/>
            <a:ext cx="40060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longer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industry,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tracks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(but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mainly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tracks).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As the active years increase,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popularity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decreases.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obvious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among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artists.</a:t>
            </a:r>
          </a:p>
          <a:p>
            <a:pPr marL="285750" indent="-285750">
              <a:buFontTx/>
              <a:buChar char="-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tracks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non-top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longer.</a:t>
            </a:r>
          </a:p>
          <a:p>
            <a:pPr marL="285750" indent="-285750">
              <a:buFontTx/>
              <a:buChar char="-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4B3C37C-1359-8343-BED7-B9A80FDD6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99" y="2743199"/>
            <a:ext cx="4091300" cy="21787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1A1A0B-6D2F-7B41-9B1E-D2C5B4B7BCF9}"/>
              </a:ext>
            </a:extLst>
          </p:cNvPr>
          <p:cNvSpPr/>
          <p:nvPr/>
        </p:nvSpPr>
        <p:spPr>
          <a:xfrm>
            <a:off x="313502" y="185501"/>
            <a:ext cx="75792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zh-TW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  <a:r>
              <a:rPr lang="zh-TW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zh-TW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Ticket-Selling</a:t>
            </a:r>
            <a:r>
              <a:rPr lang="zh-TW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zh-TW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Non-Top Artists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320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A50D2-32F6-374E-9A3F-41EA9640D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ctr">
              <a:buNone/>
            </a:pPr>
            <a:r>
              <a:rPr lang="en-US" altLang="zh-TW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Concert</a:t>
            </a:r>
            <a:r>
              <a:rPr lang="zh-TW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Investment: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Which Artists Have The Potential To Become Ticket-Selling Artists?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marL="114300" indent="0" algn="ctr">
              <a:buNone/>
            </a:pPr>
            <a:r>
              <a:rPr lang="en-US" altLang="zh-TW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zh-TW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Audience:</a:t>
            </a:r>
          </a:p>
          <a:p>
            <a:pPr marL="114300" indent="0" algn="ctr">
              <a:buNone/>
            </a:pPr>
            <a:r>
              <a:rPr lang="en-US" altLang="zh-TW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Concert</a:t>
            </a:r>
            <a:r>
              <a:rPr lang="zh-TW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Promoters,</a:t>
            </a:r>
            <a:r>
              <a:rPr lang="zh-TW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Artist</a:t>
            </a:r>
            <a:r>
              <a:rPr lang="zh-TW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zh-TW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Companies,</a:t>
            </a:r>
            <a:r>
              <a:rPr lang="zh-TW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Entertainment</a:t>
            </a:r>
            <a:r>
              <a:rPr lang="zh-TW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Investors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78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F67E87DE-1D1D-844A-BBDC-84C26CAF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1" y="2904434"/>
            <a:ext cx="3083727" cy="2101089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77AA0698-646E-6A40-B4B7-66369AC6B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10" y="2904434"/>
            <a:ext cx="2993580" cy="2088359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784A0D24-9828-9F44-AF15-8F37A4B90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91" y="721678"/>
            <a:ext cx="3011499" cy="1962993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696ECC47-7DD4-3444-AAAF-C91BD8F39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8190" y="721678"/>
            <a:ext cx="3083728" cy="200200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1895ACD-80FD-DB4F-9AB9-9521F3DC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80" y="150707"/>
            <a:ext cx="8520600" cy="572700"/>
          </a:xfrm>
        </p:spPr>
        <p:txBody>
          <a:bodyPr/>
          <a:lstStyle/>
          <a:p>
            <a:r>
              <a:rPr lang="en-US" altLang="zh-TW" sz="1800" b="1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zh-TW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  <a:r>
              <a:rPr lang="zh-TW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00" b="1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zh-TW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00" b="1" dirty="0">
                <a:latin typeface="Calibri" panose="020F0502020204030204" pitchFamily="34" charset="0"/>
                <a:cs typeface="Calibri" panose="020F0502020204030204" pitchFamily="34" charset="0"/>
              </a:rPr>
              <a:t>Ticket-Selling</a:t>
            </a:r>
            <a:r>
              <a:rPr lang="zh-TW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00" b="1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00" b="1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zh-TW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00" b="1" dirty="0">
                <a:latin typeface="Calibri" panose="020F0502020204030204" pitchFamily="34" charset="0"/>
                <a:cs typeface="Calibri" panose="020F0502020204030204" pitchFamily="34" charset="0"/>
              </a:rPr>
              <a:t>Non-Top</a:t>
            </a:r>
            <a:r>
              <a:rPr lang="zh-TW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00" b="1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4BE28E-69F9-2C4C-AB0D-216251CF5E84}"/>
              </a:ext>
            </a:extLst>
          </p:cNvPr>
          <p:cNvSpPr txBox="1"/>
          <p:nvPr/>
        </p:nvSpPr>
        <p:spPr>
          <a:xfrm>
            <a:off x="6470645" y="824710"/>
            <a:ext cx="211509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Averagely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explicit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popular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non-explicit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general (although non-explicit songs account for major part of all songs).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Most artists use major mode in music, but artists who use minor mode more often are popular.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The variations of key and mode of top artists and non-top artists are not much different.  </a:t>
            </a:r>
          </a:p>
          <a:p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73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D650C2-A5E9-534D-9F09-980033508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730" y="636716"/>
            <a:ext cx="5508560" cy="2660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112BB3-1700-604F-843B-C8E875986781}"/>
              </a:ext>
            </a:extLst>
          </p:cNvPr>
          <p:cNvSpPr txBox="1"/>
          <p:nvPr/>
        </p:nvSpPr>
        <p:spPr>
          <a:xfrm>
            <a:off x="3578447" y="4260563"/>
            <a:ext cx="3508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</a:t>
            </a:r>
            <a:r>
              <a:rPr lang="zh-TW" alt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</a:t>
            </a:r>
            <a:r>
              <a:rPr lang="zh-TW" alt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Genres</a:t>
            </a:r>
            <a:r>
              <a:rPr lang="zh-TW" alt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zh-TW" alt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AA4FD1-AAC9-724D-A98F-185376F07102}"/>
              </a:ext>
            </a:extLst>
          </p:cNvPr>
          <p:cNvSpPr txBox="1"/>
          <p:nvPr/>
        </p:nvSpPr>
        <p:spPr>
          <a:xfrm>
            <a:off x="3578447" y="3414345"/>
            <a:ext cx="549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latin typeface="Calibri" panose="020F0502020204030204" pitchFamily="34" charset="0"/>
                <a:cs typeface="Calibri" panose="020F0502020204030204" pitchFamily="34" charset="0"/>
              </a:rPr>
              <a:t>Genres</a:t>
            </a:r>
            <a:r>
              <a:rPr lang="zh-TW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latin typeface="Calibri" panose="020F0502020204030204" pitchFamily="34" charset="0"/>
                <a:cs typeface="Calibri" panose="020F0502020204030204" pitchFamily="34" charset="0"/>
              </a:rPr>
              <a:t>Ticket-Selling</a:t>
            </a:r>
            <a:r>
              <a:rPr lang="zh-TW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Rock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dead?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Hip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Hop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started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dominating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2000.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K-pop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Latin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started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getting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popular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2010.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E4F31E0E-7F71-014A-B3D5-C1FCE8A8A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52" y="801571"/>
            <a:ext cx="3210278" cy="21704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A8B42C-F2EA-9E4D-ABA1-C1036AAE3164}"/>
              </a:ext>
            </a:extLst>
          </p:cNvPr>
          <p:cNvSpPr/>
          <p:nvPr/>
        </p:nvSpPr>
        <p:spPr>
          <a:xfrm>
            <a:off x="389245" y="3143257"/>
            <a:ext cx="2247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b="1" dirty="0">
                <a:latin typeface="Calibri" panose="020F0502020204030204" pitchFamily="34" charset="0"/>
                <a:cs typeface="Calibri" panose="020F0502020204030204" pitchFamily="34" charset="0"/>
              </a:rPr>
              <a:t>Genres</a:t>
            </a:r>
            <a:r>
              <a:rPr lang="zh-TW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latin typeface="Calibri" panose="020F0502020204030204" pitchFamily="34" charset="0"/>
                <a:cs typeface="Calibri" panose="020F0502020204030204" pitchFamily="34" charset="0"/>
              </a:rPr>
              <a:t>increases</a:t>
            </a:r>
            <a:r>
              <a:rPr lang="zh-TW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latin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zh-TW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latin typeface="Calibri" panose="020F0502020204030204" pitchFamily="34" charset="0"/>
                <a:cs typeface="Calibri" panose="020F0502020204030204" pitchFamily="34" charset="0"/>
              </a:rPr>
              <a:t>years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DD8A8-03CC-1E4F-BD2D-4795FDF67F27}"/>
              </a:ext>
            </a:extLst>
          </p:cNvPr>
          <p:cNvSpPr txBox="1"/>
          <p:nvPr/>
        </p:nvSpPr>
        <p:spPr>
          <a:xfrm>
            <a:off x="502380" y="236606"/>
            <a:ext cx="393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Genres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19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A947-F587-2F4D-AE35-C2541DA5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27017"/>
            <a:ext cx="8520600" cy="572700"/>
          </a:xfrm>
        </p:spPr>
        <p:txBody>
          <a:bodyPr/>
          <a:lstStyle/>
          <a:p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zh-TW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zh-TW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A2760-BF47-8C40-9B59-BBC11F44A524}"/>
              </a:ext>
            </a:extLst>
          </p:cNvPr>
          <p:cNvSpPr txBox="1"/>
          <p:nvPr/>
        </p:nvSpPr>
        <p:spPr>
          <a:xfrm>
            <a:off x="311700" y="1067822"/>
            <a:ext cx="2619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TW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Imputation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standard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deviation: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genre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: Others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A8A86-B05F-7F45-A21E-10EC13B04672}"/>
              </a:ext>
            </a:extLst>
          </p:cNvPr>
          <p:cNvSpPr txBox="1"/>
          <p:nvPr/>
        </p:nvSpPr>
        <p:spPr>
          <a:xfrm>
            <a:off x="211381" y="2354270"/>
            <a:ext cx="23348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zh-TW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Engineering</a:t>
            </a:r>
            <a:r>
              <a:rPr lang="zh-TW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zh-TW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Added:</a:t>
            </a: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target:</a:t>
            </a: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(Top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Artist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(Non-Top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Artist)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zh-TW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Dropped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main_artist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main_genre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7475F4A-E952-A34F-B136-FE9254D7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06" y="1935115"/>
            <a:ext cx="6482394" cy="127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45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F174-6E88-B14C-9571-2FF50CA5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99" y="131202"/>
            <a:ext cx="8520600" cy="572700"/>
          </a:xfrm>
        </p:spPr>
        <p:txBody>
          <a:bodyPr/>
          <a:lstStyle/>
          <a:p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Model: Random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Forest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6343FF5-E09F-AA45-A2A5-0477E5857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404" y="751434"/>
            <a:ext cx="4073411" cy="1261872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FECEEE07-F690-8F4D-AB8B-ED364D199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677" y="2140350"/>
            <a:ext cx="3696101" cy="1320036"/>
          </a:xfrm>
          <a:prstGeom prst="rect">
            <a:avLst/>
          </a:prstGeom>
        </p:spPr>
      </p:pic>
      <p:pic>
        <p:nvPicPr>
          <p:cNvPr id="22" name="Picture 21" descr="Table&#10;&#10;Description automatically generated">
            <a:extLst>
              <a:ext uri="{FF2B5EF4-FFF2-40B4-BE49-F238E27FC236}">
                <a16:creationId xmlns:a16="http://schemas.microsoft.com/office/drawing/2014/main" id="{62B8FAB9-9B17-7647-96A2-BCC731E77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358" y="3640089"/>
            <a:ext cx="3602420" cy="12710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60AFB86-2F97-3249-BB5B-C58988EBBB6D}"/>
              </a:ext>
            </a:extLst>
          </p:cNvPr>
          <p:cNvSpPr txBox="1"/>
          <p:nvPr/>
        </p:nvSpPr>
        <p:spPr>
          <a:xfrm>
            <a:off x="401499" y="697189"/>
            <a:ext cx="2640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zh-TW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cross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auc_roc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0.92</a:t>
            </a:r>
          </a:p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auc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-roc):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0.98</a:t>
            </a:r>
          </a:p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score(</a:t>
            </a:r>
            <a:r>
              <a:rPr lang="en-US" altLang="zh-TW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auc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-roc):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0.91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false positive rate: 0.07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false negative rate: 0.33</a:t>
            </a:r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99DE3F-BCE8-6542-AE61-9528A47981FD}"/>
              </a:ext>
            </a:extLst>
          </p:cNvPr>
          <p:cNvSpPr txBox="1"/>
          <p:nvPr/>
        </p:nvSpPr>
        <p:spPr>
          <a:xfrm>
            <a:off x="401499" y="2147908"/>
            <a:ext cx="26400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zh-TW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cross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auc_roc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0.92</a:t>
            </a:r>
          </a:p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auc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-roc):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0.99</a:t>
            </a:r>
          </a:p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score(</a:t>
            </a:r>
            <a:r>
              <a:rPr lang="en-US" altLang="zh-TW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auc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-roc):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0.90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false positive rate: 0.04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false negative rate: 0.45</a:t>
            </a:r>
          </a:p>
          <a:p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7673C9-8C8F-9E4E-854E-B00EF70B7CEA}"/>
              </a:ext>
            </a:extLst>
          </p:cNvPr>
          <p:cNvSpPr txBox="1"/>
          <p:nvPr/>
        </p:nvSpPr>
        <p:spPr>
          <a:xfrm>
            <a:off x="401499" y="3603327"/>
            <a:ext cx="3110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zh-TW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cross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auc_roc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0.91</a:t>
            </a:r>
          </a:p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auc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-roc):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0.99</a:t>
            </a:r>
          </a:p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score(</a:t>
            </a:r>
            <a:r>
              <a:rPr lang="en-US" altLang="zh-TW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auc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-roc):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0.90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false positive rate: 0.03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false negative rate: 0.55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FC7C08-BC19-A14C-8D80-10A6636CD379}"/>
                  </a:ext>
                </a:extLst>
              </p14:cNvPr>
              <p14:cNvContentPartPr/>
              <p14:nvPr/>
            </p14:nvContentPartPr>
            <p14:xfrm>
              <a:off x="5217215" y="1396554"/>
              <a:ext cx="255240" cy="7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FC7C08-BC19-A14C-8D80-10A6636CD3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08575" y="1387554"/>
                <a:ext cx="2728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0D6A365-5984-2D4E-A4F6-63B40A691155}"/>
                  </a:ext>
                </a:extLst>
              </p14:cNvPr>
              <p14:cNvContentPartPr/>
              <p14:nvPr/>
            </p14:nvContentPartPr>
            <p14:xfrm>
              <a:off x="5831015" y="1405914"/>
              <a:ext cx="254160" cy="3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0D6A365-5984-2D4E-A4F6-63B40A6911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22375" y="1397274"/>
                <a:ext cx="2718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EE74E97-A2B5-8E4E-8FC1-15E850177944}"/>
                  </a:ext>
                </a:extLst>
              </p14:cNvPr>
              <p14:cNvContentPartPr/>
              <p14:nvPr/>
            </p14:nvContentPartPr>
            <p14:xfrm>
              <a:off x="6448775" y="1401594"/>
              <a:ext cx="254880" cy="7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EE74E97-A2B5-8E4E-8FC1-15E8501779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39775" y="1392594"/>
                <a:ext cx="2725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57D6014-1898-EA46-8926-D97C1FD1FAEB}"/>
                  </a:ext>
                </a:extLst>
              </p14:cNvPr>
              <p14:cNvContentPartPr/>
              <p14:nvPr/>
            </p14:nvContentPartPr>
            <p14:xfrm>
              <a:off x="5224775" y="2801634"/>
              <a:ext cx="27108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57D6014-1898-EA46-8926-D97C1FD1FAE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15775" y="2792634"/>
                <a:ext cx="28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7B2EFB9-B43A-824E-A204-85E7CD3A0943}"/>
                  </a:ext>
                </a:extLst>
              </p14:cNvPr>
              <p14:cNvContentPartPr/>
              <p14:nvPr/>
            </p14:nvContentPartPr>
            <p14:xfrm>
              <a:off x="5859815" y="2808114"/>
              <a:ext cx="263880" cy="5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7B2EFB9-B43A-824E-A204-85E7CD3A094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51175" y="2799474"/>
                <a:ext cx="2815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E32C747-99D1-D54A-A6DD-400CBE0815A6}"/>
                  </a:ext>
                </a:extLst>
              </p14:cNvPr>
              <p14:cNvContentPartPr/>
              <p14:nvPr/>
            </p14:nvContentPartPr>
            <p14:xfrm>
              <a:off x="6479735" y="2794434"/>
              <a:ext cx="262080" cy="5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E32C747-99D1-D54A-A6DD-400CBE0815A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71095" y="2785794"/>
                <a:ext cx="2797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05585C3-60D9-9F44-9270-1FB31A61B387}"/>
                  </a:ext>
                </a:extLst>
              </p14:cNvPr>
              <p14:cNvContentPartPr/>
              <p14:nvPr/>
            </p14:nvContentPartPr>
            <p14:xfrm>
              <a:off x="5338175" y="4290594"/>
              <a:ext cx="231480" cy="50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05585C3-60D9-9F44-9270-1FB31A61B3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29535" y="4281954"/>
                <a:ext cx="2491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CD84E0B-E3D6-0740-A89F-C278C0A7C62C}"/>
                  </a:ext>
                </a:extLst>
              </p14:cNvPr>
              <p14:cNvContentPartPr/>
              <p14:nvPr/>
            </p14:nvContentPartPr>
            <p14:xfrm>
              <a:off x="5959895" y="4296354"/>
              <a:ext cx="209880" cy="5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CD84E0B-E3D6-0740-A89F-C278C0A7C62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51255" y="4287714"/>
                <a:ext cx="2275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6989297-F2A7-3C4C-A107-A426A5475058}"/>
                  </a:ext>
                </a:extLst>
              </p14:cNvPr>
              <p14:cNvContentPartPr/>
              <p14:nvPr/>
            </p14:nvContentPartPr>
            <p14:xfrm>
              <a:off x="6492695" y="4290594"/>
              <a:ext cx="348840" cy="50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6989297-F2A7-3C4C-A107-A426A547505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84055" y="4281954"/>
                <a:ext cx="36648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73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D13D03-6B3B-934B-A390-61B04977E40B}"/>
                  </a:ext>
                </a:extLst>
              </p14:cNvPr>
              <p14:cNvContentPartPr/>
              <p14:nvPr/>
            </p14:nvContentPartPr>
            <p14:xfrm>
              <a:off x="3739055" y="199451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D13D03-6B3B-934B-A390-61B04977E4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0415" y="198587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 descr="Chart, icon&#10;&#10;Description automatically generated">
            <a:extLst>
              <a:ext uri="{FF2B5EF4-FFF2-40B4-BE49-F238E27FC236}">
                <a16:creationId xmlns:a16="http://schemas.microsoft.com/office/drawing/2014/main" id="{2C15A023-6345-1642-9A94-B3D1BA84C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31" y="165985"/>
            <a:ext cx="3870356" cy="2322214"/>
          </a:xfrm>
          <a:prstGeom prst="rect">
            <a:avLst/>
          </a:prstGeom>
        </p:spPr>
      </p:pic>
      <p:pic>
        <p:nvPicPr>
          <p:cNvPr id="14" name="Picture 13" descr="Chart, icon&#10;&#10;Description automatically generated">
            <a:extLst>
              <a:ext uri="{FF2B5EF4-FFF2-40B4-BE49-F238E27FC236}">
                <a16:creationId xmlns:a16="http://schemas.microsoft.com/office/drawing/2014/main" id="{A7B621A3-560E-3547-B3A1-1B5D3C2FD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241" y="169481"/>
            <a:ext cx="4021980" cy="2402269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A04A1A8E-8A5D-7349-A1FA-285906802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64" y="2571750"/>
            <a:ext cx="4098924" cy="244822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69B0B9-C384-5546-93B2-C13AD055D1E7}"/>
              </a:ext>
            </a:extLst>
          </p:cNvPr>
          <p:cNvCxnSpPr>
            <a:cxnSpLocks/>
          </p:cNvCxnSpPr>
          <p:nvPr/>
        </p:nvCxnSpPr>
        <p:spPr>
          <a:xfrm>
            <a:off x="336885" y="470978"/>
            <a:ext cx="62564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025959-5EEF-1547-9216-0DB2191F2191}"/>
              </a:ext>
            </a:extLst>
          </p:cNvPr>
          <p:cNvCxnSpPr>
            <a:cxnSpLocks/>
          </p:cNvCxnSpPr>
          <p:nvPr/>
        </p:nvCxnSpPr>
        <p:spPr>
          <a:xfrm>
            <a:off x="336885" y="565626"/>
            <a:ext cx="62564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72680A1-9032-4049-86DD-B45A61D6E308}"/>
              </a:ext>
            </a:extLst>
          </p:cNvPr>
          <p:cNvCxnSpPr>
            <a:cxnSpLocks/>
          </p:cNvCxnSpPr>
          <p:nvPr/>
        </p:nvCxnSpPr>
        <p:spPr>
          <a:xfrm>
            <a:off x="336885" y="679525"/>
            <a:ext cx="62564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D9630B-F0DE-AC44-A12B-3EA17E4CD8AA}"/>
              </a:ext>
            </a:extLst>
          </p:cNvPr>
          <p:cNvCxnSpPr>
            <a:cxnSpLocks/>
          </p:cNvCxnSpPr>
          <p:nvPr/>
        </p:nvCxnSpPr>
        <p:spPr>
          <a:xfrm>
            <a:off x="336885" y="754923"/>
            <a:ext cx="62564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310969-8221-7642-9707-36A4CF4E968E}"/>
              </a:ext>
            </a:extLst>
          </p:cNvPr>
          <p:cNvCxnSpPr>
            <a:cxnSpLocks/>
          </p:cNvCxnSpPr>
          <p:nvPr/>
        </p:nvCxnSpPr>
        <p:spPr>
          <a:xfrm>
            <a:off x="336885" y="859196"/>
            <a:ext cx="62564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3E370F-4992-3540-9750-41A103939788}"/>
              </a:ext>
            </a:extLst>
          </p:cNvPr>
          <p:cNvCxnSpPr>
            <a:cxnSpLocks/>
          </p:cNvCxnSpPr>
          <p:nvPr/>
        </p:nvCxnSpPr>
        <p:spPr>
          <a:xfrm>
            <a:off x="336885" y="961866"/>
            <a:ext cx="62564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9BFD59-17C8-984D-9A7E-497C2AA57A34}"/>
              </a:ext>
            </a:extLst>
          </p:cNvPr>
          <p:cNvCxnSpPr>
            <a:cxnSpLocks/>
          </p:cNvCxnSpPr>
          <p:nvPr/>
        </p:nvCxnSpPr>
        <p:spPr>
          <a:xfrm>
            <a:off x="4411579" y="470317"/>
            <a:ext cx="62564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F9088C1-7CC6-C843-8ED5-28D6BE9C1B28}"/>
              </a:ext>
            </a:extLst>
          </p:cNvPr>
          <p:cNvCxnSpPr>
            <a:cxnSpLocks/>
          </p:cNvCxnSpPr>
          <p:nvPr/>
        </p:nvCxnSpPr>
        <p:spPr>
          <a:xfrm>
            <a:off x="4411579" y="565626"/>
            <a:ext cx="62564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040710-FA91-C741-B804-E117754B458E}"/>
              </a:ext>
            </a:extLst>
          </p:cNvPr>
          <p:cNvCxnSpPr>
            <a:cxnSpLocks/>
          </p:cNvCxnSpPr>
          <p:nvPr/>
        </p:nvCxnSpPr>
        <p:spPr>
          <a:xfrm>
            <a:off x="4411579" y="679525"/>
            <a:ext cx="62564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DF34110-69DF-0948-B90F-6EA11739BC50}"/>
              </a:ext>
            </a:extLst>
          </p:cNvPr>
          <p:cNvCxnSpPr>
            <a:cxnSpLocks/>
          </p:cNvCxnSpPr>
          <p:nvPr/>
        </p:nvCxnSpPr>
        <p:spPr>
          <a:xfrm>
            <a:off x="4411579" y="754923"/>
            <a:ext cx="62564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ABB59-8172-E947-9B46-80268763C682}"/>
              </a:ext>
            </a:extLst>
          </p:cNvPr>
          <p:cNvCxnSpPr>
            <a:cxnSpLocks/>
          </p:cNvCxnSpPr>
          <p:nvPr/>
        </p:nvCxnSpPr>
        <p:spPr>
          <a:xfrm>
            <a:off x="4411579" y="859196"/>
            <a:ext cx="62564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78CE74C-0A8A-4A4A-BD86-B61B0EFAAE72}"/>
              </a:ext>
            </a:extLst>
          </p:cNvPr>
          <p:cNvCxnSpPr>
            <a:cxnSpLocks/>
          </p:cNvCxnSpPr>
          <p:nvPr/>
        </p:nvCxnSpPr>
        <p:spPr>
          <a:xfrm>
            <a:off x="4411579" y="961866"/>
            <a:ext cx="62564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204CCB-5758-F540-BB4C-32A22A34E2C1}"/>
              </a:ext>
            </a:extLst>
          </p:cNvPr>
          <p:cNvCxnSpPr>
            <a:cxnSpLocks/>
          </p:cNvCxnSpPr>
          <p:nvPr/>
        </p:nvCxnSpPr>
        <p:spPr>
          <a:xfrm>
            <a:off x="312822" y="2906169"/>
            <a:ext cx="62564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8A55026-D3D9-B748-A434-07FCBD57C49F}"/>
              </a:ext>
            </a:extLst>
          </p:cNvPr>
          <p:cNvCxnSpPr>
            <a:cxnSpLocks/>
          </p:cNvCxnSpPr>
          <p:nvPr/>
        </p:nvCxnSpPr>
        <p:spPr>
          <a:xfrm>
            <a:off x="312822" y="2992796"/>
            <a:ext cx="62564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C356A3-64B8-1143-96D1-604BEF2E6CC2}"/>
              </a:ext>
            </a:extLst>
          </p:cNvPr>
          <p:cNvCxnSpPr>
            <a:cxnSpLocks/>
          </p:cNvCxnSpPr>
          <p:nvPr/>
        </p:nvCxnSpPr>
        <p:spPr>
          <a:xfrm>
            <a:off x="312822" y="3098674"/>
            <a:ext cx="62564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C0B77D-B988-6C42-904F-75A9A82F49FA}"/>
              </a:ext>
            </a:extLst>
          </p:cNvPr>
          <p:cNvCxnSpPr>
            <a:cxnSpLocks/>
          </p:cNvCxnSpPr>
          <p:nvPr/>
        </p:nvCxnSpPr>
        <p:spPr>
          <a:xfrm>
            <a:off x="312822" y="3194927"/>
            <a:ext cx="62564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502F91-25E3-3447-996C-F2A49BE20482}"/>
              </a:ext>
            </a:extLst>
          </p:cNvPr>
          <p:cNvCxnSpPr>
            <a:cxnSpLocks/>
          </p:cNvCxnSpPr>
          <p:nvPr/>
        </p:nvCxnSpPr>
        <p:spPr>
          <a:xfrm>
            <a:off x="312822" y="3300805"/>
            <a:ext cx="62564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29C8BFD-9932-C04A-BA88-F6A51481AF95}"/>
              </a:ext>
            </a:extLst>
          </p:cNvPr>
          <p:cNvCxnSpPr>
            <a:cxnSpLocks/>
          </p:cNvCxnSpPr>
          <p:nvPr/>
        </p:nvCxnSpPr>
        <p:spPr>
          <a:xfrm>
            <a:off x="312822" y="3416307"/>
            <a:ext cx="62564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6893846-1FAA-AE41-82DE-7E4EFAC6FFAB}"/>
              </a:ext>
            </a:extLst>
          </p:cNvPr>
          <p:cNvSpPr txBox="1"/>
          <p:nvPr/>
        </p:nvSpPr>
        <p:spPr>
          <a:xfrm>
            <a:off x="4572000" y="3300805"/>
            <a:ext cx="391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Number of releases, popularity, active years, duration minutes and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acousticness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are the top 5 indicators when predicting the artists.  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092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AB84E3-8359-804C-97AA-D988FA5E982F}"/>
              </a:ext>
            </a:extLst>
          </p:cNvPr>
          <p:cNvSpPr txBox="1"/>
          <p:nvPr/>
        </p:nvSpPr>
        <p:spPr>
          <a:xfrm>
            <a:off x="427202" y="901440"/>
            <a:ext cx="2453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score(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auc_roc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0.91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score(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auc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-roc):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0.90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B48E17-17C5-2148-93CF-48866A24F782}"/>
              </a:ext>
            </a:extLst>
          </p:cNvPr>
          <p:cNvSpPr txBox="1">
            <a:spLocks/>
          </p:cNvSpPr>
          <p:nvPr/>
        </p:nvSpPr>
        <p:spPr>
          <a:xfrm>
            <a:off x="202328" y="1445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Model: Logistic Regression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38CF9ED9-A27A-6B4D-85C7-9C2D3E1F4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77" y="1670442"/>
            <a:ext cx="4881862" cy="16398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43FED8-A769-074B-AB0F-3D63B5937FE1}"/>
                  </a:ext>
                </a:extLst>
              </p14:cNvPr>
              <p14:cNvContentPartPr/>
              <p14:nvPr/>
            </p14:nvContentPartPr>
            <p14:xfrm>
              <a:off x="2027255" y="2525514"/>
              <a:ext cx="2071080" cy="13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43FED8-A769-074B-AB0F-3D63B5937F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8255" y="2516874"/>
                <a:ext cx="208872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539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00E2-AAD4-ED4C-93E4-46A77BE9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4431"/>
            <a:ext cx="8520600" cy="572700"/>
          </a:xfrm>
        </p:spPr>
        <p:txBody>
          <a:bodyPr/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A5461-461B-294A-BA2B-06057B05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903" y="515009"/>
            <a:ext cx="8832194" cy="3416400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 the model with the highest precision score: Model 3</a:t>
            </a:r>
          </a:p>
          <a:p>
            <a:pPr marL="114300" indent="0">
              <a:buNone/>
            </a:pP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Cost: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tx1"/>
              </a:buClr>
              <a:buNone/>
            </a:pP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 non-top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artist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predicted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top-artist 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(FP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error)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A top artist predicted to be a non-top artist (FN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error).</a:t>
            </a:r>
          </a:p>
          <a:p>
            <a:pPr marL="114300" indent="0">
              <a:buClr>
                <a:schemeClr val="tx1"/>
              </a:buClr>
              <a:buNone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</a:t>
            </a:r>
          </a:p>
          <a:p>
            <a:pPr marL="114300" indent="0">
              <a:buClr>
                <a:schemeClr val="tx1"/>
              </a:buClr>
              <a:buNone/>
            </a:pP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When a non-top artist is predicted to be a top-artists, the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tours/concerts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might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overestimated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brings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zero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tx1"/>
              </a:buClr>
              <a:buNone/>
            </a:pP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and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lose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money.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tx1"/>
              </a:buClr>
              <a:buNone/>
            </a:pP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Projected</a:t>
            </a:r>
            <a:r>
              <a:rPr lang="zh-TW" alt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Cost:</a:t>
            </a:r>
            <a:r>
              <a:rPr lang="zh-TW" alt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1M;</a:t>
            </a:r>
            <a:r>
              <a:rPr lang="zh-TW" alt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Projected</a:t>
            </a:r>
            <a:r>
              <a:rPr lang="zh-TW" alt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Revenue:</a:t>
            </a:r>
            <a:r>
              <a:rPr lang="zh-TW" alt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2M;</a:t>
            </a:r>
            <a:r>
              <a:rPr lang="zh-TW" alt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</a:t>
            </a:r>
            <a:r>
              <a:rPr lang="zh-TW" alt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zh-TW" alt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$500,000</a:t>
            </a:r>
          </a:p>
          <a:p>
            <a:pPr marL="114300" indent="0">
              <a:buClr>
                <a:schemeClr val="tx1"/>
              </a:buClr>
              <a:buNone/>
            </a:pPr>
            <a:endParaRPr lang="en-US" altLang="zh-TW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tx1"/>
              </a:buClr>
              <a:buNone/>
            </a:pP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When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artist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predicted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non-top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artist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overestimate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revenue.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investment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lower.</a:t>
            </a:r>
            <a:r>
              <a:rPr lang="zh-TW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tx1"/>
              </a:buClr>
              <a:buNone/>
            </a:pP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e.g.</a:t>
            </a:r>
          </a:p>
          <a:p>
            <a:pPr marL="114300" indent="0">
              <a:buClr>
                <a:schemeClr val="tx1"/>
              </a:buClr>
              <a:buNone/>
            </a:pPr>
            <a:r>
              <a:rPr lang="en-US" altLang="zh-TW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Projected</a:t>
            </a:r>
            <a:r>
              <a:rPr lang="zh-TW" alt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Cost:</a:t>
            </a:r>
            <a:r>
              <a:rPr lang="zh-TW" alt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$250,000;</a:t>
            </a:r>
            <a:r>
              <a:rPr lang="zh-TW" alt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Projected</a:t>
            </a:r>
            <a:r>
              <a:rPr lang="zh-TW" alt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Revenue:</a:t>
            </a:r>
            <a:r>
              <a:rPr lang="zh-TW" alt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$500,000;</a:t>
            </a:r>
            <a:r>
              <a:rPr lang="zh-TW" alt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</a:t>
            </a:r>
            <a:r>
              <a:rPr lang="zh-TW" alt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zh-TW" alt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$1M</a:t>
            </a:r>
          </a:p>
          <a:p>
            <a:pPr marL="114300" indent="0">
              <a:buClr>
                <a:schemeClr val="tx1"/>
              </a:buClr>
              <a:buNone/>
            </a:pPr>
            <a:endParaRPr lang="en-US" altLang="zh-TW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features: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releases, average popularity, active years, ,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acousticness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Explicit: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Although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feature,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distinct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it’s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growing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significantly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2000,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worth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taking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consideration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hip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now?</a:t>
            </a:r>
          </a:p>
          <a:p>
            <a:pPr marL="114300" indent="0">
              <a:buClr>
                <a:schemeClr val="tx1"/>
              </a:buClr>
              <a:buNone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e.g.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Investing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hiphop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might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risky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few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years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investing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rock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musicians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current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trend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music.</a:t>
            </a:r>
            <a:endParaRPr lang="en-US" altLang="zh-TW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sensitive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environment:</a:t>
            </a:r>
            <a:r>
              <a:rPr lang="zh-TW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context/environment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especially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touring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internationally.</a:t>
            </a:r>
            <a:r>
              <a:rPr lang="zh-TW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tx1"/>
              </a:buClr>
              <a:buNone/>
            </a:pPr>
            <a:endParaRPr lang="en-US" altLang="zh-TW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tx1"/>
              </a:buClr>
              <a:buNone/>
            </a:pP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*Please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Spotify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popular;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instead,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popular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settle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compensation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TW" altLang="en-US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Spotify.</a:t>
            </a:r>
          </a:p>
          <a:p>
            <a:pPr marL="114300" indent="0">
              <a:buClr>
                <a:schemeClr val="tx1"/>
              </a:buClr>
              <a:buNone/>
            </a:pPr>
            <a:endParaRPr lang="en-US" altLang="zh-TW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21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8408-A394-5543-B373-2BEBD3EC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To Do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C8E95-33D7-674F-8F4B-BC13DC339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48" y="1669310"/>
            <a:ext cx="8520600" cy="1215340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On Music Genres – re-classify genres (make genres less)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Series – Dig into actual concert dates in order to select data points that will help improve the prediction.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Artists’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years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years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industry</a:t>
            </a:r>
            <a:endParaRPr lang="en-US" sz="1600" dirty="0"/>
          </a:p>
          <a:p>
            <a:pPr marL="114300" indent="0">
              <a:buClr>
                <a:schemeClr val="tx1"/>
              </a:buClr>
              <a:buNone/>
            </a:pP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8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9995-49BD-5047-9703-5D382CF6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2D27FDB-2AF8-1948-9E20-810FE6352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82" y="1275433"/>
            <a:ext cx="2138864" cy="1426622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90686051-9852-F94A-B1EE-8E2F5713A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117" y="1582174"/>
            <a:ext cx="2455764" cy="7375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770E38-77F8-894A-94F2-62E70CE29E10}"/>
              </a:ext>
            </a:extLst>
          </p:cNvPr>
          <p:cNvSpPr txBox="1"/>
          <p:nvPr/>
        </p:nvSpPr>
        <p:spPr>
          <a:xfrm>
            <a:off x="311700" y="2481190"/>
            <a:ext cx="40494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trade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publication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concert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including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834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ticket-selling artists from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2017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2020.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obtained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scrapping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https://www.pollstar.com/concert-pulse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BB929E-6BCF-A345-B9E3-FE603DAF315E}"/>
              </a:ext>
            </a:extLst>
          </p:cNvPr>
          <p:cNvSpPr/>
          <p:nvPr/>
        </p:nvSpPr>
        <p:spPr>
          <a:xfrm>
            <a:off x="4497355" y="2450447"/>
            <a:ext cx="43349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popular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streaming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including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udio features of 160k+ songs released in between 1921 and 2020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genres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artists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obtained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Kaggle: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https://www.kaggle.com/yamaerenay/spotify-dataset-19212020-160k-tracks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87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918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Top 50 Ticket-Selling Artist</a:t>
            </a:r>
            <a:r>
              <a:rPr lang="zh-TW" altLang="en-US" sz="20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000" b="1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zh-TW" sz="2000" b="1" dirty="0" err="1">
                <a:latin typeface="Calibri"/>
                <a:ea typeface="Calibri"/>
                <a:cs typeface="Calibri"/>
                <a:sym typeface="Calibri"/>
              </a:rPr>
              <a:t>Pollstar</a:t>
            </a:r>
            <a:r>
              <a:rPr lang="zh-TW" altLang="en-US" sz="20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000" b="1" dirty="0">
                <a:latin typeface="Calibri"/>
                <a:ea typeface="Calibri"/>
                <a:cs typeface="Calibri"/>
                <a:sym typeface="Calibri"/>
              </a:rPr>
              <a:t>data)</a:t>
            </a: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2000" b="1" dirty="0">
                <a:latin typeface="Calibri"/>
                <a:ea typeface="Calibri"/>
                <a:cs typeface="Calibri"/>
                <a:sym typeface="Calibri"/>
              </a:rPr>
            </a:b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86" y="1129553"/>
            <a:ext cx="8520601" cy="319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00" y="871272"/>
            <a:ext cx="6719524" cy="36861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6756935" y="413886"/>
            <a:ext cx="2260365" cy="435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Highly correlated variables: 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year vs popularity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0.88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vs loudness: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0.78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energy vs 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acousticness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: -0.75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Moderately correlated variables: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acousticness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vs year: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0.62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acousticness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vs popularity: 0.59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danceability vs valence: 0.56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energy  vs year: 0.53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energy vs popularity:0.5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4D74B3-1420-BC49-A054-251958B68084}"/>
              </a:ext>
            </a:extLst>
          </p:cNvPr>
          <p:cNvSpPr txBox="1"/>
          <p:nvPr/>
        </p:nvSpPr>
        <p:spPr>
          <a:xfrm>
            <a:off x="598632" y="242469"/>
            <a:ext cx="531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Trend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Spotify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78CB-F249-284D-913B-D714DE7C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Trend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Spotify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09384439-E8EF-C04D-AD96-EA1ADE12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0" y="794239"/>
            <a:ext cx="3377100" cy="3337740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5B771BE-D859-E94D-8B4F-8A414741E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772" y="794238"/>
            <a:ext cx="3337741" cy="3337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BF3E7A-403A-0549-843D-5F6141965F5B}"/>
              </a:ext>
            </a:extLst>
          </p:cNvPr>
          <p:cNvSpPr txBox="1"/>
          <p:nvPr/>
        </p:nvSpPr>
        <p:spPr>
          <a:xfrm>
            <a:off x="988525" y="4308442"/>
            <a:ext cx="2965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is,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louder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037076-9FB5-494C-8695-A854F3364FD7}"/>
              </a:ext>
            </a:extLst>
          </p:cNvPr>
          <p:cNvSpPr/>
          <p:nvPr/>
        </p:nvSpPr>
        <p:spPr>
          <a:xfrm>
            <a:off x="4648467" y="4299389"/>
            <a:ext cx="3708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is,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acoustic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9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85248" y="1945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Trend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Spotify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00" y="770750"/>
            <a:ext cx="2682300" cy="183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1400" y="767267"/>
            <a:ext cx="2762925" cy="184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1388" y="2746075"/>
            <a:ext cx="2830350" cy="19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6088936" y="1250990"/>
            <a:ext cx="2682300" cy="3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newer a song is, the higher the popularity is.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Danceability </a:t>
            </a:r>
            <a:r>
              <a:rPr lang="en-US" altLang="zh-TW" dirty="0"/>
              <a:t>decreased</a:t>
            </a:r>
            <a:r>
              <a:rPr lang="zh-TW" altLang="en-US" dirty="0"/>
              <a:t> </a:t>
            </a:r>
            <a:r>
              <a:rPr lang="en-US" altLang="zh-TW" dirty="0"/>
              <a:t>significantly</a:t>
            </a:r>
            <a:r>
              <a:rPr lang="zh-TW" altLang="en-US" dirty="0"/>
              <a:t>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/>
              <a:t>1935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1950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" dirty="0"/>
              <a:t>increased over time after 1950.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/>
              <a:t>Artists make less and less acoustic and instrumental tracks. 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898" y="2768200"/>
            <a:ext cx="2762925" cy="18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016" y="619980"/>
            <a:ext cx="3110925" cy="207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210" y="2699213"/>
            <a:ext cx="3018325" cy="2037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497" y="2699213"/>
            <a:ext cx="3110925" cy="207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030" y="619980"/>
            <a:ext cx="2934025" cy="199146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4;p18">
            <a:extLst>
              <a:ext uri="{FF2B5EF4-FFF2-40B4-BE49-F238E27FC236}">
                <a16:creationId xmlns:a16="http://schemas.microsoft.com/office/drawing/2014/main" id="{28BB3B7D-E959-1749-AB21-40301BB4EE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6094" y="1284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Trend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Spotify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C8D6F-B848-AB4D-9842-4F5A55E17E8D}"/>
              </a:ext>
            </a:extLst>
          </p:cNvPr>
          <p:cNvSpPr txBox="1"/>
          <p:nvPr/>
        </p:nvSpPr>
        <p:spPr>
          <a:xfrm>
            <a:off x="6553384" y="701186"/>
            <a:ext cx="21612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Tracks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1950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fewer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spoken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tracks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1950;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however,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2000,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spoken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tracks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started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increasing.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Liveness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tracks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fluctuate,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getting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lower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lower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years.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Loudness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increased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significantly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1960.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916" y="656513"/>
            <a:ext cx="3192975" cy="2128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081" y="656513"/>
            <a:ext cx="3184835" cy="2128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807" y="2785155"/>
            <a:ext cx="3160443" cy="2128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2250" y="2785155"/>
            <a:ext cx="3160443" cy="21554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4;p18">
            <a:extLst>
              <a:ext uri="{FF2B5EF4-FFF2-40B4-BE49-F238E27FC236}">
                <a16:creationId xmlns:a16="http://schemas.microsoft.com/office/drawing/2014/main" id="{A0E04019-F073-9944-9469-A95AD12AD4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99" y="145125"/>
            <a:ext cx="54977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Trend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Spotify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464A3-76B9-0C49-96FF-D307B800A5B4}"/>
              </a:ext>
            </a:extLst>
          </p:cNvPr>
          <p:cNvSpPr txBox="1"/>
          <p:nvPr/>
        </p:nvSpPr>
        <p:spPr>
          <a:xfrm>
            <a:off x="6840247" y="656513"/>
            <a:ext cx="190948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vibe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decreased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significantly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1935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until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1945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started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increasing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1950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started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decreasing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again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2000.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songs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significantly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increased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1965 to 1980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started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decreasing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2010.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Tempo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tracks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started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increasing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lang="zh-TW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1950.</a:t>
            </a:r>
          </a:p>
          <a:p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Explicit lyrics increased significantly after 2000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15118</TotalTime>
  <Words>1962</Words>
  <Application>Microsoft Macintosh PowerPoint</Application>
  <PresentationFormat>On-screen Show (16:9)</PresentationFormat>
  <Paragraphs>229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Arial</vt:lpstr>
      <vt:lpstr>Simple Light</vt:lpstr>
      <vt:lpstr>Concert Investment:  Which Artists Have The Potential To Become Ticket-Selling Artists?  </vt:lpstr>
      <vt:lpstr>PowerPoint Presentation</vt:lpstr>
      <vt:lpstr>Datasets</vt:lpstr>
      <vt:lpstr>Top 50 Ticket-Selling Artist (Pollstar data)  </vt:lpstr>
      <vt:lpstr>PowerPoint Presentation</vt:lpstr>
      <vt:lpstr>General Music Trend From Spotify Data </vt:lpstr>
      <vt:lpstr>General Music Trend From Spotify Data</vt:lpstr>
      <vt:lpstr>General Music Trend From Spotify Data</vt:lpstr>
      <vt:lpstr>General Music Trend From Spotify Data</vt:lpstr>
      <vt:lpstr>General Music Trend From Spotify Data</vt:lpstr>
      <vt:lpstr>PowerPoint Presentation</vt:lpstr>
      <vt:lpstr>Music Trend vs Social Environment/Context</vt:lpstr>
      <vt:lpstr>Pre-Processing data for Top Ticket-Selling Artist EDA &amp; Machine Learning</vt:lpstr>
      <vt:lpstr>Pre-Processing data for EDA &amp; Machine Learning</vt:lpstr>
      <vt:lpstr>Feature Comparison Between Top Ticket-Selling Artists vs Non-Top Artists</vt:lpstr>
      <vt:lpstr>Feature Comparison Between Top Ticket-Selling Artists vs Non-Top Artists</vt:lpstr>
      <vt:lpstr>Feature Comparison Between Top Ticket-Selling Artists vs Non-Top Artists</vt:lpstr>
      <vt:lpstr>Feature Comparison Between Top Ticket-Selling Artists vs Non-Top Artists</vt:lpstr>
      <vt:lpstr>PowerPoint Presentation</vt:lpstr>
      <vt:lpstr>Feature Comparison Between Top Ticket-Selling Artists vs Non-Top Artists</vt:lpstr>
      <vt:lpstr>PowerPoint Presentation</vt:lpstr>
      <vt:lpstr>Machine Learning Dataset</vt:lpstr>
      <vt:lpstr>Machine Learning Model: Random Forest Classifier </vt:lpstr>
      <vt:lpstr>PowerPoint Presentation</vt:lpstr>
      <vt:lpstr>PowerPoint Presentation</vt:lpstr>
      <vt:lpstr>Recommendation &amp; Conclusion</vt:lpstr>
      <vt:lpstr>What To Do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YILING LIN</cp:lastModifiedBy>
  <cp:revision>230</cp:revision>
  <dcterms:modified xsi:type="dcterms:W3CDTF">2020-12-11T21:15:07Z</dcterms:modified>
</cp:coreProperties>
</file>