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9"/>
    <p:restoredTop sz="94651"/>
  </p:normalViewPr>
  <p:slideViewPr>
    <p:cSldViewPr snapToGrid="0" snapToObjects="1">
      <p:cViewPr varScale="1">
        <p:scale>
          <a:sx n="145" d="100"/>
          <a:sy n="145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1050-8B3E-344F-BA68-1F66D2E00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73FA3-E536-BC41-8899-13321A9F7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14F97-DBC0-E146-872C-68B885583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3329-AF57-0E4E-8D8A-4FB6CAB968E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4887-BE4E-974A-AC08-6B485CBF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2728B-461A-B640-B6DD-DF21D6C0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411D-9BD8-B449-AFCB-62AED8B1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2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85302-3488-6F41-AAF9-65F40154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81217-E3D0-D84B-B9C2-26053AF81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D17E-2B97-914F-AE67-75BE04F0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3329-AF57-0E4E-8D8A-4FB6CAB968E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05F20-6A73-0C4A-B7A5-5F2E9E2F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069D7-F331-AF44-B520-A24FB97C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411D-9BD8-B449-AFCB-62AED8B1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2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FC0BB6-325A-A448-A37A-451E1437D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ABA3D-DCDB-D74D-A445-F52CC2271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02BE4-3522-E248-AA40-63ACCA89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3329-AF57-0E4E-8D8A-4FB6CAB968E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27672-7212-4A4B-825D-5B454F5E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A1132-054F-0041-9692-F95A3546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411D-9BD8-B449-AFCB-62AED8B1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0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112E-1AF7-374E-AD51-54DC9444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EB6F8-10A3-304F-B839-74FFB9EE3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E8509-6A8F-4A49-B09C-89294C04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3329-AF57-0E4E-8D8A-4FB6CAB968E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8A7B9-F75E-CE47-80D3-8E45A3CF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7891D-D580-134D-BE4B-68DDB0DF9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411D-9BD8-B449-AFCB-62AED8B1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6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287E-9461-624A-84D3-E7544D9B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9AE0D-0316-174A-9838-BF744B703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EE873-403B-DA45-8395-563B0FA24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3329-AF57-0E4E-8D8A-4FB6CAB968E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2F2C0-DD64-FA4F-80CE-D57410D37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96CF3-7661-C44C-BCEB-81A74C17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411D-9BD8-B449-AFCB-62AED8B1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1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6E27-6471-EC47-AEDC-2E1A3865F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658E7-3852-F141-87C0-BAF8C99D50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ABBD7-A143-E849-BF45-62F32A143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42FCC-D5B9-654F-92AF-D7BD39A6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3329-AF57-0E4E-8D8A-4FB6CAB968E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41D0B-F0F5-7941-B9FC-5BB01175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6A179-2083-774A-8F2D-086FA046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411D-9BD8-B449-AFCB-62AED8B1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1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F21E-8C27-134B-A087-7BC4F3C1D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7E78E-B181-3040-8252-59963F743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13265-E876-8940-AA1C-0FD27AA99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0B22A-6B24-EB40-8455-5B91BF394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4D598-BAF9-B84A-9EA8-A154790C6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D0A38-73CA-304A-B924-87C3F4BBF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3329-AF57-0E4E-8D8A-4FB6CAB968E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676DEB-7D1C-BC40-821A-C7DA2E54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6994D-792D-484D-A17A-3BECCF47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411D-9BD8-B449-AFCB-62AED8B1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0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0F8F-BA21-674B-8ACD-B82679010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A7B17-5347-8446-8AF6-E83C6CAE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3329-AF57-0E4E-8D8A-4FB6CAB968E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767D0-89FC-574C-A7E7-3F2F018F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2E27A-DFE8-4A40-95AF-7288D973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411D-9BD8-B449-AFCB-62AED8B1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5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F5F02-F9BF-094C-9768-A4370D2B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3329-AF57-0E4E-8D8A-4FB6CAB968E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B3438-6667-6041-9F74-BB3C63C0C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E7F8B-2015-404D-AEFD-5FA97F83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411D-9BD8-B449-AFCB-62AED8B1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B886-6E3B-0048-AF31-B26E5AA39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A9811-B0DA-4F4E-8D76-9FF472168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A8423-89FB-3B43-9B77-69FC88288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E1538-1C3A-D342-9E6B-70D2EDB1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3329-AF57-0E4E-8D8A-4FB6CAB968E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0D4DE-CD55-7743-A518-C4081150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A31CD-6CB1-D845-A0ED-CE80B4EAD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411D-9BD8-B449-AFCB-62AED8B1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4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33F2-D2BE-CE42-943B-15DF12134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37DEB1-8542-9945-B834-995B60E12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2A3A6-9D3C-614F-B8B7-2F739748F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633E5-ABAF-C344-868E-A1850797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3329-AF57-0E4E-8D8A-4FB6CAB968E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84808-7C30-9246-9504-B45B7240C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3A58E-AA16-DD43-9F2F-E33FEFB9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5411D-9BD8-B449-AFCB-62AED8B1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6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BC5ACD-7920-6543-85E7-A81D55FA7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EC6F2-CCD7-1B4D-910F-A161EEE55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3E21F-4242-DE46-BBEF-0418E4078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43329-AF57-0E4E-8D8A-4FB6CAB968ED}" type="datetimeFigureOut">
              <a:rPr lang="en-US" smtClean="0"/>
              <a:t>4/19/20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9A622-C101-144F-9496-987489199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F29BD-B99C-6D4B-B414-A7AA68161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5411D-9BD8-B449-AFCB-62AED8B19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7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E47E-02BF-3C4B-8F5A-B92E47D76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Disparities of Quality of Services between Urban and Non-Urban Home Health Care Agencies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61B19-305C-F644-9E14-46F4B7D92F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</a:t>
            </a:r>
            <a:r>
              <a:rPr lang="en-US" dirty="0" err="1"/>
              <a:t>Yili</a:t>
            </a:r>
            <a:r>
              <a:rPr lang="en-US" dirty="0"/>
              <a:t> Zhang and </a:t>
            </a:r>
            <a:r>
              <a:rPr lang="en-US" dirty="0" err="1"/>
              <a:t>Gunes</a:t>
            </a:r>
            <a:r>
              <a:rPr lang="en-US" dirty="0"/>
              <a:t> Koru</a:t>
            </a:r>
          </a:p>
        </p:txBody>
      </p:sp>
    </p:spTree>
    <p:extLst>
      <p:ext uri="{BB962C8B-B14F-4D97-AF65-F5344CB8AC3E}">
        <p14:creationId xmlns:p14="http://schemas.microsoft.com/office/powerpoint/2010/main" val="72298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BC96-5481-1141-B510-02EEABD1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Objective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566CB0-7F10-4B4A-80CB-A9843D8B9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08790"/>
            <a:ext cx="10220176" cy="47604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Table of clinical process measures, clinical outcome measures, and utilization outcome measures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91801B-AAE4-0F47-ACB5-41F9DB3BE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92" y="1784838"/>
            <a:ext cx="9652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33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BC96-5481-1141-B510-02EEABD1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Objective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2E202-AAF2-5946-88BA-DCB82ACBB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Rurality is important to effect utilization outcomes</a:t>
            </a:r>
          </a:p>
          <a:p>
            <a:r>
              <a:rPr lang="en-US" dirty="0"/>
              <a:t> The first node has different observations because records with NA value in response variable are omitted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A04C2-FFE6-5D47-83F1-DB45AC8EE85F}"/>
              </a:ext>
            </a:extLst>
          </p:cNvPr>
          <p:cNvSpPr txBox="1"/>
          <p:nvPr/>
        </p:nvSpPr>
        <p:spPr>
          <a:xfrm>
            <a:off x="1444487" y="5631909"/>
            <a:ext cx="345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Admitted as response variable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BC517E-BF03-6B43-9F5B-7F0AC835DCE1}"/>
              </a:ext>
            </a:extLst>
          </p:cNvPr>
          <p:cNvSpPr txBox="1"/>
          <p:nvPr/>
        </p:nvSpPr>
        <p:spPr>
          <a:xfrm>
            <a:off x="6969921" y="5718773"/>
            <a:ext cx="345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 as response variable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CDBB8-56AD-2D40-81F9-F6775F1E6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52577"/>
            <a:ext cx="4326509" cy="22783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DE6381-4A6C-B947-844C-58655DAA2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285" y="3074896"/>
            <a:ext cx="4535453" cy="234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91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BC96-5481-1141-B510-02EEABD1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Objective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2E202-AAF2-5946-88BA-DCB82ACBB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0793" cy="4336636"/>
          </a:xfrm>
        </p:spPr>
        <p:txBody>
          <a:bodyPr/>
          <a:lstStyle/>
          <a:p>
            <a:r>
              <a:rPr lang="en-US" dirty="0"/>
              <a:t>Higher </a:t>
            </a:r>
            <a:r>
              <a:rPr lang="en-US" dirty="0" err="1"/>
              <a:t>Checkdepression</a:t>
            </a:r>
            <a:r>
              <a:rPr lang="en-US" dirty="0"/>
              <a:t>, timely and </a:t>
            </a:r>
            <a:r>
              <a:rPr lang="en-US" dirty="0" err="1"/>
              <a:t>taughfootcare</a:t>
            </a:r>
            <a:r>
              <a:rPr lang="en-US" dirty="0"/>
              <a:t> rates can lower admission rate in urban area</a:t>
            </a:r>
          </a:p>
          <a:p>
            <a:r>
              <a:rPr lang="en-US" dirty="0"/>
              <a:t>Most urban HHAs have not reached best rate: (</a:t>
            </a:r>
            <a:r>
              <a:rPr lang="en-US" dirty="0" err="1"/>
              <a:t>checkdepression</a:t>
            </a:r>
            <a:r>
              <a:rPr lang="en-US" dirty="0"/>
              <a:t>=99.95 and timely = 98.15) vs median 99.1 and 94.5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FDE63-4148-CF4C-9947-745631132F99}"/>
              </a:ext>
            </a:extLst>
          </p:cNvPr>
          <p:cNvSpPr txBox="1"/>
          <p:nvPr/>
        </p:nvSpPr>
        <p:spPr>
          <a:xfrm>
            <a:off x="7181385" y="5352585"/>
            <a:ext cx="4382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tree with admission as response variable for urban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09A3E6-CA61-1245-92B3-76E01146E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993" y="1386254"/>
            <a:ext cx="5511800" cy="357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08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BC96-5481-1141-B510-02EEABD1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Objective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2E202-AAF2-5946-88BA-DCB82ACBB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0793" cy="4336636"/>
          </a:xfrm>
        </p:spPr>
        <p:txBody>
          <a:bodyPr/>
          <a:lstStyle/>
          <a:p>
            <a:r>
              <a:rPr lang="en-US" dirty="0"/>
              <a:t>Higher </a:t>
            </a:r>
            <a:r>
              <a:rPr lang="en-US" dirty="0" err="1"/>
              <a:t>Checkdepression</a:t>
            </a:r>
            <a:r>
              <a:rPr lang="en-US" dirty="0"/>
              <a:t> and </a:t>
            </a:r>
            <a:r>
              <a:rPr lang="en-US" dirty="0" err="1"/>
              <a:t>taughtfootcare</a:t>
            </a:r>
            <a:r>
              <a:rPr lang="en-US" dirty="0"/>
              <a:t> rates can lower ER rate in urban area</a:t>
            </a:r>
          </a:p>
          <a:p>
            <a:r>
              <a:rPr lang="en-US" dirty="0"/>
              <a:t>Most urban HHAs have not reached best rate: (</a:t>
            </a:r>
            <a:r>
              <a:rPr lang="en-US" dirty="0" err="1"/>
              <a:t>checkdepression</a:t>
            </a:r>
            <a:r>
              <a:rPr lang="en-US" dirty="0"/>
              <a:t>=99.95 and </a:t>
            </a:r>
            <a:r>
              <a:rPr lang="en-US" dirty="0" err="1"/>
              <a:t>taughtfootcare</a:t>
            </a:r>
            <a:r>
              <a:rPr lang="en-US" dirty="0"/>
              <a:t> = 99.95) vs median 99.1 and 98.8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3CDC8-D24E-C143-ACD8-1861FC9B88C9}"/>
              </a:ext>
            </a:extLst>
          </p:cNvPr>
          <p:cNvSpPr txBox="1"/>
          <p:nvPr/>
        </p:nvSpPr>
        <p:spPr>
          <a:xfrm>
            <a:off x="7181385" y="5724938"/>
            <a:ext cx="4382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tree with ER as response variable for urban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5901B0-F667-EC46-A700-3FE70CD5F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865" y="1218223"/>
            <a:ext cx="5816135" cy="380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22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BC96-5481-1141-B510-02EEABD1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Objective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2E202-AAF2-5946-88BA-DCB82ACBB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0793" cy="4336636"/>
          </a:xfrm>
        </p:spPr>
        <p:txBody>
          <a:bodyPr/>
          <a:lstStyle/>
          <a:p>
            <a:r>
              <a:rPr lang="en-US" dirty="0"/>
              <a:t>Higher </a:t>
            </a:r>
            <a:r>
              <a:rPr lang="en-US" dirty="0" err="1"/>
              <a:t>off.medical</a:t>
            </a:r>
            <a:r>
              <a:rPr lang="en-US" dirty="0"/>
              <a:t>, </a:t>
            </a:r>
            <a:r>
              <a:rPr lang="en-US" dirty="0" err="1"/>
              <a:t>off.physical</a:t>
            </a:r>
            <a:r>
              <a:rPr lang="en-US" dirty="0"/>
              <a:t> rates and </a:t>
            </a:r>
            <a:r>
              <a:rPr lang="en-US" dirty="0">
                <a:solidFill>
                  <a:srgbClr val="FF0000"/>
                </a:solidFill>
              </a:rPr>
              <a:t>lower?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(it needs a good explanation) </a:t>
            </a:r>
            <a:r>
              <a:rPr lang="en-US" dirty="0"/>
              <a:t>timely rate can lower admission rate in non-urban area</a:t>
            </a:r>
          </a:p>
          <a:p>
            <a:r>
              <a:rPr lang="en-US" dirty="0"/>
              <a:t>72.72% of non-urban HHAs offer medical service and 92.72% non-urban HHAs offer physical service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9C1627-5923-B241-AB3C-DB50DD82BCDD}"/>
              </a:ext>
            </a:extLst>
          </p:cNvPr>
          <p:cNvSpPr txBox="1"/>
          <p:nvPr/>
        </p:nvSpPr>
        <p:spPr>
          <a:xfrm>
            <a:off x="7385501" y="5839095"/>
            <a:ext cx="4382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tree with admission as response variable for non-urban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E9DFE9-7AB5-854F-BE68-66491A087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525" y="1582616"/>
            <a:ext cx="5264638" cy="335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5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BC96-5481-1141-B510-02EEABD1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Objective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2E202-AAF2-5946-88BA-DCB82ACBB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0793" cy="4336636"/>
          </a:xfrm>
        </p:spPr>
        <p:txBody>
          <a:bodyPr>
            <a:normAutofit/>
          </a:bodyPr>
          <a:lstStyle/>
          <a:p>
            <a:r>
              <a:rPr lang="en-US" dirty="0"/>
              <a:t>Higher </a:t>
            </a:r>
            <a:r>
              <a:rPr lang="en-US" dirty="0" err="1"/>
              <a:t>Checkdepression</a:t>
            </a:r>
            <a:r>
              <a:rPr lang="en-US" dirty="0"/>
              <a:t> and timely rates can lower </a:t>
            </a:r>
            <a:r>
              <a:rPr lang="en-US" dirty="0" err="1"/>
              <a:t>ERrate</a:t>
            </a:r>
            <a:r>
              <a:rPr lang="en-US" dirty="0"/>
              <a:t> in non-urban area</a:t>
            </a:r>
          </a:p>
          <a:p>
            <a:r>
              <a:rPr lang="en-US" dirty="0"/>
              <a:t>Most non-urban HHAs have not reached best rate: (</a:t>
            </a:r>
            <a:r>
              <a:rPr lang="en-US" dirty="0" err="1"/>
              <a:t>checkdepression</a:t>
            </a:r>
            <a:r>
              <a:rPr lang="en-US" dirty="0"/>
              <a:t>=99.95) vs median 99.2 </a:t>
            </a:r>
          </a:p>
          <a:p>
            <a:r>
              <a:rPr lang="en-US" dirty="0"/>
              <a:t>but reached (timely = 88.45) vs median 98.5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1E3884-F561-4E40-A6B0-78814661B80A}"/>
              </a:ext>
            </a:extLst>
          </p:cNvPr>
          <p:cNvSpPr txBox="1"/>
          <p:nvPr/>
        </p:nvSpPr>
        <p:spPr>
          <a:xfrm>
            <a:off x="7385501" y="5839095"/>
            <a:ext cx="4382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tree with ER as response variable for non-urban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E0C820-8C2D-4144-8DEE-E4DC90C5F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993" y="1183054"/>
            <a:ext cx="5610469" cy="429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0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6BCF-C79F-DA45-8C10-62F7556B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1B85F-CA24-6E43-A2E5-EA698005B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Investigate differences of urban and non-urban HHAs in selected measures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Examine if rurality has an impact on utilization outcomes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significant measures affect utilization outcomes for urban and non-urban HHA respectively</a:t>
            </a:r>
          </a:p>
        </p:txBody>
      </p:sp>
    </p:spTree>
    <p:extLst>
      <p:ext uri="{BB962C8B-B14F-4D97-AF65-F5344CB8AC3E}">
        <p14:creationId xmlns:p14="http://schemas.microsoft.com/office/powerpoint/2010/main" val="259169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8437-331A-F843-8697-CD9AF197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01B03-F598-AE4D-A48C-60CF0B39C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collection:</a:t>
            </a:r>
          </a:p>
          <a:p>
            <a:pPr lvl="1"/>
            <a:r>
              <a:rPr lang="en-US" b="1" dirty="0"/>
              <a:t>Rural-Urban Commuting Area Codes from University of Washington</a:t>
            </a:r>
          </a:p>
          <a:p>
            <a:pPr lvl="1"/>
            <a:r>
              <a:rPr lang="en-US" b="1" dirty="0"/>
              <a:t>Data of quality of measures for HHAs from year 2016-2019 published by CMS</a:t>
            </a:r>
          </a:p>
          <a:p>
            <a:pPr lvl="1">
              <a:buFont typeface="Wingdings" pitchFamily="2" charset="2"/>
              <a:buChar char="v"/>
            </a:pPr>
            <a:r>
              <a:rPr lang="en-US" b="1" dirty="0">
                <a:solidFill>
                  <a:schemeClr val="accent3"/>
                </a:solidFill>
              </a:rPr>
              <a:t> Data from year 2016-2019 was chosen because there is a potential discrepancy in data of season 3 and 4 in year 2015, which is, maybe column names of </a:t>
            </a:r>
            <a:r>
              <a:rPr lang="en-US" b="1" i="1" dirty="0">
                <a:solidFill>
                  <a:schemeClr val="accent3"/>
                </a:solidFill>
              </a:rPr>
              <a:t>admitted in hospital </a:t>
            </a:r>
            <a:r>
              <a:rPr lang="en-US" b="1" dirty="0">
                <a:solidFill>
                  <a:schemeClr val="accent3"/>
                </a:solidFill>
              </a:rPr>
              <a:t>and </a:t>
            </a:r>
            <a:r>
              <a:rPr lang="en-US" b="1" i="1" dirty="0">
                <a:solidFill>
                  <a:schemeClr val="accent3"/>
                </a:solidFill>
              </a:rPr>
              <a:t>receive urgent care in ER</a:t>
            </a:r>
            <a:r>
              <a:rPr lang="en-US" b="1" dirty="0">
                <a:solidFill>
                  <a:schemeClr val="accent3"/>
                </a:solidFill>
              </a:rPr>
              <a:t> are switched by mistake.</a:t>
            </a:r>
          </a:p>
          <a:p>
            <a:pPr lvl="1"/>
            <a:r>
              <a:rPr lang="en-US" b="1" dirty="0"/>
              <a:t>Two data sets are merged by zip code, each HHA was designated to rurality with two levels: urban and non-urban</a:t>
            </a:r>
          </a:p>
        </p:txBody>
      </p:sp>
    </p:spTree>
    <p:extLst>
      <p:ext uri="{BB962C8B-B14F-4D97-AF65-F5344CB8AC3E}">
        <p14:creationId xmlns:p14="http://schemas.microsoft.com/office/powerpoint/2010/main" val="225676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F9C34-FB40-AE43-9A35-75751EE3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C139C-36D5-0A43-9698-2D99CDFD7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en-US" dirty="0"/>
              <a:t>Measures change by year in the datasets downloaded, only measures exists in all datasets are selected:</a:t>
            </a:r>
          </a:p>
          <a:p>
            <a:pPr lvl="1"/>
            <a:r>
              <a:rPr lang="en-US" dirty="0"/>
              <a:t>1 characteristic measure</a:t>
            </a:r>
          </a:p>
          <a:p>
            <a:pPr lvl="2"/>
            <a:r>
              <a:rPr lang="en-US" dirty="0"/>
              <a:t>Type of HHA</a:t>
            </a:r>
          </a:p>
          <a:p>
            <a:pPr lvl="1"/>
            <a:r>
              <a:rPr lang="en-US" dirty="0"/>
              <a:t>6 service offered measures</a:t>
            </a:r>
          </a:p>
          <a:p>
            <a:pPr lvl="2"/>
            <a:r>
              <a:rPr lang="en-US" dirty="0" err="1"/>
              <a:t>Off.nursing</a:t>
            </a:r>
            <a:endParaRPr lang="en-US" dirty="0"/>
          </a:p>
          <a:p>
            <a:pPr lvl="2"/>
            <a:r>
              <a:rPr lang="en-US" dirty="0" err="1"/>
              <a:t>Off.physical</a:t>
            </a:r>
            <a:endParaRPr lang="en-US" dirty="0"/>
          </a:p>
          <a:p>
            <a:pPr lvl="2"/>
            <a:r>
              <a:rPr lang="en-US" dirty="0" err="1"/>
              <a:t>Off.occupational</a:t>
            </a:r>
            <a:endParaRPr lang="en-US" dirty="0"/>
          </a:p>
          <a:p>
            <a:pPr lvl="2"/>
            <a:r>
              <a:rPr lang="en-US" dirty="0" err="1"/>
              <a:t>Off.speech</a:t>
            </a:r>
            <a:endParaRPr lang="en-US" dirty="0"/>
          </a:p>
          <a:p>
            <a:pPr lvl="2"/>
            <a:r>
              <a:rPr lang="en-US" dirty="0" err="1"/>
              <a:t>Off.medical</a:t>
            </a:r>
            <a:endParaRPr lang="en-US" dirty="0"/>
          </a:p>
          <a:p>
            <a:pPr lvl="2"/>
            <a:r>
              <a:rPr lang="en-US" dirty="0" err="1"/>
              <a:t>Off.hha</a:t>
            </a:r>
            <a:endParaRPr lang="en-US" dirty="0"/>
          </a:p>
          <a:p>
            <a:pPr lvl="1"/>
            <a:r>
              <a:rPr lang="en-US" dirty="0"/>
              <a:t>7 clinical process measures</a:t>
            </a:r>
          </a:p>
          <a:p>
            <a:pPr lvl="2"/>
            <a:r>
              <a:rPr lang="en-US" dirty="0"/>
              <a:t>Timely</a:t>
            </a:r>
          </a:p>
          <a:p>
            <a:pPr lvl="2"/>
            <a:r>
              <a:rPr lang="en-US" dirty="0" err="1"/>
              <a:t>Taughtdrugs</a:t>
            </a:r>
            <a:endParaRPr lang="en-US" dirty="0"/>
          </a:p>
          <a:p>
            <a:pPr lvl="2"/>
            <a:r>
              <a:rPr lang="en-US" dirty="0" err="1"/>
              <a:t>Checkfall</a:t>
            </a:r>
            <a:endParaRPr lang="en-US" dirty="0"/>
          </a:p>
          <a:p>
            <a:pPr lvl="2"/>
            <a:r>
              <a:rPr lang="en-US" dirty="0" err="1"/>
              <a:t>Checkdepression</a:t>
            </a:r>
            <a:endParaRPr lang="en-US" dirty="0"/>
          </a:p>
          <a:p>
            <a:pPr lvl="2"/>
            <a:r>
              <a:rPr lang="en-US" dirty="0" err="1"/>
              <a:t>Flutshot</a:t>
            </a:r>
            <a:endParaRPr lang="en-US" dirty="0"/>
          </a:p>
          <a:p>
            <a:pPr lvl="2"/>
            <a:r>
              <a:rPr lang="en-US" dirty="0"/>
              <a:t>Pneumococcal </a:t>
            </a:r>
          </a:p>
          <a:p>
            <a:pPr lvl="2"/>
            <a:r>
              <a:rPr lang="en-US" dirty="0" err="1"/>
              <a:t>Taughtfootcare</a:t>
            </a:r>
            <a:endParaRPr lang="en-US" dirty="0"/>
          </a:p>
          <a:p>
            <a:pPr lvl="1"/>
            <a:r>
              <a:rPr lang="en-US" dirty="0"/>
              <a:t>7 clinical outcome measures</a:t>
            </a:r>
          </a:p>
          <a:p>
            <a:pPr lvl="2"/>
            <a:r>
              <a:rPr lang="en-US" dirty="0" err="1"/>
              <a:t>Betterwalking</a:t>
            </a:r>
            <a:endParaRPr lang="en-US" dirty="0"/>
          </a:p>
          <a:p>
            <a:pPr lvl="2"/>
            <a:r>
              <a:rPr lang="en-US" dirty="0" err="1"/>
              <a:t>Betterbed</a:t>
            </a:r>
            <a:endParaRPr lang="en-US" dirty="0"/>
          </a:p>
          <a:p>
            <a:pPr lvl="2"/>
            <a:r>
              <a:rPr lang="en-US" dirty="0" err="1"/>
              <a:t>Betterbathing</a:t>
            </a:r>
            <a:endParaRPr lang="en-US" dirty="0"/>
          </a:p>
          <a:p>
            <a:pPr lvl="2"/>
            <a:r>
              <a:rPr lang="en-US" dirty="0" err="1"/>
              <a:t>Lesspain</a:t>
            </a:r>
            <a:endParaRPr lang="en-US" dirty="0"/>
          </a:p>
          <a:p>
            <a:pPr lvl="2"/>
            <a:r>
              <a:rPr lang="en-US" dirty="0" err="1"/>
              <a:t>Betterbreathing</a:t>
            </a:r>
            <a:endParaRPr lang="en-US" dirty="0"/>
          </a:p>
          <a:p>
            <a:pPr lvl="2"/>
            <a:r>
              <a:rPr lang="en-US" dirty="0" err="1"/>
              <a:t>Betterhealing</a:t>
            </a:r>
            <a:endParaRPr lang="en-US" dirty="0"/>
          </a:p>
          <a:p>
            <a:pPr lvl="2"/>
            <a:r>
              <a:rPr lang="en-US" dirty="0" err="1"/>
              <a:t>Betterdrug</a:t>
            </a:r>
            <a:endParaRPr lang="en-US" dirty="0"/>
          </a:p>
          <a:p>
            <a:pPr lvl="1"/>
            <a:r>
              <a:rPr lang="en-US" dirty="0"/>
              <a:t>2 utilization outcome measures</a:t>
            </a:r>
          </a:p>
          <a:p>
            <a:pPr lvl="2"/>
            <a:r>
              <a:rPr lang="en-US" dirty="0"/>
              <a:t>Admitted</a:t>
            </a:r>
          </a:p>
          <a:p>
            <a:pPr lvl="2"/>
            <a:r>
              <a:rPr lang="en-US" dirty="0"/>
              <a:t>ER</a:t>
            </a:r>
          </a:p>
        </p:txBody>
      </p:sp>
    </p:spTree>
    <p:extLst>
      <p:ext uri="{BB962C8B-B14F-4D97-AF65-F5344CB8AC3E}">
        <p14:creationId xmlns:p14="http://schemas.microsoft.com/office/powerpoint/2010/main" val="112472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F9C34-FB40-AE43-9A35-75751EE3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C139C-36D5-0A43-9698-2D99CDFD7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 1</a:t>
            </a:r>
          </a:p>
          <a:p>
            <a:pPr lvl="1"/>
            <a:r>
              <a:rPr lang="en-US" dirty="0"/>
              <a:t>Calculate count and percentage of characteristic measure and service offered measures</a:t>
            </a:r>
          </a:p>
          <a:p>
            <a:pPr lvl="1"/>
            <a:r>
              <a:rPr lang="en-US" dirty="0"/>
              <a:t>Calculate mean, median, standard deviation, and Wil-Cox value for clinical process, clinical outcome, and utilization outcome measures</a:t>
            </a:r>
          </a:p>
        </p:txBody>
      </p:sp>
    </p:spTree>
    <p:extLst>
      <p:ext uri="{BB962C8B-B14F-4D97-AF65-F5344CB8AC3E}">
        <p14:creationId xmlns:p14="http://schemas.microsoft.com/office/powerpoint/2010/main" val="2258568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F9C34-FB40-AE43-9A35-75751EE3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C139C-36D5-0A43-9698-2D99CDFD7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266"/>
            <a:ext cx="10515600" cy="52054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Objective 2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Create regression tree models with admitted and ER being the predict variable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The models are with 1 depth level to see if RUCA is the top measure on the node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Measures selected in regression tree models are service offered measures and clinical process measures except </a:t>
            </a:r>
            <a:r>
              <a:rPr lang="en-US" sz="1800" i="1" dirty="0" err="1"/>
              <a:t>flushot</a:t>
            </a:r>
            <a:r>
              <a:rPr lang="en-US" sz="1800" dirty="0"/>
              <a:t> and </a:t>
            </a:r>
            <a:r>
              <a:rPr lang="en-US" sz="1800" i="1" dirty="0" err="1"/>
              <a:t>pnumococcal</a:t>
            </a:r>
            <a:endParaRPr lang="en-US" sz="1800" i="1" dirty="0"/>
          </a:p>
          <a:p>
            <a:pPr lvl="1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1800" i="1" dirty="0">
                <a:solidFill>
                  <a:schemeClr val="accent3"/>
                </a:solidFill>
              </a:rPr>
              <a:t> </a:t>
            </a:r>
            <a:r>
              <a:rPr lang="en-US" sz="1800" dirty="0">
                <a:solidFill>
                  <a:schemeClr val="accent3"/>
                </a:solidFill>
              </a:rPr>
              <a:t>There are two reasons to remove these two measures:</a:t>
            </a:r>
            <a:endParaRPr lang="en-US" sz="1400" dirty="0">
              <a:solidFill>
                <a:schemeClr val="accent3"/>
              </a:solidFill>
            </a:endParaRPr>
          </a:p>
          <a:p>
            <a:pPr lvl="2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1600" dirty="0">
                <a:solidFill>
                  <a:schemeClr val="accent3"/>
                </a:solidFill>
              </a:rPr>
              <a:t> Statements in previous paper </a:t>
            </a:r>
            <a:r>
              <a:rPr lang="en-US" sz="1600" i="1" dirty="0">
                <a:solidFill>
                  <a:schemeClr val="accent3"/>
                </a:solidFill>
              </a:rPr>
              <a:t>Facilitating Focused Process Improvement Efforts in Home Health Agencies to Improve Utilization Outcomes Effectively and Efficiently. </a:t>
            </a:r>
            <a:r>
              <a:rPr lang="en-US" sz="1600" dirty="0">
                <a:solidFill>
                  <a:schemeClr val="accent3"/>
                </a:solidFill>
              </a:rPr>
              <a:t>Reference:</a:t>
            </a:r>
            <a:endParaRPr lang="en-US" sz="1600" i="1" dirty="0">
              <a:solidFill>
                <a:schemeClr val="accent3"/>
              </a:solidFill>
            </a:endParaRPr>
          </a:p>
          <a:p>
            <a:pPr lvl="2">
              <a:lnSpc>
                <a:spcPct val="100000"/>
              </a:lnSpc>
              <a:buFont typeface="Wingdings" pitchFamily="2" charset="2"/>
              <a:buChar char="v"/>
            </a:pPr>
            <a:endParaRPr lang="en-US" sz="1600" i="1" dirty="0">
              <a:solidFill>
                <a:schemeClr val="accent3"/>
              </a:solidFill>
            </a:endParaRPr>
          </a:p>
          <a:p>
            <a:pPr lvl="2">
              <a:lnSpc>
                <a:spcPct val="100000"/>
              </a:lnSpc>
              <a:buFont typeface="Wingdings" pitchFamily="2" charset="2"/>
              <a:buChar char="v"/>
            </a:pPr>
            <a:endParaRPr lang="en-US" sz="1600" i="1" dirty="0">
              <a:solidFill>
                <a:schemeClr val="accent3"/>
              </a:solidFill>
            </a:endParaRPr>
          </a:p>
          <a:p>
            <a:pPr lvl="2">
              <a:lnSpc>
                <a:spcPct val="100000"/>
              </a:lnSpc>
              <a:buFont typeface="Wingdings" pitchFamily="2" charset="2"/>
              <a:buChar char="v"/>
            </a:pPr>
            <a:endParaRPr lang="en-US" sz="1600" i="1" dirty="0">
              <a:solidFill>
                <a:schemeClr val="accent3"/>
              </a:solidFill>
            </a:endParaRPr>
          </a:p>
          <a:p>
            <a:pPr lvl="2">
              <a:lnSpc>
                <a:spcPct val="100000"/>
              </a:lnSpc>
              <a:buFont typeface="Wingdings" pitchFamily="2" charset="2"/>
              <a:buChar char="v"/>
            </a:pPr>
            <a:endParaRPr lang="en-US" sz="1600" i="1" dirty="0">
              <a:solidFill>
                <a:schemeClr val="accent3"/>
              </a:solidFill>
            </a:endParaRPr>
          </a:p>
          <a:p>
            <a:pPr lvl="2">
              <a:lnSpc>
                <a:spcPct val="100000"/>
              </a:lnSpc>
              <a:buFont typeface="Wingdings" pitchFamily="2" charset="2"/>
              <a:buChar char="v"/>
            </a:pPr>
            <a:endParaRPr lang="en-US" sz="1600" i="1" dirty="0">
              <a:solidFill>
                <a:schemeClr val="accent3"/>
              </a:solidFill>
            </a:endParaRPr>
          </a:p>
          <a:p>
            <a:pPr lvl="2">
              <a:lnSpc>
                <a:spcPct val="100000"/>
              </a:lnSpc>
              <a:buFont typeface="Wingdings" pitchFamily="2" charset="2"/>
              <a:buChar char="v"/>
            </a:pPr>
            <a:endParaRPr lang="en-US" sz="1600" i="1" dirty="0">
              <a:solidFill>
                <a:schemeClr val="accent3"/>
              </a:solidFill>
            </a:endParaRPr>
          </a:p>
          <a:p>
            <a:pPr lvl="2">
              <a:lnSpc>
                <a:spcPct val="100000"/>
              </a:lnSpc>
              <a:buFont typeface="Wingdings" pitchFamily="2" charset="2"/>
              <a:buChar char="v"/>
            </a:pPr>
            <a:endParaRPr lang="en-US" sz="1600" i="1" dirty="0">
              <a:solidFill>
                <a:schemeClr val="accent3"/>
              </a:solidFill>
            </a:endParaRPr>
          </a:p>
          <a:p>
            <a:pPr lvl="2">
              <a:lnSpc>
                <a:spcPct val="100000"/>
              </a:lnSpc>
              <a:buFont typeface="Wingdings" pitchFamily="2" charset="2"/>
              <a:buChar char="v"/>
            </a:pPr>
            <a:endParaRPr lang="en-US" sz="1600" i="1" dirty="0">
              <a:solidFill>
                <a:schemeClr val="accent3"/>
              </a:solidFill>
            </a:endParaRPr>
          </a:p>
          <a:p>
            <a:pPr lvl="2">
              <a:lnSpc>
                <a:spcPct val="100000"/>
              </a:lnSpc>
              <a:buFont typeface="Wingdings" pitchFamily="2" charset="2"/>
              <a:buChar char="v"/>
            </a:pPr>
            <a:endParaRPr lang="en-US" sz="1600" i="1" dirty="0">
              <a:solidFill>
                <a:schemeClr val="accent3"/>
              </a:solidFill>
            </a:endParaRPr>
          </a:p>
          <a:p>
            <a:pPr lvl="2">
              <a:lnSpc>
                <a:spcPct val="100000"/>
              </a:lnSpc>
              <a:buFont typeface="Wingdings" pitchFamily="2" charset="2"/>
              <a:buChar char="v"/>
            </a:pPr>
            <a:endParaRPr lang="en-US" sz="1600" i="1" dirty="0">
              <a:solidFill>
                <a:schemeClr val="accent3"/>
              </a:solidFill>
            </a:endParaRPr>
          </a:p>
          <a:p>
            <a:pPr lvl="2">
              <a:lnSpc>
                <a:spcPct val="100000"/>
              </a:lnSpc>
              <a:buFont typeface="Wingdings" pitchFamily="2" charset="2"/>
              <a:buChar char="v"/>
            </a:pPr>
            <a:endParaRPr lang="en-US" sz="1600" i="1" dirty="0">
              <a:solidFill>
                <a:schemeClr val="accent3"/>
              </a:solidFill>
            </a:endParaRPr>
          </a:p>
          <a:p>
            <a:pPr lvl="2">
              <a:lnSpc>
                <a:spcPct val="100000"/>
              </a:lnSpc>
              <a:buFont typeface="Wingdings" pitchFamily="2" charset="2"/>
              <a:buChar char="v"/>
            </a:pPr>
            <a:endParaRPr lang="en-US" sz="1600" i="1" dirty="0">
              <a:solidFill>
                <a:schemeClr val="accent3"/>
              </a:solidFill>
            </a:endParaRPr>
          </a:p>
          <a:p>
            <a:pPr lvl="2">
              <a:lnSpc>
                <a:spcPct val="100000"/>
              </a:lnSpc>
              <a:buFont typeface="Wingdings" pitchFamily="2" charset="2"/>
              <a:buChar char="v"/>
            </a:pPr>
            <a:r>
              <a:rPr lang="en-US" sz="1600" i="1" dirty="0">
                <a:solidFill>
                  <a:schemeClr val="accent3"/>
                </a:solidFill>
              </a:rPr>
              <a:t> The high standard deviations of these two variables confirmed the above statement</a:t>
            </a:r>
          </a:p>
          <a:p>
            <a:pPr lvl="2">
              <a:buFont typeface="Wingdings" pitchFamily="2" charset="2"/>
              <a:buChar char="v"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883C16-9419-2544-A9E6-28F53E58C3FA}"/>
              </a:ext>
            </a:extLst>
          </p:cNvPr>
          <p:cNvGrpSpPr/>
          <p:nvPr/>
        </p:nvGrpSpPr>
        <p:grpSpPr>
          <a:xfrm>
            <a:off x="2006600" y="3483598"/>
            <a:ext cx="8178800" cy="2387600"/>
            <a:chOff x="1924050" y="4426426"/>
            <a:chExt cx="8178800" cy="23876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BAE6C3E-42A4-E94E-B171-B7FAEF572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4050" y="4426426"/>
              <a:ext cx="8178800" cy="12065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59C15A9-1F53-3B4F-A028-9D140026C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4050" y="5632926"/>
              <a:ext cx="8013700" cy="1181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082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F9C34-FB40-AE43-9A35-75751EE3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C139C-36D5-0A43-9698-2D99CDFD7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Objective 3</a:t>
            </a:r>
          </a:p>
          <a:p>
            <a:pPr lvl="2"/>
            <a:r>
              <a:rPr lang="en-US" dirty="0"/>
              <a:t>Create regression tree models for the two unitization outcomes for urban and non-urban HHAs respectively</a:t>
            </a:r>
          </a:p>
          <a:p>
            <a:pPr lvl="2"/>
            <a:r>
              <a:rPr lang="en-US" dirty="0"/>
              <a:t>Same prediction variables selected as in models created in objective 2, because these services and processes can be improved/changed. Other variables such as type of HHA, cannot be changed easily, and clinical outcomes variables does not provide guidance for HHAs, so they are excluded.</a:t>
            </a:r>
          </a:p>
          <a:p>
            <a:pPr lvl="3"/>
            <a:r>
              <a:rPr lang="en-US" dirty="0" err="1"/>
              <a:t>Off.nursing</a:t>
            </a:r>
            <a:endParaRPr lang="en-US" dirty="0"/>
          </a:p>
          <a:p>
            <a:pPr lvl="3"/>
            <a:r>
              <a:rPr lang="en-US" dirty="0" err="1"/>
              <a:t>Off.physical</a:t>
            </a:r>
            <a:endParaRPr lang="en-US" dirty="0"/>
          </a:p>
          <a:p>
            <a:pPr lvl="3"/>
            <a:r>
              <a:rPr lang="en-US" dirty="0" err="1"/>
              <a:t>Off.occupational</a:t>
            </a:r>
            <a:endParaRPr lang="en-US" dirty="0"/>
          </a:p>
          <a:p>
            <a:pPr lvl="3"/>
            <a:r>
              <a:rPr lang="en-US" dirty="0" err="1"/>
              <a:t>Off.speech</a:t>
            </a:r>
            <a:endParaRPr lang="en-US" dirty="0"/>
          </a:p>
          <a:p>
            <a:pPr lvl="3"/>
            <a:r>
              <a:rPr lang="en-US" dirty="0" err="1"/>
              <a:t>Off.medical</a:t>
            </a:r>
            <a:endParaRPr lang="en-US" dirty="0"/>
          </a:p>
          <a:p>
            <a:pPr lvl="3"/>
            <a:r>
              <a:rPr lang="en-US" dirty="0" err="1"/>
              <a:t>Off.hha</a:t>
            </a:r>
            <a:endParaRPr lang="en-US" dirty="0"/>
          </a:p>
          <a:p>
            <a:pPr lvl="3"/>
            <a:r>
              <a:rPr lang="en-US" dirty="0"/>
              <a:t>Timely</a:t>
            </a:r>
          </a:p>
          <a:p>
            <a:pPr lvl="3"/>
            <a:r>
              <a:rPr lang="en-US" dirty="0" err="1"/>
              <a:t>Taughtdrugs</a:t>
            </a:r>
            <a:endParaRPr lang="en-US" dirty="0"/>
          </a:p>
          <a:p>
            <a:pPr lvl="3"/>
            <a:r>
              <a:rPr lang="en-US" dirty="0" err="1"/>
              <a:t>Checkfall</a:t>
            </a:r>
            <a:endParaRPr lang="en-US" dirty="0"/>
          </a:p>
          <a:p>
            <a:pPr lvl="3"/>
            <a:r>
              <a:rPr lang="en-US" dirty="0" err="1"/>
              <a:t>Checkdepression</a:t>
            </a:r>
            <a:endParaRPr lang="en-US" dirty="0"/>
          </a:p>
          <a:p>
            <a:pPr lvl="3"/>
            <a:r>
              <a:rPr lang="en-US" dirty="0" err="1"/>
              <a:t>Taughtfootcare</a:t>
            </a:r>
            <a:endParaRPr lang="en-US" dirty="0"/>
          </a:p>
          <a:p>
            <a:pPr lvl="2"/>
            <a:r>
              <a:rPr lang="en-US" dirty="0"/>
              <a:t>Complex parameter (</a:t>
            </a:r>
            <a:r>
              <a:rPr lang="en-US" dirty="0" err="1"/>
              <a:t>cp</a:t>
            </a:r>
            <a:r>
              <a:rPr lang="en-US" dirty="0"/>
              <a:t>) are selected with lowest 10-fold cross-validation error</a:t>
            </a:r>
          </a:p>
          <a:p>
            <a:pPr lvl="2"/>
            <a:r>
              <a:rPr lang="en-US" dirty="0"/>
              <a:t>Models are trimmed to have level of depth = 2, thus, to investigate the most significant measures that have impacts on response variable</a:t>
            </a:r>
          </a:p>
        </p:txBody>
      </p:sp>
    </p:spTree>
    <p:extLst>
      <p:ext uri="{BB962C8B-B14F-4D97-AF65-F5344CB8AC3E}">
        <p14:creationId xmlns:p14="http://schemas.microsoft.com/office/powerpoint/2010/main" val="1553711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BC96-5481-1141-B510-02EEABD1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Objective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2E202-AAF2-5946-88BA-DCB82ACBB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002"/>
            <a:ext cx="10515600" cy="4351338"/>
          </a:xfrm>
        </p:spPr>
        <p:txBody>
          <a:bodyPr/>
          <a:lstStyle/>
          <a:p>
            <a:r>
              <a:rPr lang="en-US" dirty="0"/>
              <a:t>Table of characteristic measure</a:t>
            </a:r>
          </a:p>
          <a:p>
            <a:r>
              <a:rPr lang="en-US" dirty="0"/>
              <a:t>Urban HHA are mostly proprietary type</a:t>
            </a:r>
          </a:p>
          <a:p>
            <a:r>
              <a:rPr lang="en-US" dirty="0"/>
              <a:t>Non-urban HHA are also mostly in proprietary type but has more percentage in all other types than urban HHA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DD2365-A113-3342-9C9E-C0FC36E9B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90" y="3372595"/>
            <a:ext cx="11353079" cy="238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00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BC96-5481-1141-B510-02EEABD1B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Objective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2E202-AAF2-5946-88BA-DCB82ACBB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348"/>
            <a:ext cx="10515600" cy="4351338"/>
          </a:xfrm>
        </p:spPr>
        <p:txBody>
          <a:bodyPr/>
          <a:lstStyle/>
          <a:p>
            <a:r>
              <a:rPr lang="en-US" dirty="0"/>
              <a:t>Table of service offered measures</a:t>
            </a:r>
          </a:p>
          <a:p>
            <a:r>
              <a:rPr lang="en-US" dirty="0"/>
              <a:t>All HHAs in both urban and non-urban area offer nursing services</a:t>
            </a:r>
          </a:p>
          <a:p>
            <a:r>
              <a:rPr lang="en-US" dirty="0"/>
              <a:t>More urban HHAs offer occupational, speech, and medical services than non-urban HHAs</a:t>
            </a:r>
          </a:p>
          <a:p>
            <a:r>
              <a:rPr lang="en-US" dirty="0"/>
              <a:t>More non-urban HHAs offer physical and </a:t>
            </a:r>
            <a:r>
              <a:rPr lang="en-US" dirty="0" err="1"/>
              <a:t>hha</a:t>
            </a:r>
            <a:r>
              <a:rPr lang="en-US" dirty="0"/>
              <a:t> services than urban HHAs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2A8728-72F8-9148-8615-5E8A9306B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734" y="4257430"/>
            <a:ext cx="9390884" cy="219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83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826</Words>
  <Application>Microsoft Macintosh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Disparities of Quality of Services between Urban and Non-Urban Home Health Care Agencies</vt:lpstr>
      <vt:lpstr>Objectives</vt:lpstr>
      <vt:lpstr>Methods</vt:lpstr>
      <vt:lpstr>Methods</vt:lpstr>
      <vt:lpstr>Methods</vt:lpstr>
      <vt:lpstr>Methods</vt:lpstr>
      <vt:lpstr>Methods</vt:lpstr>
      <vt:lpstr>Results: Objective 1</vt:lpstr>
      <vt:lpstr>Results: Objective 1</vt:lpstr>
      <vt:lpstr>Results: Objective 1</vt:lpstr>
      <vt:lpstr>Results: Objective 2</vt:lpstr>
      <vt:lpstr>Results: Objective 3</vt:lpstr>
      <vt:lpstr>Results: Objective 3</vt:lpstr>
      <vt:lpstr>Results: Objective 3</vt:lpstr>
      <vt:lpstr>Results: Objective 3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Disparities of Home Health Care Agencies</dc:title>
  <dc:creator>Yili Zhang</dc:creator>
  <cp:lastModifiedBy>Yili Zhang</cp:lastModifiedBy>
  <cp:revision>33</cp:revision>
  <dcterms:created xsi:type="dcterms:W3CDTF">2020-04-14T18:18:22Z</dcterms:created>
  <dcterms:modified xsi:type="dcterms:W3CDTF">2020-04-20T22:02:36Z</dcterms:modified>
</cp:coreProperties>
</file>