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21859D-8CA9-4624-A5D1-38ABB4AC8627}" type="datetimeFigureOut">
              <a:rPr lang="ru-RU" smtClean="0"/>
              <a:pPr/>
              <a:t>10.06.2019</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4A7574E-886E-4C9B-9CAA-DB78980A6720}" type="slidenum">
              <a:rPr lang="ru-RU" smtClean="0"/>
              <a:pPr/>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2630946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342678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204438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370716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A7574E-886E-4C9B-9CAA-DB78980A6720}" type="slidenum">
              <a:rPr lang="ru-RU" smtClean="0"/>
              <a:pPr/>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4010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229693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362888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2608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169935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402377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cstate="print"/>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21859D-8CA9-4624-A5D1-38ABB4AC8627}" type="datetimeFigureOut">
              <a:rPr lang="ru-RU" smtClean="0"/>
              <a:pPr/>
              <a:t>10.06.2019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36957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21859D-8CA9-4624-A5D1-38ABB4AC8627}" type="datetimeFigureOut">
              <a:rPr lang="ru-RU" smtClean="0"/>
              <a:pPr/>
              <a:t>10.06.2019</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4A7574E-886E-4C9B-9CAA-DB78980A6720}" type="slidenum">
              <a:rPr lang="ru-RU" smtClean="0"/>
              <a:pPr/>
              <a:t>‹#›</a:t>
            </a:fld>
            <a:endParaRPr lang="ru-RU"/>
          </a:p>
        </p:txBody>
      </p:sp>
    </p:spTree>
    <p:extLst>
      <p:ext uri="{BB962C8B-B14F-4D97-AF65-F5344CB8AC3E}">
        <p14:creationId xmlns:p14="http://schemas.microsoft.com/office/powerpoint/2010/main" xmlns="" val="267322936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ideo" Target="file:///C:\Users\User\Desktop\presentation\demo.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FD6A948-AEBF-4AED-B4E3-A045339861A6}"/>
              </a:ext>
            </a:extLst>
          </p:cNvPr>
          <p:cNvSpPr>
            <a:spLocks noGrp="1"/>
          </p:cNvSpPr>
          <p:nvPr>
            <p:ph type="ctrTitle"/>
          </p:nvPr>
        </p:nvSpPr>
        <p:spPr/>
        <p:txBody>
          <a:bodyPr/>
          <a:lstStyle/>
          <a:p>
            <a:r>
              <a:rPr lang="en-US" dirty="0"/>
              <a:t>Social Media Application</a:t>
            </a:r>
            <a:endParaRPr lang="ru-RU" dirty="0"/>
          </a:p>
        </p:txBody>
      </p:sp>
      <p:sp>
        <p:nvSpPr>
          <p:cNvPr id="3" name="Подзаголовок 2">
            <a:extLst>
              <a:ext uri="{FF2B5EF4-FFF2-40B4-BE49-F238E27FC236}">
                <a16:creationId xmlns:a16="http://schemas.microsoft.com/office/drawing/2014/main" xmlns="" id="{99D30400-291A-481C-A08E-EFB3EBA6AF5E}"/>
              </a:ext>
            </a:extLst>
          </p:cNvPr>
          <p:cNvSpPr>
            <a:spLocks noGrp="1"/>
          </p:cNvSpPr>
          <p:nvPr>
            <p:ph type="subTitle" idx="1"/>
          </p:nvPr>
        </p:nvSpPr>
        <p:spPr/>
        <p:txBody>
          <a:bodyPr/>
          <a:lstStyle/>
          <a:p>
            <a:r>
              <a:rPr lang="en-US" dirty="0"/>
              <a:t>This project is an MIT-licensed open source project. It's an independent project with ongoing development made possible thanks to the support of the Faculty of Computer Science and Cybernetics.</a:t>
            </a:r>
            <a:endParaRPr lang="ru-RU" dirty="0"/>
          </a:p>
        </p:txBody>
      </p:sp>
    </p:spTree>
    <p:extLst>
      <p:ext uri="{BB962C8B-B14F-4D97-AF65-F5344CB8AC3E}">
        <p14:creationId xmlns:p14="http://schemas.microsoft.com/office/powerpoint/2010/main" xmlns="" val="224418643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0E14577-6B8A-427E-BB96-CD11A9A89A81}"/>
              </a:ext>
            </a:extLst>
          </p:cNvPr>
          <p:cNvSpPr>
            <a:spLocks noGrp="1"/>
          </p:cNvSpPr>
          <p:nvPr>
            <p:ph type="title"/>
          </p:nvPr>
        </p:nvSpPr>
        <p:spPr>
          <a:xfrm>
            <a:off x="522514" y="365760"/>
            <a:ext cx="10431998" cy="1325562"/>
          </a:xfrm>
        </p:spPr>
        <p:txBody>
          <a:bodyPr/>
          <a:lstStyle/>
          <a:p>
            <a:r>
              <a:rPr lang="en-US" dirty="0"/>
              <a:t>Introduction</a:t>
            </a:r>
            <a:endParaRPr lang="ru-RU" dirty="0"/>
          </a:p>
        </p:txBody>
      </p:sp>
      <p:sp>
        <p:nvSpPr>
          <p:cNvPr id="3" name="Объект 2">
            <a:extLst>
              <a:ext uri="{FF2B5EF4-FFF2-40B4-BE49-F238E27FC236}">
                <a16:creationId xmlns:a16="http://schemas.microsoft.com/office/drawing/2014/main" xmlns="" id="{4127513D-235F-43C9-A5CF-2B8E8584F79E}"/>
              </a:ext>
            </a:extLst>
          </p:cNvPr>
          <p:cNvSpPr>
            <a:spLocks noGrp="1"/>
          </p:cNvSpPr>
          <p:nvPr>
            <p:ph idx="1"/>
          </p:nvPr>
        </p:nvSpPr>
        <p:spPr>
          <a:xfrm>
            <a:off x="522514" y="1828800"/>
            <a:ext cx="3722915" cy="4351337"/>
          </a:xfrm>
        </p:spPr>
        <p:txBody>
          <a:bodyPr>
            <a:normAutofit/>
          </a:bodyPr>
          <a:lstStyle/>
          <a:p>
            <a:pPr marL="0" indent="0">
              <a:buNone/>
            </a:pPr>
            <a:r>
              <a:rPr lang="en-US" dirty="0"/>
              <a:t>Our project is presented as a social networking web application that provides users with the ability to share information. The users are able to post status updates, news, jokes, events and so on. </a:t>
            </a:r>
          </a:p>
          <a:p>
            <a:pPr marL="0" indent="0">
              <a:buNone/>
            </a:pPr>
            <a:r>
              <a:rPr lang="en-US" dirty="0"/>
              <a:t>Using this social networking site to post about daily life allows friends and family members to keep in touch. Following the local reporters, businesses and private citizens who post information about the community give followers an opportunity to keep in touch with current events. </a:t>
            </a:r>
          </a:p>
        </p:txBody>
      </p:sp>
      <p:pic>
        <p:nvPicPr>
          <p:cNvPr id="5" name="Рисунок 4">
            <a:extLst>
              <a:ext uri="{FF2B5EF4-FFF2-40B4-BE49-F238E27FC236}">
                <a16:creationId xmlns:a16="http://schemas.microsoft.com/office/drawing/2014/main" xmlns="" id="{E0362784-DE84-4E52-BD03-55A6E030E7F7}"/>
              </a:ext>
            </a:extLst>
          </p:cNvPr>
          <p:cNvPicPr>
            <a:picLocks noChangeAspect="1"/>
          </p:cNvPicPr>
          <p:nvPr/>
        </p:nvPicPr>
        <p:blipFill>
          <a:blip r:embed="rId2" cstate="print"/>
          <a:stretch>
            <a:fillRect/>
          </a:stretch>
        </p:blipFill>
        <p:spPr>
          <a:xfrm>
            <a:off x="4404050" y="1028541"/>
            <a:ext cx="6709083" cy="5150479"/>
          </a:xfrm>
          <a:prstGeom prst="rect">
            <a:avLst/>
          </a:prstGeom>
        </p:spPr>
      </p:pic>
    </p:spTree>
    <p:extLst>
      <p:ext uri="{BB962C8B-B14F-4D97-AF65-F5344CB8AC3E}">
        <p14:creationId xmlns:p14="http://schemas.microsoft.com/office/powerpoint/2010/main" xmlns="" val="317105794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4E64160-413A-4824-987A-80B1E2A596A1}"/>
              </a:ext>
            </a:extLst>
          </p:cNvPr>
          <p:cNvSpPr>
            <a:spLocks noGrp="1"/>
          </p:cNvSpPr>
          <p:nvPr>
            <p:ph type="title"/>
          </p:nvPr>
        </p:nvSpPr>
        <p:spPr/>
        <p:txBody>
          <a:bodyPr>
            <a:normAutofit/>
          </a:bodyPr>
          <a:lstStyle/>
          <a:p>
            <a:r>
              <a:rPr lang="en-US" dirty="0"/>
              <a:t>Main Functionality</a:t>
            </a:r>
            <a:endParaRPr lang="ru-RU" dirty="0"/>
          </a:p>
        </p:txBody>
      </p:sp>
      <p:sp>
        <p:nvSpPr>
          <p:cNvPr id="3" name="Объект 2">
            <a:extLst>
              <a:ext uri="{FF2B5EF4-FFF2-40B4-BE49-F238E27FC236}">
                <a16:creationId xmlns:a16="http://schemas.microsoft.com/office/drawing/2014/main" xmlns="" id="{E7D04450-34F9-42E4-BA3E-EA6AB8D1A258}"/>
              </a:ext>
            </a:extLst>
          </p:cNvPr>
          <p:cNvSpPr>
            <a:spLocks noGrp="1"/>
          </p:cNvSpPr>
          <p:nvPr>
            <p:ph idx="1"/>
          </p:nvPr>
        </p:nvSpPr>
        <p:spPr/>
        <p:txBody>
          <a:bodyPr/>
          <a:lstStyle/>
          <a:p>
            <a:r>
              <a:rPr lang="en-US" sz="2400" dirty="0"/>
              <a:t>Ability to create/modify/delete user account.</a:t>
            </a:r>
          </a:p>
          <a:p>
            <a:r>
              <a:rPr lang="en-US" sz="2400" dirty="0"/>
              <a:t>Adding posts on user page and commenting them.</a:t>
            </a:r>
          </a:p>
          <a:p>
            <a:r>
              <a:rPr lang="en-US" sz="2400" dirty="0"/>
              <a:t>Liking and commenting friends posts as well.</a:t>
            </a:r>
          </a:p>
          <a:p>
            <a:r>
              <a:rPr lang="en-US" sz="2400" dirty="0"/>
              <a:t>Adding and deleting friends.</a:t>
            </a:r>
          </a:p>
          <a:p>
            <a:r>
              <a:rPr lang="en-US" sz="2400" dirty="0"/>
              <a:t>Search system of finding users by key words.</a:t>
            </a:r>
            <a:endParaRPr lang="en-US" sz="2400" b="1" dirty="0"/>
          </a:p>
          <a:p>
            <a:endParaRPr lang="en-US" b="1" dirty="0"/>
          </a:p>
          <a:p>
            <a:endParaRPr lang="ru-RU" dirty="0"/>
          </a:p>
        </p:txBody>
      </p:sp>
    </p:spTree>
    <p:extLst>
      <p:ext uri="{BB962C8B-B14F-4D97-AF65-F5344CB8AC3E}">
        <p14:creationId xmlns:p14="http://schemas.microsoft.com/office/powerpoint/2010/main" xmlns="" val="297032002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6A35C29-65A6-440D-9752-9126A68754D1}"/>
              </a:ext>
            </a:extLst>
          </p:cNvPr>
          <p:cNvSpPr>
            <a:spLocks noGrp="1"/>
          </p:cNvSpPr>
          <p:nvPr>
            <p:ph type="title"/>
          </p:nvPr>
        </p:nvSpPr>
        <p:spPr/>
        <p:txBody>
          <a:bodyPr/>
          <a:lstStyle/>
          <a:p>
            <a:r>
              <a:rPr lang="en-US" dirty="0"/>
              <a:t>Structure of the Project</a:t>
            </a:r>
            <a:endParaRPr lang="ru-RU" dirty="0"/>
          </a:p>
        </p:txBody>
      </p:sp>
      <p:pic>
        <p:nvPicPr>
          <p:cNvPr id="5" name="Объект 4">
            <a:extLst>
              <a:ext uri="{FF2B5EF4-FFF2-40B4-BE49-F238E27FC236}">
                <a16:creationId xmlns:a16="http://schemas.microsoft.com/office/drawing/2014/main" xmlns="" id="{A0F953C8-1916-4D92-A796-D6233876F5B4}"/>
              </a:ext>
            </a:extLst>
          </p:cNvPr>
          <p:cNvPicPr>
            <a:picLocks noGrp="1" noChangeAspect="1"/>
          </p:cNvPicPr>
          <p:nvPr>
            <p:ph idx="1"/>
          </p:nvPr>
        </p:nvPicPr>
        <p:blipFill>
          <a:blip r:embed="rId2" cstate="print"/>
          <a:stretch>
            <a:fillRect/>
          </a:stretch>
        </p:blipFill>
        <p:spPr>
          <a:xfrm>
            <a:off x="3458435" y="3169787"/>
            <a:ext cx="1990642" cy="3538920"/>
          </a:xfrm>
          <a:prstGeom prst="rect">
            <a:avLst/>
          </a:prstGeom>
        </p:spPr>
      </p:pic>
      <p:pic>
        <p:nvPicPr>
          <p:cNvPr id="4" name="Рисунок 3">
            <a:extLst>
              <a:ext uri="{FF2B5EF4-FFF2-40B4-BE49-F238E27FC236}">
                <a16:creationId xmlns:a16="http://schemas.microsoft.com/office/drawing/2014/main" xmlns="" id="{7B447A72-024F-439F-B9C5-FF87CAAA0167}"/>
              </a:ext>
            </a:extLst>
          </p:cNvPr>
          <p:cNvPicPr>
            <a:picLocks noChangeAspect="1"/>
          </p:cNvPicPr>
          <p:nvPr/>
        </p:nvPicPr>
        <p:blipFill>
          <a:blip r:embed="rId3" cstate="print"/>
          <a:stretch>
            <a:fillRect/>
          </a:stretch>
        </p:blipFill>
        <p:spPr>
          <a:xfrm>
            <a:off x="779168" y="3199220"/>
            <a:ext cx="2193402" cy="3513702"/>
          </a:xfrm>
          <a:prstGeom prst="rect">
            <a:avLst/>
          </a:prstGeom>
        </p:spPr>
      </p:pic>
      <p:pic>
        <p:nvPicPr>
          <p:cNvPr id="6" name="Рисунок 5">
            <a:extLst>
              <a:ext uri="{FF2B5EF4-FFF2-40B4-BE49-F238E27FC236}">
                <a16:creationId xmlns:a16="http://schemas.microsoft.com/office/drawing/2014/main" xmlns="" id="{F6A0933C-717C-42F7-89F8-8853675205A6}"/>
              </a:ext>
            </a:extLst>
          </p:cNvPr>
          <p:cNvPicPr>
            <a:picLocks noChangeAspect="1"/>
          </p:cNvPicPr>
          <p:nvPr/>
        </p:nvPicPr>
        <p:blipFill>
          <a:blip r:embed="rId4" cstate="print"/>
          <a:stretch>
            <a:fillRect/>
          </a:stretch>
        </p:blipFill>
        <p:spPr>
          <a:xfrm>
            <a:off x="5934942" y="3168443"/>
            <a:ext cx="1748171" cy="3540264"/>
          </a:xfrm>
          <a:prstGeom prst="rect">
            <a:avLst/>
          </a:prstGeom>
        </p:spPr>
      </p:pic>
      <p:pic>
        <p:nvPicPr>
          <p:cNvPr id="7" name="Рисунок 6">
            <a:extLst>
              <a:ext uri="{FF2B5EF4-FFF2-40B4-BE49-F238E27FC236}">
                <a16:creationId xmlns:a16="http://schemas.microsoft.com/office/drawing/2014/main" xmlns="" id="{991EE389-2743-4042-8582-902B818D8534}"/>
              </a:ext>
            </a:extLst>
          </p:cNvPr>
          <p:cNvPicPr>
            <a:picLocks noChangeAspect="1"/>
          </p:cNvPicPr>
          <p:nvPr/>
        </p:nvPicPr>
        <p:blipFill>
          <a:blip r:embed="rId5" cstate="print"/>
          <a:stretch>
            <a:fillRect/>
          </a:stretch>
        </p:blipFill>
        <p:spPr>
          <a:xfrm>
            <a:off x="8168978" y="3199220"/>
            <a:ext cx="1748171" cy="3509487"/>
          </a:xfrm>
          <a:prstGeom prst="rect">
            <a:avLst/>
          </a:prstGeom>
        </p:spPr>
      </p:pic>
      <p:sp>
        <p:nvSpPr>
          <p:cNvPr id="8" name="TextBox 7">
            <a:extLst>
              <a:ext uri="{FF2B5EF4-FFF2-40B4-BE49-F238E27FC236}">
                <a16:creationId xmlns:a16="http://schemas.microsoft.com/office/drawing/2014/main" xmlns="" id="{DFA02309-5D4A-44AA-A085-D6577695CDE2}"/>
              </a:ext>
            </a:extLst>
          </p:cNvPr>
          <p:cNvSpPr txBox="1"/>
          <p:nvPr/>
        </p:nvSpPr>
        <p:spPr>
          <a:xfrm>
            <a:off x="885700" y="1923345"/>
            <a:ext cx="885424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Landing Page</a:t>
            </a:r>
          </a:p>
          <a:p>
            <a:pPr marL="285750" indent="-285750">
              <a:buFont typeface="Arial" panose="020B0604020202020204" pitchFamily="34" charset="0"/>
              <a:buChar char="•"/>
            </a:pPr>
            <a:r>
              <a:rPr lang="en-US" sz="2000" dirty="0"/>
              <a:t>Newsfeed Page</a:t>
            </a:r>
          </a:p>
          <a:p>
            <a:pPr marL="285750" indent="-285750">
              <a:buFont typeface="Arial" panose="020B0604020202020204" pitchFamily="34" charset="0"/>
              <a:buChar char="•"/>
            </a:pPr>
            <a:r>
              <a:rPr lang="en-US" sz="2000" dirty="0"/>
              <a:t>Profile Page</a:t>
            </a:r>
          </a:p>
        </p:txBody>
      </p:sp>
      <p:sp>
        <p:nvSpPr>
          <p:cNvPr id="9" name="TextBox 8">
            <a:extLst>
              <a:ext uri="{FF2B5EF4-FFF2-40B4-BE49-F238E27FC236}">
                <a16:creationId xmlns:a16="http://schemas.microsoft.com/office/drawing/2014/main" xmlns="" id="{41DB1E44-9AAA-4311-B0E7-6274484E0C34}"/>
              </a:ext>
            </a:extLst>
          </p:cNvPr>
          <p:cNvSpPr txBox="1"/>
          <p:nvPr/>
        </p:nvSpPr>
        <p:spPr>
          <a:xfrm>
            <a:off x="4302755" y="1904683"/>
            <a:ext cx="215537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Settings</a:t>
            </a:r>
          </a:p>
          <a:p>
            <a:pPr marL="285750" indent="-285750">
              <a:buFont typeface="Arial" panose="020B0604020202020204" pitchFamily="34" charset="0"/>
              <a:buChar char="•"/>
            </a:pPr>
            <a:r>
              <a:rPr lang="en-US" sz="2000" dirty="0"/>
              <a:t>404 Page</a:t>
            </a:r>
            <a:endParaRPr lang="ru-RU" sz="2000" dirty="0"/>
          </a:p>
        </p:txBody>
      </p:sp>
      <p:sp>
        <p:nvSpPr>
          <p:cNvPr id="10" name="TextBox 9">
            <a:extLst>
              <a:ext uri="{FF2B5EF4-FFF2-40B4-BE49-F238E27FC236}">
                <a16:creationId xmlns:a16="http://schemas.microsoft.com/office/drawing/2014/main" xmlns="" id="{BCF045A2-A1E7-445D-B62A-CBDC9CB76A3B}"/>
              </a:ext>
            </a:extLst>
          </p:cNvPr>
          <p:cNvSpPr txBox="1"/>
          <p:nvPr/>
        </p:nvSpPr>
        <p:spPr>
          <a:xfrm>
            <a:off x="7977674" y="494522"/>
            <a:ext cx="2649894" cy="923330"/>
          </a:xfrm>
          <a:prstGeom prst="rect">
            <a:avLst/>
          </a:prstGeom>
          <a:noFill/>
        </p:spPr>
        <p:txBody>
          <a:bodyPr wrap="square" rtlCol="0">
            <a:spAutoFit/>
          </a:bodyPr>
          <a:lstStyle/>
          <a:p>
            <a:r>
              <a:rPr lang="en-US" dirty="0"/>
              <a:t>+ response web design</a:t>
            </a:r>
          </a:p>
          <a:p>
            <a:r>
              <a:rPr lang="en-US" dirty="0"/>
              <a:t>+ elements of adaptive web design</a:t>
            </a:r>
            <a:endParaRPr lang="ru-RU" dirty="0"/>
          </a:p>
        </p:txBody>
      </p:sp>
    </p:spTree>
    <p:extLst>
      <p:ext uri="{BB962C8B-B14F-4D97-AF65-F5344CB8AC3E}">
        <p14:creationId xmlns:p14="http://schemas.microsoft.com/office/powerpoint/2010/main" xmlns="" val="144488711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60095D6-B2CB-4E95-9C84-9C45773951F9}"/>
              </a:ext>
            </a:extLst>
          </p:cNvPr>
          <p:cNvSpPr>
            <a:spLocks noGrp="1"/>
          </p:cNvSpPr>
          <p:nvPr>
            <p:ph type="title"/>
          </p:nvPr>
        </p:nvSpPr>
        <p:spPr/>
        <p:txBody>
          <a:bodyPr/>
          <a:lstStyle/>
          <a:p>
            <a:r>
              <a:rPr lang="en-US" dirty="0"/>
              <a:t>Architecture of the Project</a:t>
            </a:r>
            <a:endParaRPr lang="ru-RU" dirty="0"/>
          </a:p>
        </p:txBody>
      </p:sp>
      <p:sp>
        <p:nvSpPr>
          <p:cNvPr id="3" name="Объект 2">
            <a:extLst>
              <a:ext uri="{FF2B5EF4-FFF2-40B4-BE49-F238E27FC236}">
                <a16:creationId xmlns:a16="http://schemas.microsoft.com/office/drawing/2014/main" xmlns="" id="{6546700D-4C74-4F37-8E27-4C8606B99C1A}"/>
              </a:ext>
            </a:extLst>
          </p:cNvPr>
          <p:cNvSpPr>
            <a:spLocks noGrp="1"/>
          </p:cNvSpPr>
          <p:nvPr>
            <p:ph idx="1"/>
          </p:nvPr>
        </p:nvSpPr>
        <p:spPr>
          <a:xfrm>
            <a:off x="1261872" y="1614196"/>
            <a:ext cx="8595360" cy="466531"/>
          </a:xfrm>
        </p:spPr>
        <p:txBody>
          <a:bodyPr>
            <a:normAutofit/>
          </a:bodyPr>
          <a:lstStyle/>
          <a:p>
            <a:pPr marL="0" indent="0">
              <a:buNone/>
            </a:pPr>
            <a:r>
              <a:rPr lang="en-US" sz="2000" dirty="0"/>
              <a:t>(Front-End Part)</a:t>
            </a:r>
            <a:endParaRPr lang="ru-RU" sz="2000" dirty="0"/>
          </a:p>
        </p:txBody>
      </p:sp>
      <p:pic>
        <p:nvPicPr>
          <p:cNvPr id="1030" name="Picture 6" descr="Image result for redux logo">
            <a:extLst>
              <a:ext uri="{FF2B5EF4-FFF2-40B4-BE49-F238E27FC236}">
                <a16:creationId xmlns:a16="http://schemas.microsoft.com/office/drawing/2014/main" xmlns="" id="{D3A912F6-4839-4463-BAB6-E52F69D0501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4549" y="2080727"/>
            <a:ext cx="3500437" cy="1785937"/>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Related image">
            <a:extLst>
              <a:ext uri="{FF2B5EF4-FFF2-40B4-BE49-F238E27FC236}">
                <a16:creationId xmlns:a16="http://schemas.microsoft.com/office/drawing/2014/main" xmlns="" id="{6222A078-168E-4EEA-8B75-7E243EC811A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47993" y="2080727"/>
            <a:ext cx="1785938" cy="17859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mage result for material-ui logo">
            <a:extLst>
              <a:ext uri="{FF2B5EF4-FFF2-40B4-BE49-F238E27FC236}">
                <a16:creationId xmlns:a16="http://schemas.microsoft.com/office/drawing/2014/main" xmlns="" id="{EE33A709-BDD9-4DAE-A711-5649798892E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75075" y="4104571"/>
            <a:ext cx="2284477" cy="18130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mage result for reactstrap logo">
            <a:extLst>
              <a:ext uri="{FF2B5EF4-FFF2-40B4-BE49-F238E27FC236}">
                <a16:creationId xmlns:a16="http://schemas.microsoft.com/office/drawing/2014/main" xmlns="" id="{35314C2E-9ECD-4D95-9141-16FCAE452CF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8601" y="4101894"/>
            <a:ext cx="2385816" cy="181575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mage result for lodash logo">
            <a:extLst>
              <a:ext uri="{FF2B5EF4-FFF2-40B4-BE49-F238E27FC236}">
                <a16:creationId xmlns:a16="http://schemas.microsoft.com/office/drawing/2014/main" xmlns="" id="{64F83C1B-D669-4BE2-94EA-14CDDF42EA3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953556" y="1691321"/>
            <a:ext cx="1401327" cy="1401327"/>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mage result for es6 logo">
            <a:extLst>
              <a:ext uri="{FF2B5EF4-FFF2-40B4-BE49-F238E27FC236}">
                <a16:creationId xmlns:a16="http://schemas.microsoft.com/office/drawing/2014/main" xmlns="" id="{C4349506-DEBA-437D-9475-60A86EB5C54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86726" y="1691321"/>
            <a:ext cx="1401328" cy="1401328"/>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mage result for webpack logo">
            <a:extLst>
              <a:ext uri="{FF2B5EF4-FFF2-40B4-BE49-F238E27FC236}">
                <a16:creationId xmlns:a16="http://schemas.microsoft.com/office/drawing/2014/main" xmlns="" id="{7455EFF2-CA59-4FA9-8DEA-3B23B1D0E145}"/>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586726" y="3166000"/>
            <a:ext cx="1401328" cy="140132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AutoShape 24" descr="Image result for sass logo">
            <a:extLst>
              <a:ext uri="{FF2B5EF4-FFF2-40B4-BE49-F238E27FC236}">
                <a16:creationId xmlns:a16="http://schemas.microsoft.com/office/drawing/2014/main" xmlns="" id="{81C33CDE-F05A-4F9F-9ACD-73AC96F55F97}"/>
              </a:ext>
            </a:extLst>
          </p:cNvPr>
          <p:cNvSpPr>
            <a:spLocks noChangeAspect="1" noChangeArrowheads="1"/>
          </p:cNvSpPr>
          <p:nvPr/>
        </p:nvSpPr>
        <p:spPr bwMode="auto">
          <a:xfrm>
            <a:off x="5943599" y="3276599"/>
            <a:ext cx="5489799" cy="548979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50" name="Picture 26" descr="Image result for sass logo">
            <a:extLst>
              <a:ext uri="{FF2B5EF4-FFF2-40B4-BE49-F238E27FC236}">
                <a16:creationId xmlns:a16="http://schemas.microsoft.com/office/drawing/2014/main" xmlns="" id="{D2E64D49-D29C-4E30-95E3-BB2708918002}"/>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53556" y="3166000"/>
            <a:ext cx="1401327" cy="1401327"/>
          </a:xfrm>
          <a:prstGeom prst="rect">
            <a:avLst/>
          </a:prstGeom>
          <a:noFill/>
          <a:extLst>
            <a:ext uri="{909E8E84-426E-40DD-AFC4-6F175D3DCCD1}">
              <a14:hiddenFill xmlns:a14="http://schemas.microsoft.com/office/drawing/2010/main" xmlns="">
                <a:solidFill>
                  <a:srgbClr val="FFFFFF"/>
                </a:solidFill>
              </a14:hiddenFill>
            </a:ext>
          </a:extLst>
        </p:spPr>
      </p:pic>
      <p:pic>
        <p:nvPicPr>
          <p:cNvPr id="1052" name="Picture 28" descr="Image result for eslint logo">
            <a:extLst>
              <a:ext uri="{FF2B5EF4-FFF2-40B4-BE49-F238E27FC236}">
                <a16:creationId xmlns:a16="http://schemas.microsoft.com/office/drawing/2014/main" xmlns="" id="{ACCC587D-3A3F-4CFC-9E4C-2C15684442E9}"/>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843696" y="4748797"/>
            <a:ext cx="1633170" cy="1429024"/>
          </a:xfrm>
          <a:prstGeom prst="rect">
            <a:avLst/>
          </a:prstGeom>
          <a:noFill/>
          <a:extLst>
            <a:ext uri="{909E8E84-426E-40DD-AFC4-6F175D3DCCD1}">
              <a14:hiddenFill xmlns:a14="http://schemas.microsoft.com/office/drawing/2010/main" xmlns="">
                <a:solidFill>
                  <a:srgbClr val="FFFFFF"/>
                </a:solidFill>
              </a14:hiddenFill>
            </a:ext>
          </a:extLst>
        </p:spPr>
      </p:pic>
      <p:pic>
        <p:nvPicPr>
          <p:cNvPr id="1054" name="Picture 30" descr="Image result for babel logo">
            <a:extLst>
              <a:ext uri="{FF2B5EF4-FFF2-40B4-BE49-F238E27FC236}">
                <a16:creationId xmlns:a16="http://schemas.microsoft.com/office/drawing/2014/main" xmlns="" id="{FD56351C-23BA-4A1E-B551-62C8EF2DC371}"/>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8589587" y="4723580"/>
            <a:ext cx="1395606" cy="13956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2747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D0220CC-1358-4DA2-9842-819861392E75}"/>
              </a:ext>
            </a:extLst>
          </p:cNvPr>
          <p:cNvSpPr>
            <a:spLocks noGrp="1"/>
          </p:cNvSpPr>
          <p:nvPr>
            <p:ph type="title"/>
          </p:nvPr>
        </p:nvSpPr>
        <p:spPr/>
        <p:txBody>
          <a:bodyPr/>
          <a:lstStyle/>
          <a:p>
            <a:r>
              <a:rPr lang="en-US" dirty="0"/>
              <a:t>Architecture of the Project</a:t>
            </a:r>
            <a:endParaRPr lang="ru-RU" dirty="0"/>
          </a:p>
        </p:txBody>
      </p:sp>
      <p:sp>
        <p:nvSpPr>
          <p:cNvPr id="3" name="Объект 2">
            <a:extLst>
              <a:ext uri="{FF2B5EF4-FFF2-40B4-BE49-F238E27FC236}">
                <a16:creationId xmlns:a16="http://schemas.microsoft.com/office/drawing/2014/main" xmlns="" id="{4B69CB29-1426-4C59-B4C7-397927EC8FC0}"/>
              </a:ext>
            </a:extLst>
          </p:cNvPr>
          <p:cNvSpPr>
            <a:spLocks noGrp="1"/>
          </p:cNvSpPr>
          <p:nvPr>
            <p:ph idx="1"/>
          </p:nvPr>
        </p:nvSpPr>
        <p:spPr>
          <a:xfrm>
            <a:off x="1261872" y="1623528"/>
            <a:ext cx="8595360" cy="804914"/>
          </a:xfrm>
        </p:spPr>
        <p:txBody>
          <a:bodyPr>
            <a:normAutofit/>
          </a:bodyPr>
          <a:lstStyle/>
          <a:p>
            <a:pPr marL="0" indent="0">
              <a:buNone/>
            </a:pPr>
            <a:r>
              <a:rPr lang="en-US" sz="2000" dirty="0"/>
              <a:t>(Back-End Part)</a:t>
            </a:r>
            <a:endParaRPr lang="ru-RU" sz="2000" dirty="0"/>
          </a:p>
        </p:txBody>
      </p:sp>
      <p:pic>
        <p:nvPicPr>
          <p:cNvPr id="1026" name="Picture 2"/>
          <p:cNvPicPr>
            <a:picLocks noChangeAspect="1" noChangeArrowheads="1"/>
          </p:cNvPicPr>
          <p:nvPr/>
        </p:nvPicPr>
        <p:blipFill>
          <a:blip r:embed="rId2" cstate="print"/>
          <a:srcRect/>
          <a:stretch>
            <a:fillRect/>
          </a:stretch>
        </p:blipFill>
        <p:spPr bwMode="auto">
          <a:xfrm>
            <a:off x="1133855" y="1923712"/>
            <a:ext cx="6463825" cy="4659967"/>
          </a:xfrm>
          <a:prstGeom prst="rect">
            <a:avLst/>
          </a:prstGeom>
          <a:noFill/>
          <a:ln w="9525">
            <a:noFill/>
            <a:miter lim="800000"/>
            <a:headEnd/>
            <a:tailEnd/>
          </a:ln>
        </p:spPr>
      </p:pic>
      <p:pic>
        <p:nvPicPr>
          <p:cNvPr id="1030" name="Picture 6" descr="Ð ÐµÐ·ÑÐ»ÑÑÐ°Ñ Ð¿Ð¾ÑÑÐºÑ Ð·Ð¾Ð±ÑÐ°Ð¶ÐµÐ½Ñ Ð·Ð° Ð·Ð°Ð¿Ð¸ÑÐ¾Ð¼ &quot;django logo&quot;"/>
          <p:cNvPicPr>
            <a:picLocks noChangeAspect="1" noChangeArrowheads="1"/>
          </p:cNvPicPr>
          <p:nvPr/>
        </p:nvPicPr>
        <p:blipFill>
          <a:blip r:embed="rId3" cstate="print"/>
          <a:srcRect/>
          <a:stretch>
            <a:fillRect/>
          </a:stretch>
        </p:blipFill>
        <p:spPr bwMode="auto">
          <a:xfrm>
            <a:off x="8205224" y="3520440"/>
            <a:ext cx="2740270" cy="1246823"/>
          </a:xfrm>
          <a:prstGeom prst="rect">
            <a:avLst/>
          </a:prstGeom>
          <a:noFill/>
        </p:spPr>
      </p:pic>
      <p:pic>
        <p:nvPicPr>
          <p:cNvPr id="1032" name="Picture 8" descr="Ð ÐµÐ·ÑÐ»ÑÑÐ°Ñ Ð¿Ð¾ÑÑÐºÑ Ð·Ð¾Ð±ÑÐ°Ð¶ÐµÐ½Ñ Ð·Ð° Ð·Ð°Ð¿Ð¸ÑÐ¾Ð¼ &quot;python logo jpg&quot;"/>
          <p:cNvPicPr>
            <a:picLocks noChangeAspect="1" noChangeArrowheads="1"/>
          </p:cNvPicPr>
          <p:nvPr/>
        </p:nvPicPr>
        <p:blipFill>
          <a:blip r:embed="rId4" cstate="print"/>
          <a:srcRect/>
          <a:stretch>
            <a:fillRect/>
          </a:stretch>
        </p:blipFill>
        <p:spPr bwMode="auto">
          <a:xfrm>
            <a:off x="8119363" y="1755647"/>
            <a:ext cx="1495679" cy="1495679"/>
          </a:xfrm>
          <a:prstGeom prst="rect">
            <a:avLst/>
          </a:prstGeom>
          <a:noFill/>
        </p:spPr>
      </p:pic>
      <p:pic>
        <p:nvPicPr>
          <p:cNvPr id="1034" name="Picture 10" descr="Ð ÐµÐ·ÑÐ»ÑÑÐ°Ñ Ð¿Ð¾ÑÑÐºÑ Ð·Ð¾Ð±ÑÐ°Ð¶ÐµÐ½Ñ Ð·Ð° Ð·Ð°Ð¿Ð¸ÑÐ¾Ð¼ &quot;drf logo&quot;"/>
          <p:cNvPicPr>
            <a:picLocks noChangeAspect="1" noChangeArrowheads="1"/>
          </p:cNvPicPr>
          <p:nvPr/>
        </p:nvPicPr>
        <p:blipFill>
          <a:blip r:embed="rId5" cstate="print"/>
          <a:srcRect/>
          <a:stretch>
            <a:fillRect/>
          </a:stretch>
        </p:blipFill>
        <p:spPr bwMode="auto">
          <a:xfrm>
            <a:off x="8110728" y="5148072"/>
            <a:ext cx="2982594" cy="1435162"/>
          </a:xfrm>
          <a:prstGeom prst="rect">
            <a:avLst/>
          </a:prstGeom>
          <a:noFill/>
        </p:spPr>
      </p:pic>
      <p:pic>
        <p:nvPicPr>
          <p:cNvPr id="1036" name="Picture 12" descr="Ð ÐµÐ·ÑÐ»ÑÑÐ°Ñ Ð¿Ð¾ÑÑÐºÑ Ð·Ð¾Ð±ÑÐ°Ð¶ÐµÐ½Ñ Ð·Ð° Ð·Ð°Ð¿Ð¸ÑÐ¾Ð¼ &quot;pycharm logo&quot;"/>
          <p:cNvPicPr>
            <a:picLocks noChangeAspect="1" noChangeArrowheads="1"/>
          </p:cNvPicPr>
          <p:nvPr/>
        </p:nvPicPr>
        <p:blipFill>
          <a:blip r:embed="rId6" cstate="print"/>
          <a:srcRect/>
          <a:stretch>
            <a:fillRect/>
          </a:stretch>
        </p:blipFill>
        <p:spPr bwMode="auto">
          <a:xfrm>
            <a:off x="9628759" y="1773936"/>
            <a:ext cx="1566672" cy="1566672"/>
          </a:xfrm>
          <a:prstGeom prst="rect">
            <a:avLst/>
          </a:prstGeom>
          <a:noFill/>
        </p:spPr>
      </p:pic>
    </p:spTree>
    <p:extLst>
      <p:ext uri="{BB962C8B-B14F-4D97-AF65-F5344CB8AC3E}">
        <p14:creationId xmlns:p14="http://schemas.microsoft.com/office/powerpoint/2010/main" xmlns="" val="183444094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88C03D0-CDB7-40AD-893E-C8D4521572E1}"/>
              </a:ext>
            </a:extLst>
          </p:cNvPr>
          <p:cNvSpPr>
            <a:spLocks noGrp="1"/>
          </p:cNvSpPr>
          <p:nvPr>
            <p:ph type="title"/>
          </p:nvPr>
        </p:nvSpPr>
        <p:spPr/>
        <p:txBody>
          <a:bodyPr/>
          <a:lstStyle/>
          <a:p>
            <a:r>
              <a:rPr lang="en-US" dirty="0"/>
              <a:t>Project Overview</a:t>
            </a:r>
            <a:endParaRPr lang="ru-RU" dirty="0"/>
          </a:p>
        </p:txBody>
      </p:sp>
      <p:pic>
        <p:nvPicPr>
          <p:cNvPr id="5" name="demo.mp4">
            <a:hlinkClick r:id="" action="ppaction://media"/>
          </p:cNvPr>
          <p:cNvPicPr>
            <a:picLocks noGrp="1" noRot="1" noChangeAspect="1"/>
          </p:cNvPicPr>
          <p:nvPr>
            <p:ph idx="1"/>
            <a:videoFile r:link="rId1"/>
          </p:nvPr>
        </p:nvPicPr>
        <p:blipFill>
          <a:blip r:embed="rId3" cstate="print"/>
          <a:stretch>
            <a:fillRect/>
          </a:stretch>
        </p:blipFill>
        <p:spPr>
          <a:xfrm>
            <a:off x="1389888" y="1874520"/>
            <a:ext cx="8659368" cy="4818888"/>
          </a:xfrm>
          <a:prstGeom prst="rect">
            <a:avLst/>
          </a:prstGeom>
        </p:spPr>
      </p:pic>
    </p:spTree>
    <p:extLst>
      <p:ext uri="{BB962C8B-B14F-4D97-AF65-F5344CB8AC3E}">
        <p14:creationId xmlns:p14="http://schemas.microsoft.com/office/powerpoint/2010/main" xmlns="" val="26587028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B0C6772-9913-4598-8095-90D60AEA08DB}"/>
              </a:ext>
            </a:extLst>
          </p:cNvPr>
          <p:cNvSpPr>
            <a:spLocks noGrp="1"/>
          </p:cNvSpPr>
          <p:nvPr>
            <p:ph type="title"/>
          </p:nvPr>
        </p:nvSpPr>
        <p:spPr/>
        <p:txBody>
          <a:bodyPr/>
          <a:lstStyle/>
          <a:p>
            <a:r>
              <a:rPr lang="en-US" dirty="0"/>
              <a:t>Future Plans</a:t>
            </a:r>
            <a:endParaRPr lang="ru-RU" dirty="0"/>
          </a:p>
        </p:txBody>
      </p:sp>
      <p:sp>
        <p:nvSpPr>
          <p:cNvPr id="3" name="Объект 2">
            <a:extLst>
              <a:ext uri="{FF2B5EF4-FFF2-40B4-BE49-F238E27FC236}">
                <a16:creationId xmlns:a16="http://schemas.microsoft.com/office/drawing/2014/main" xmlns="" id="{84B4D23D-3349-4BEC-8B91-4A63019D00C1}"/>
              </a:ext>
            </a:extLst>
          </p:cNvPr>
          <p:cNvSpPr>
            <a:spLocks noGrp="1"/>
          </p:cNvSpPr>
          <p:nvPr>
            <p:ph idx="1"/>
          </p:nvPr>
        </p:nvSpPr>
        <p:spPr/>
        <p:txBody>
          <a:bodyPr/>
          <a:lstStyle/>
          <a:p>
            <a:pPr marL="342900" indent="-342900">
              <a:buFont typeface="+mj-lt"/>
              <a:buAutoNum type="arabicPeriod"/>
            </a:pPr>
            <a:r>
              <a:rPr lang="en-US" dirty="0"/>
              <a:t>Stop writing commits like ‘fixed bugs’.</a:t>
            </a:r>
          </a:p>
          <a:p>
            <a:pPr marL="342900" indent="-342900">
              <a:buFont typeface="+mj-lt"/>
              <a:buAutoNum type="arabicPeriod"/>
            </a:pPr>
            <a:r>
              <a:rPr lang="en-US" dirty="0"/>
              <a:t>Add more functionality (add messaging, add friends groups and communities, add ability to subscribe to </a:t>
            </a:r>
            <a:r>
              <a:rPr lang="en-US" dirty="0" err="1"/>
              <a:t>favourite</a:t>
            </a:r>
            <a:r>
              <a:rPr lang="en-US" dirty="0"/>
              <a:t> pages, add calendar, add playlist, add profile analytics).</a:t>
            </a:r>
          </a:p>
          <a:p>
            <a:pPr marL="342900" indent="-342900">
              <a:buFont typeface="+mj-lt"/>
              <a:buAutoNum type="arabicPeriod"/>
            </a:pPr>
            <a:r>
              <a:rPr lang="en-US" dirty="0"/>
              <a:t>Deploy our server to any Internet Cloud Platform (for example Heroku).</a:t>
            </a:r>
          </a:p>
          <a:p>
            <a:pPr marL="342900" indent="-342900">
              <a:buFont typeface="+mj-lt"/>
              <a:buAutoNum type="arabicPeriod"/>
            </a:pPr>
            <a:r>
              <a:rPr lang="en-US" dirty="0"/>
              <a:t>Fix all the problems and bugs with UI/UX design and server.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ru-RU" dirty="0"/>
          </a:p>
        </p:txBody>
      </p:sp>
    </p:spTree>
    <p:extLst>
      <p:ext uri="{BB962C8B-B14F-4D97-AF65-F5344CB8AC3E}">
        <p14:creationId xmlns:p14="http://schemas.microsoft.com/office/powerpoint/2010/main" xmlns="" val="81653392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0AD2C90-19C2-4548-9112-68106E917ABE}"/>
              </a:ext>
            </a:extLst>
          </p:cNvPr>
          <p:cNvSpPr>
            <a:spLocks noGrp="1"/>
          </p:cNvSpPr>
          <p:nvPr>
            <p:ph type="title"/>
          </p:nvPr>
        </p:nvSpPr>
        <p:spPr/>
        <p:txBody>
          <a:bodyPr/>
          <a:lstStyle/>
          <a:p>
            <a:r>
              <a:rPr lang="en-US" dirty="0"/>
              <a:t>Thanks for watching!</a:t>
            </a:r>
            <a:endParaRPr lang="ru-RU" dirty="0"/>
          </a:p>
        </p:txBody>
      </p:sp>
      <p:sp>
        <p:nvSpPr>
          <p:cNvPr id="3" name="Текст 2">
            <a:extLst>
              <a:ext uri="{FF2B5EF4-FFF2-40B4-BE49-F238E27FC236}">
                <a16:creationId xmlns:a16="http://schemas.microsoft.com/office/drawing/2014/main" xmlns="" id="{5957214F-0E4B-4AC8-AF21-422049987B3C}"/>
              </a:ext>
            </a:extLst>
          </p:cNvPr>
          <p:cNvSpPr>
            <a:spLocks noGrp="1"/>
          </p:cNvSpPr>
          <p:nvPr>
            <p:ph type="body" idx="1"/>
          </p:nvPr>
        </p:nvSpPr>
        <p:spPr/>
        <p:txBody>
          <a:bodyPr/>
          <a:lstStyle/>
          <a:p>
            <a:r>
              <a:rPr lang="en-US" dirty="0"/>
              <a:t>Check out our repository: https://github.com/yillprojects/media-project</a:t>
            </a:r>
            <a:endParaRPr lang="ru-RU" dirty="0"/>
          </a:p>
        </p:txBody>
      </p:sp>
    </p:spTree>
    <p:extLst>
      <p:ext uri="{BB962C8B-B14F-4D97-AF65-F5344CB8AC3E}">
        <p14:creationId xmlns:p14="http://schemas.microsoft.com/office/powerpoint/2010/main" xmlns="" val="2497311988"/>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Вид">
  <a:themeElements>
    <a:clrScheme name="Вид">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Вид">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289</TotalTime>
  <Words>270</Words>
  <Application>Microsoft Office PowerPoint</Application>
  <PresentationFormat>Произвольный</PresentationFormat>
  <Paragraphs>32</Paragraphs>
  <Slides>9</Slides>
  <Notes>0</Notes>
  <HiddenSlides>0</HiddenSlides>
  <MMClips>1</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Вид</vt:lpstr>
      <vt:lpstr>Social Media Application</vt:lpstr>
      <vt:lpstr>Introduction</vt:lpstr>
      <vt:lpstr>Main Functionality</vt:lpstr>
      <vt:lpstr>Structure of the Project</vt:lpstr>
      <vt:lpstr>Architecture of the Project</vt:lpstr>
      <vt:lpstr>Architecture of the Project</vt:lpstr>
      <vt:lpstr>Project Overview</vt:lpstr>
      <vt:lpstr>Future Plans</vt:lpstr>
      <vt:lpstr>Thanks for watching!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Application</dc:title>
  <dc:creator>Olya Yakymovych</dc:creator>
  <cp:lastModifiedBy>User</cp:lastModifiedBy>
  <cp:revision>22</cp:revision>
  <dcterms:created xsi:type="dcterms:W3CDTF">2019-06-06T15:00:50Z</dcterms:created>
  <dcterms:modified xsi:type="dcterms:W3CDTF">2019-06-10T14:17:52Z</dcterms:modified>
</cp:coreProperties>
</file>