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intro-to-azure-fundamentals/get-started-with-azure-accou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11 minutes</a:t>
            </a:r>
          </a:p>
          <a:p>
            <a:pPr lvl="0" indent="0" marL="0">
              <a:buNone/>
            </a:pPr>
            <a:r>
              <a:rPr/>
              <a:t>Azure can help you tackle tough business challenges. You bring your requirements, creativity, and favorite software development tools. Azure brings a massive global infrastructure that’s always available for you to build your applications on.</a:t>
            </a:r>
          </a:p>
          <a:p>
            <a:pPr lvl="0" indent="0" marL="0">
              <a:buNone/>
            </a:pPr>
            <a:r>
              <a:rPr/>
              <a:t>Let’s take a quick tour of the high-level services Azure offers.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Azure services</a:t>
            </a:r>
          </a:p>
        </p:txBody>
      </p:sp>
      <p:sp>
        <p:nvSpPr>
          <p:cNvPr id="4" name="Text Placeholder 3"/>
          <p:cNvSpPr>
            <a:spLocks noGrp="1"/>
          </p:cNvSpPr>
          <p:nvPr>
            <p:ph idx="2" sz="half" type="body"/>
          </p:nvPr>
        </p:nvSpPr>
        <p:spPr/>
        <p:txBody>
          <a:bodyPr/>
          <a:lstStyle/>
          <a:p>
            <a:pPr lvl="0" indent="0" marL="0">
              <a:buNone/>
            </a:pPr>
            <a:r>
              <a:rPr/>
              <a:t>Here’s a big-picture view of the available services and features in Azure.</a:t>
            </a:r>
          </a:p>
        </p:txBody>
      </p:sp>
      <p:pic>
        <p:nvPicPr>
          <p:cNvPr descr="fig:  https://docs.microsoft.com/en-us/learn/azure-fundamentals/intro-to-azure-fundamentals/media/azure-services-6c41a736.png" id="0" name="Picture 1"/>
          <p:cNvPicPr>
            <a:picLocks noGrp="1" noChangeAspect="1"/>
          </p:cNvPicPr>
          <p:nvPr/>
        </p:nvPicPr>
        <p:blipFill>
          <a:blip r:embed="rId2"/>
          <a:stretch>
            <a:fillRect/>
          </a:stretch>
        </p:blipFill>
        <p:spPr bwMode="auto">
          <a:xfrm>
            <a:off x="3568700" y="685800"/>
            <a:ext cx="5105400" cy="2908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Diagram showing overall view of popular Azure services with sections for security and management, platform services, hybrid cloud, and infrastructure services.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Let’s take a closer look at the most commonly used categories:</a:t>
            </a:r>
          </a:p>
          <a:p>
            <a:pPr lvl="0"/>
            <a:r>
              <a:rPr/>
              <a:t>Compute</a:t>
            </a:r>
          </a:p>
          <a:p>
            <a:pPr lvl="0"/>
            <a:r>
              <a:rPr/>
              <a:t>Networking</a:t>
            </a:r>
          </a:p>
          <a:p>
            <a:pPr lvl="0"/>
            <a:r>
              <a:rPr/>
              <a:t>Storage</a:t>
            </a:r>
          </a:p>
          <a:p>
            <a:pPr lvl="0"/>
            <a:r>
              <a:rPr/>
              <a:t>Mobile</a:t>
            </a:r>
          </a:p>
          <a:p>
            <a:pPr lvl="0"/>
            <a:r>
              <a:rPr/>
              <a:t>Databases</a:t>
            </a:r>
          </a:p>
          <a:p>
            <a:pPr lvl="0"/>
            <a:r>
              <a:rPr/>
              <a:t>Web</a:t>
            </a:r>
          </a:p>
          <a:p>
            <a:pPr lvl="0"/>
            <a:r>
              <a:rPr/>
              <a:t>Internet of Things (IoT)</a:t>
            </a:r>
          </a:p>
          <a:p>
            <a:pPr lvl="0"/>
            <a:r>
              <a:rPr/>
              <a:t>Big data</a:t>
            </a:r>
          </a:p>
          <a:p>
            <a:pPr lvl="0"/>
            <a:r>
              <a:rPr/>
              <a:t>AI</a:t>
            </a:r>
          </a:p>
          <a:p>
            <a:pPr lvl="0"/>
            <a:r>
              <a:rPr/>
              <a:t>DevOps</a:t>
            </a:r>
          </a:p>
          <a:p>
            <a:pPr lvl="0" indent="0" marL="0">
              <a:spcBef>
                <a:spcPts val="3000"/>
              </a:spcBef>
              <a:buNone/>
            </a:pPr>
            <a:r>
              <a:rPr b="1"/>
              <a:t>Compute</a:t>
            </a:r>
          </a:p>
          <a:p>
            <a:pPr lvl="0" indent="0" marL="0">
              <a:buNone/>
            </a:pPr>
            <a:r>
              <a:rPr/>
              <a:t>Compute services are often one of the primary reasons why companies move to the Azure platform. Azure provides a range of options for hosting applications and services. Here are some examples of compute services in Azure.</a:t>
            </a:r>
          </a:p>
          <a:p>
            <a:pPr lvl="0" indent="0" marL="0">
              <a:buNone/>
            </a:pPr>
            <a:r>
              <a:rPr b="1"/>
              <a:t>Service name</a:t>
            </a:r>
          </a:p>
          <a:p>
            <a:pPr lvl="0" indent="0" marL="0">
              <a:buNone/>
            </a:pPr>
            <a:r>
              <a:rPr b="1"/>
              <a:t>Service function</a:t>
            </a:r>
          </a:p>
          <a:p>
            <a:pPr lvl="0" indent="0" marL="0">
              <a:buNone/>
            </a:pPr>
            <a:r>
              <a:rPr/>
              <a:t>Azure Virtual Machines</a:t>
            </a:r>
          </a:p>
          <a:p>
            <a:pPr lvl="0" indent="0" marL="0">
              <a:buNone/>
            </a:pPr>
            <a:r>
              <a:rPr/>
              <a:t>Windows or Linux virtual machines (VMs) hosted in Azure.</a:t>
            </a:r>
          </a:p>
          <a:p>
            <a:pPr lvl="0" indent="0" marL="0">
              <a:buNone/>
            </a:pPr>
            <a:r>
              <a:rPr/>
              <a:t>Azure Virtual Machine Scale Sets</a:t>
            </a:r>
          </a:p>
          <a:p>
            <a:pPr lvl="0" indent="0" marL="0">
              <a:buNone/>
            </a:pPr>
            <a:r>
              <a:rPr/>
              <a:t>Scaling for Windows or Linux VMs hosted in Azure.</a:t>
            </a:r>
          </a:p>
          <a:p>
            <a:pPr lvl="0" indent="0" marL="0">
              <a:buNone/>
            </a:pPr>
            <a:r>
              <a:rPr/>
              <a:t>Azure Kubernetes Service</a:t>
            </a:r>
          </a:p>
          <a:p>
            <a:pPr lvl="0" indent="0" marL="0">
              <a:buNone/>
            </a:pPr>
            <a:r>
              <a:rPr/>
              <a:t>Cluster management for VMs that run containerized services.</a:t>
            </a:r>
          </a:p>
          <a:p>
            <a:pPr lvl="0" indent="0" marL="0">
              <a:buNone/>
            </a:pPr>
            <a:r>
              <a:rPr/>
              <a:t>Azure Service Fabric</a:t>
            </a:r>
          </a:p>
          <a:p>
            <a:pPr lvl="0" indent="0" marL="0">
              <a:buNone/>
            </a:pPr>
            <a:r>
              <a:rPr/>
              <a:t>Distributed systems platform that runs in Azure or on-premises.</a:t>
            </a:r>
          </a:p>
          <a:p>
            <a:pPr lvl="0" indent="0" marL="0">
              <a:buNone/>
            </a:pPr>
            <a:r>
              <a:rPr/>
              <a:t>Azure Batch</a:t>
            </a:r>
          </a:p>
          <a:p>
            <a:pPr lvl="0" indent="0" marL="0">
              <a:buNone/>
            </a:pPr>
            <a:r>
              <a:rPr/>
              <a:t>Managed service for parallel and high-performance computing applications.</a:t>
            </a:r>
          </a:p>
          <a:p>
            <a:pPr lvl="0" indent="0" marL="0">
              <a:buNone/>
            </a:pPr>
            <a:r>
              <a:rPr/>
              <a:t>Azure Container Instances</a:t>
            </a:r>
          </a:p>
          <a:p>
            <a:pPr lvl="0" indent="0" marL="0">
              <a:buNone/>
            </a:pPr>
            <a:r>
              <a:rPr/>
              <a:t>Containerized apps run on Azure without provisioning servers or VMs.</a:t>
            </a:r>
          </a:p>
          <a:p>
            <a:pPr lvl="0" indent="0" marL="0">
              <a:buNone/>
            </a:pPr>
            <a:r>
              <a:rPr/>
              <a:t>Azure Functions</a:t>
            </a:r>
          </a:p>
          <a:p>
            <a:pPr lvl="0" indent="0" marL="0">
              <a:buNone/>
            </a:pPr>
            <a:r>
              <a:rPr/>
              <a:t>An event-driven, serverless compute service.</a:t>
            </a:r>
          </a:p>
          <a:p>
            <a:pPr lvl="0" indent="0" marL="0">
              <a:spcBef>
                <a:spcPts val="3000"/>
              </a:spcBef>
              <a:buNone/>
            </a:pPr>
            <a:r>
              <a:rPr b="1"/>
              <a:t>Networking</a:t>
            </a:r>
          </a:p>
          <a:p>
            <a:pPr lvl="0" indent="0" marL="0">
              <a:buNone/>
            </a:pPr>
            <a:r>
              <a:rPr/>
              <a:t>Linking compute resources and providing access to applications is the key function of Azure networking. Networking functionality in Azure includes a range of options to connect the outside world to services and features in the global Azure datacenters.</a:t>
            </a:r>
          </a:p>
          <a:p>
            <a:pPr lvl="0" indent="0" marL="0">
              <a:buNone/>
            </a:pPr>
            <a:r>
              <a:rPr/>
              <a:t>Here are some examples of networking services in Azure.</a:t>
            </a:r>
          </a:p>
          <a:p>
            <a:pPr lvl="0" indent="0" marL="0">
              <a:buNone/>
            </a:pPr>
            <a:r>
              <a:rPr b="1"/>
              <a:t>Service name</a:t>
            </a:r>
          </a:p>
          <a:p>
            <a:pPr lvl="0" indent="0" marL="0">
              <a:buNone/>
            </a:pPr>
            <a:r>
              <a:rPr b="1"/>
              <a:t>Service function</a:t>
            </a:r>
          </a:p>
          <a:p>
            <a:pPr lvl="0" indent="0" marL="0">
              <a:buNone/>
            </a:pPr>
            <a:r>
              <a:rPr/>
              <a:t>Azure Virtual Network</a:t>
            </a:r>
          </a:p>
          <a:p>
            <a:pPr lvl="0" indent="0" marL="0">
              <a:buNone/>
            </a:pPr>
            <a:r>
              <a:rPr/>
              <a:t>Connects VMs to incoming virtual private network (VPN) connections.</a:t>
            </a:r>
          </a:p>
          <a:p>
            <a:pPr lvl="0" indent="0" marL="0">
              <a:buNone/>
            </a:pPr>
            <a:r>
              <a:rPr/>
              <a:t>Azure Load Balancer</a:t>
            </a:r>
          </a:p>
          <a:p>
            <a:pPr lvl="0" indent="0" marL="0">
              <a:buNone/>
            </a:pPr>
            <a:r>
              <a:rPr/>
              <a:t>Balances inbound and outbound connections to applications or service endpoints.</a:t>
            </a:r>
          </a:p>
          <a:p>
            <a:pPr lvl="0" indent="0" marL="0">
              <a:buNone/>
            </a:pPr>
            <a:r>
              <a:rPr/>
              <a:t>Azure Application Gateway</a:t>
            </a:r>
          </a:p>
          <a:p>
            <a:pPr lvl="0" indent="0" marL="0">
              <a:buNone/>
            </a:pPr>
            <a:r>
              <a:rPr/>
              <a:t>Optimizes app server farm delivery while increasing application security.</a:t>
            </a:r>
          </a:p>
          <a:p>
            <a:pPr lvl="0" indent="0" marL="0">
              <a:buNone/>
            </a:pPr>
            <a:r>
              <a:rPr/>
              <a:t>Azure VPN Gateway</a:t>
            </a:r>
          </a:p>
          <a:p>
            <a:pPr lvl="0" indent="0" marL="0">
              <a:buNone/>
            </a:pPr>
            <a:r>
              <a:rPr/>
              <a:t>Accesses Azure Virtual Networks through high-performance VPN gateways.</a:t>
            </a:r>
          </a:p>
          <a:p>
            <a:pPr lvl="0" indent="0" marL="0">
              <a:buNone/>
            </a:pPr>
            <a:r>
              <a:rPr/>
              <a:t>Azure DNS</a:t>
            </a:r>
          </a:p>
          <a:p>
            <a:pPr lvl="0" indent="0" marL="0">
              <a:buNone/>
            </a:pPr>
            <a:r>
              <a:rPr/>
              <a:t>Provides ultra-fast DNS responses and ultra-high domain availability.</a:t>
            </a:r>
          </a:p>
          <a:p>
            <a:pPr lvl="0" indent="0" marL="0">
              <a:buNone/>
            </a:pPr>
            <a:r>
              <a:rPr/>
              <a:t>Azure Content Delivery Network</a:t>
            </a:r>
          </a:p>
          <a:p>
            <a:pPr lvl="0" indent="0" marL="0">
              <a:buNone/>
            </a:pPr>
            <a:r>
              <a:rPr/>
              <a:t>Delivers high-bandwidth content to customers globally.</a:t>
            </a:r>
          </a:p>
          <a:p>
            <a:pPr lvl="0" indent="0" marL="0">
              <a:buNone/>
            </a:pPr>
            <a:r>
              <a:rPr/>
              <a:t>Azure DDoS Protection</a:t>
            </a:r>
          </a:p>
          <a:p>
            <a:pPr lvl="0" indent="0" marL="0">
              <a:buNone/>
            </a:pPr>
            <a:r>
              <a:rPr/>
              <a:t>Protects Azure-hosted applications from distributed denial of service (DDOS) attacks.</a:t>
            </a:r>
          </a:p>
          <a:p>
            <a:pPr lvl="0" indent="0" marL="0">
              <a:buNone/>
            </a:pPr>
            <a:r>
              <a:rPr/>
              <a:t>Azure Traffic Manager</a:t>
            </a:r>
          </a:p>
          <a:p>
            <a:pPr lvl="0" indent="0" marL="0">
              <a:buNone/>
            </a:pPr>
            <a:r>
              <a:rPr/>
              <a:t>Distributes network traffic across Azure regions worldwide.</a:t>
            </a:r>
          </a:p>
          <a:p>
            <a:pPr lvl="0" indent="0" marL="0">
              <a:buNone/>
            </a:pPr>
            <a:r>
              <a:rPr/>
              <a:t>Azure ExpressRoute</a:t>
            </a:r>
          </a:p>
          <a:p>
            <a:pPr lvl="0" indent="0" marL="0">
              <a:buNone/>
            </a:pPr>
            <a:r>
              <a:rPr/>
              <a:t>Connects to Azure over high-bandwidth dedicated secure connections.</a:t>
            </a:r>
          </a:p>
          <a:p>
            <a:pPr lvl="0" indent="0" marL="0">
              <a:buNone/>
            </a:pPr>
            <a:r>
              <a:rPr/>
              <a:t>Azure Network Watcher</a:t>
            </a:r>
          </a:p>
          <a:p>
            <a:pPr lvl="0" indent="0" marL="0">
              <a:buNone/>
            </a:pPr>
            <a:r>
              <a:rPr/>
              <a:t>Monitors and diagnoses network issues by using scenario-based analysis.</a:t>
            </a:r>
          </a:p>
          <a:p>
            <a:pPr lvl="0" indent="0" marL="0">
              <a:buNone/>
            </a:pPr>
            <a:r>
              <a:rPr/>
              <a:t>Azure Firewall</a:t>
            </a:r>
          </a:p>
          <a:p>
            <a:pPr lvl="0" indent="0" marL="0">
              <a:buNone/>
            </a:pPr>
            <a:r>
              <a:rPr/>
              <a:t>Implements high-security, high-availability firewall with unlimited scalability.</a:t>
            </a:r>
          </a:p>
          <a:p>
            <a:pPr lvl="0" indent="0" marL="0">
              <a:buNone/>
            </a:pPr>
            <a:r>
              <a:rPr/>
              <a:t>Azure Virtual WAN</a:t>
            </a:r>
          </a:p>
          <a:p>
            <a:pPr lvl="0" indent="0" marL="0">
              <a:buNone/>
            </a:pPr>
            <a:r>
              <a:rPr/>
              <a:t>Creates a unified wide area network (WAN) that connects local and remote sites.</a:t>
            </a:r>
          </a:p>
          <a:p>
            <a:pPr lvl="0" indent="0" marL="0">
              <a:spcBef>
                <a:spcPts val="3000"/>
              </a:spcBef>
              <a:buNone/>
            </a:pPr>
            <a:r>
              <a:rPr b="1"/>
              <a:t>Storage</a:t>
            </a:r>
          </a:p>
          <a:p>
            <a:pPr lvl="0" indent="0" marL="0">
              <a:buNone/>
            </a:pPr>
            <a:r>
              <a:rPr/>
              <a:t>Azure provides four main types of storage services.</a:t>
            </a:r>
          </a:p>
          <a:p>
            <a:pPr lvl="0" indent="0" marL="0">
              <a:buNone/>
            </a:pPr>
            <a:r>
              <a:rPr b="1"/>
              <a:t>Service name</a:t>
            </a:r>
          </a:p>
          <a:p>
            <a:pPr lvl="0" indent="0" marL="0">
              <a:buNone/>
            </a:pPr>
            <a:r>
              <a:rPr b="1"/>
              <a:t>Service function</a:t>
            </a:r>
          </a:p>
          <a:p>
            <a:pPr lvl="0" indent="0" marL="0">
              <a:buNone/>
            </a:pPr>
            <a:r>
              <a:rPr/>
              <a:t>Azure Blob storage</a:t>
            </a:r>
          </a:p>
          <a:p>
            <a:pPr lvl="0" indent="0" marL="0">
              <a:buNone/>
            </a:pPr>
            <a:r>
              <a:rPr/>
              <a:t>Storage service for very large objects, such as video files or bitmaps.</a:t>
            </a:r>
          </a:p>
          <a:p>
            <a:pPr lvl="0" indent="0" marL="0">
              <a:buNone/>
            </a:pPr>
            <a:r>
              <a:rPr/>
              <a:t>Azure File storage</a:t>
            </a:r>
          </a:p>
          <a:p>
            <a:pPr lvl="0" indent="0" marL="0">
              <a:buNone/>
            </a:pPr>
            <a:r>
              <a:rPr/>
              <a:t>File shares that can be accessed and managed like a file server.</a:t>
            </a:r>
          </a:p>
          <a:p>
            <a:pPr lvl="0" indent="0" marL="0">
              <a:buNone/>
            </a:pPr>
            <a:r>
              <a:rPr/>
              <a:t>Azure Queue storage</a:t>
            </a:r>
          </a:p>
          <a:p>
            <a:pPr lvl="0" indent="0" marL="0">
              <a:buNone/>
            </a:pPr>
            <a:r>
              <a:rPr/>
              <a:t>A data store for queuing and reliably delivering messages between applications.</a:t>
            </a:r>
          </a:p>
          <a:p>
            <a:pPr lvl="0" indent="0" marL="0">
              <a:buNone/>
            </a:pPr>
            <a:r>
              <a:rPr/>
              <a:t>Azure Table storage</a:t>
            </a:r>
          </a:p>
          <a:p>
            <a:pPr lvl="0" indent="0" marL="0">
              <a:buNone/>
            </a:pPr>
            <a:r>
              <a:rPr/>
              <a:t>Table storage is a service that stores non-relational structured data (also known as structured NoSQL data) in the cloud, providing a key/attribute store with a schemaless design.</a:t>
            </a:r>
          </a:p>
          <a:p>
            <a:pPr lvl="0" indent="0" marL="0">
              <a:buNone/>
            </a:pPr>
            <a:r>
              <a:rPr/>
              <a:t>These services all share several common characteristics:</a:t>
            </a:r>
          </a:p>
          <a:p>
            <a:pPr lvl="0"/>
            <a:r>
              <a:rPr b="1"/>
              <a:t>Durable</a:t>
            </a:r>
            <a:r>
              <a:rPr/>
              <a:t> and highly available with redundancy and replication.</a:t>
            </a:r>
          </a:p>
          <a:p>
            <a:pPr lvl="0"/>
            <a:r>
              <a:rPr b="1"/>
              <a:t>Secure</a:t>
            </a:r>
            <a:r>
              <a:rPr/>
              <a:t> through automatic encryption and role-based access control.</a:t>
            </a:r>
          </a:p>
          <a:p>
            <a:pPr lvl="0"/>
            <a:r>
              <a:rPr b="1"/>
              <a:t>Scalable</a:t>
            </a:r>
            <a:r>
              <a:rPr/>
              <a:t> with virtually unlimited storage.</a:t>
            </a:r>
          </a:p>
          <a:p>
            <a:pPr lvl="0"/>
            <a:r>
              <a:rPr b="1"/>
              <a:t>Managed</a:t>
            </a:r>
            <a:r>
              <a:rPr/>
              <a:t>, handling maintenance and any critical problems for you.</a:t>
            </a:r>
          </a:p>
          <a:p>
            <a:pPr lvl="0"/>
            <a:r>
              <a:rPr b="1"/>
              <a:t>Accessible</a:t>
            </a:r>
            <a:r>
              <a:rPr/>
              <a:t> from anywhere in the world over HTTP or HTTPS.</a:t>
            </a:r>
          </a:p>
          <a:p>
            <a:pPr lvl="0" indent="0" marL="0">
              <a:spcBef>
                <a:spcPts val="3000"/>
              </a:spcBef>
              <a:buNone/>
            </a:pPr>
            <a:r>
              <a:rPr b="1"/>
              <a:t>Mobile</a:t>
            </a:r>
          </a:p>
          <a:p>
            <a:pPr lvl="0" indent="0" marL="0">
              <a:buNone/>
            </a:pPr>
            <a:r>
              <a:rPr/>
              <a:t>With Azure, developers can create mobile back-end services for iOS, Android, and Windows apps quickly and easily. Features that used to take time and increase project risks, such as adding corporate sign-in and then connecting to on-premises resources such as SAP, Oracle, SQL Server, and SharePoint, are now simple to include.</a:t>
            </a:r>
          </a:p>
          <a:p>
            <a:pPr lvl="0" indent="0" marL="0">
              <a:buNone/>
            </a:pPr>
            <a:r>
              <a:rPr/>
              <a:t>Other features of this service include:</a:t>
            </a:r>
          </a:p>
          <a:p>
            <a:pPr lvl="0"/>
            <a:r>
              <a:rPr/>
              <a:t>Offline data synchronization.</a:t>
            </a:r>
          </a:p>
          <a:p>
            <a:pPr lvl="0"/>
            <a:r>
              <a:rPr/>
              <a:t>Connectivity to on-premises data.</a:t>
            </a:r>
          </a:p>
          <a:p>
            <a:pPr lvl="0"/>
            <a:r>
              <a:rPr/>
              <a:t>Broadcasting push notifications.</a:t>
            </a:r>
          </a:p>
          <a:p>
            <a:pPr lvl="0"/>
            <a:r>
              <a:rPr/>
              <a:t>Autoscaling to match business needs.</a:t>
            </a:r>
          </a:p>
          <a:p>
            <a:pPr lvl="0" indent="0" marL="0">
              <a:spcBef>
                <a:spcPts val="3000"/>
              </a:spcBef>
              <a:buNone/>
            </a:pPr>
            <a:r>
              <a:rPr b="1"/>
              <a:t>Databases</a:t>
            </a:r>
          </a:p>
          <a:p>
            <a:pPr lvl="0" indent="0" marL="0">
              <a:buNone/>
            </a:pPr>
            <a:r>
              <a:rPr/>
              <a:t>Azure provides multiple database services to store a wide variety of data types and volumes. And with global connectivity, this data is available to users instantly.</a:t>
            </a:r>
          </a:p>
          <a:p>
            <a:pPr lvl="0" indent="0" marL="0">
              <a:buNone/>
            </a:pPr>
            <a:r>
              <a:rPr b="1"/>
              <a:t>Service name</a:t>
            </a:r>
          </a:p>
          <a:p>
            <a:pPr lvl="0" indent="0" marL="0">
              <a:buNone/>
            </a:pPr>
            <a:r>
              <a:rPr b="1"/>
              <a:t>Service function</a:t>
            </a:r>
          </a:p>
          <a:p>
            <a:pPr lvl="0" indent="0" marL="0">
              <a:buNone/>
            </a:pPr>
            <a:r>
              <a:rPr/>
              <a:t>Azure Cosmos DB</a:t>
            </a:r>
          </a:p>
          <a:p>
            <a:pPr lvl="0" indent="0" marL="0">
              <a:buNone/>
            </a:pPr>
            <a:r>
              <a:rPr/>
              <a:t>Globally distributed database that supports NoSQL options.</a:t>
            </a:r>
          </a:p>
          <a:p>
            <a:pPr lvl="0" indent="0" marL="0">
              <a:buNone/>
            </a:pPr>
            <a:r>
              <a:rPr/>
              <a:t>Azure SQL Database</a:t>
            </a:r>
          </a:p>
          <a:p>
            <a:pPr lvl="0" indent="0" marL="0">
              <a:buNone/>
            </a:pPr>
            <a:r>
              <a:rPr/>
              <a:t>Fully managed relational database with auto-scale, integral intelligence, and robust security.</a:t>
            </a:r>
          </a:p>
          <a:p>
            <a:pPr lvl="0" indent="0" marL="0">
              <a:buNone/>
            </a:pPr>
            <a:r>
              <a:rPr/>
              <a:t>Azure Database for MySQL</a:t>
            </a:r>
          </a:p>
          <a:p>
            <a:pPr lvl="0" indent="0" marL="0">
              <a:buNone/>
            </a:pPr>
            <a:r>
              <a:rPr/>
              <a:t>Fully managed and scalable MySQL relational database with high availability and security.</a:t>
            </a:r>
          </a:p>
          <a:p>
            <a:pPr lvl="0" indent="0" marL="0">
              <a:buNone/>
            </a:pPr>
            <a:r>
              <a:rPr/>
              <a:t>Azure Database for PostgreSQL</a:t>
            </a:r>
          </a:p>
          <a:p>
            <a:pPr lvl="0" indent="0" marL="0">
              <a:buNone/>
            </a:pPr>
            <a:r>
              <a:rPr/>
              <a:t>Fully managed and scalable PostgreSQL relational database with high availability and security.</a:t>
            </a:r>
          </a:p>
          <a:p>
            <a:pPr lvl="0" indent="0" marL="0">
              <a:buNone/>
            </a:pPr>
            <a:r>
              <a:rPr/>
              <a:t>SQL Server on Azure Virtual Machines</a:t>
            </a:r>
          </a:p>
          <a:p>
            <a:pPr lvl="0" indent="0" marL="0">
              <a:buNone/>
            </a:pPr>
            <a:r>
              <a:rPr/>
              <a:t>Service that hosts enterprise SQL Server apps in the cloud.</a:t>
            </a:r>
          </a:p>
          <a:p>
            <a:pPr lvl="0" indent="0" marL="0">
              <a:buNone/>
            </a:pPr>
            <a:r>
              <a:rPr/>
              <a:t>Azure Synapse Analytics</a:t>
            </a:r>
          </a:p>
          <a:p>
            <a:pPr lvl="0" indent="0" marL="0">
              <a:buNone/>
            </a:pPr>
            <a:r>
              <a:rPr/>
              <a:t>Fully managed data warehouse with integral security at every level of scale at no extra cost.</a:t>
            </a:r>
          </a:p>
          <a:p>
            <a:pPr lvl="0" indent="0" marL="0">
              <a:buNone/>
            </a:pPr>
            <a:r>
              <a:rPr/>
              <a:t>Azure Database Migration Service</a:t>
            </a:r>
          </a:p>
          <a:p>
            <a:pPr lvl="0" indent="0" marL="0">
              <a:buNone/>
            </a:pPr>
            <a:r>
              <a:rPr/>
              <a:t>Service that migrates databases to the cloud with no application code changes.</a:t>
            </a:r>
          </a:p>
          <a:p>
            <a:pPr lvl="0" indent="0" marL="0">
              <a:buNone/>
            </a:pPr>
            <a:r>
              <a:rPr/>
              <a:t>Azure Cache for Redis</a:t>
            </a:r>
          </a:p>
          <a:p>
            <a:pPr lvl="0" indent="0" marL="0">
              <a:buNone/>
            </a:pPr>
            <a:r>
              <a:rPr/>
              <a:t>Fully managed service caches frequently used and static data to reduce data and application latency.</a:t>
            </a:r>
          </a:p>
          <a:p>
            <a:pPr lvl="0" indent="0" marL="0">
              <a:buNone/>
            </a:pPr>
            <a:r>
              <a:rPr/>
              <a:t>Azure Database for MariaDB</a:t>
            </a:r>
          </a:p>
          <a:p>
            <a:pPr lvl="0" indent="0" marL="0">
              <a:buNone/>
            </a:pPr>
            <a:r>
              <a:rPr/>
              <a:t>Fully managed and scalable MariaDB relational database with high availability and security.</a:t>
            </a:r>
          </a:p>
          <a:p>
            <a:pPr lvl="0" indent="0" marL="0">
              <a:spcBef>
                <a:spcPts val="3000"/>
              </a:spcBef>
              <a:buNone/>
            </a:pPr>
            <a:r>
              <a:rPr b="1"/>
              <a:t>Web</a:t>
            </a:r>
          </a:p>
          <a:p>
            <a:pPr lvl="0" indent="0" marL="0">
              <a:buNone/>
            </a:pPr>
            <a:r>
              <a:rPr/>
              <a:t>Having a great web experience is critical in today’s business world. Azure includes first-class support to build and host web apps and HTTP-based web services. The following Azure services are focused on web hosting.</a:t>
            </a:r>
          </a:p>
          <a:p>
            <a:pPr lvl="0" indent="0" marL="0">
              <a:buNone/>
            </a:pPr>
            <a:r>
              <a:rPr b="1"/>
              <a:t>Service name</a:t>
            </a:r>
          </a:p>
          <a:p>
            <a:pPr lvl="0" indent="0" marL="0">
              <a:buNone/>
            </a:pPr>
            <a:r>
              <a:rPr b="1"/>
              <a:t>Description</a:t>
            </a:r>
          </a:p>
          <a:p>
            <a:pPr lvl="0" indent="0" marL="0">
              <a:buNone/>
            </a:pPr>
            <a:r>
              <a:rPr/>
              <a:t>Azure App Service</a:t>
            </a:r>
          </a:p>
          <a:p>
            <a:pPr lvl="0" indent="0" marL="0">
              <a:buNone/>
            </a:pPr>
            <a:r>
              <a:rPr/>
              <a:t>Quickly create powerful cloud web-based apps.</a:t>
            </a:r>
          </a:p>
          <a:p>
            <a:pPr lvl="0" indent="0" marL="0">
              <a:buNone/>
            </a:pPr>
            <a:r>
              <a:rPr/>
              <a:t>Azure Notification Hubs</a:t>
            </a:r>
          </a:p>
          <a:p>
            <a:pPr lvl="0" indent="0" marL="0">
              <a:buNone/>
            </a:pPr>
            <a:r>
              <a:rPr/>
              <a:t>Send push notifications to any platform from any back end.</a:t>
            </a:r>
          </a:p>
          <a:p>
            <a:pPr lvl="0" indent="0" marL="0">
              <a:buNone/>
            </a:pPr>
            <a:r>
              <a:rPr/>
              <a:t>Azure API Management</a:t>
            </a:r>
          </a:p>
          <a:p>
            <a:pPr lvl="0" indent="0" marL="0">
              <a:buNone/>
            </a:pPr>
            <a:r>
              <a:rPr/>
              <a:t>Publish APIs to developers, partners, and employees securely and at scale.</a:t>
            </a:r>
          </a:p>
          <a:p>
            <a:pPr lvl="0" indent="0" marL="0">
              <a:buNone/>
            </a:pPr>
            <a:r>
              <a:rPr/>
              <a:t>Azure Cognitive Search</a:t>
            </a:r>
          </a:p>
          <a:p>
            <a:pPr lvl="0" indent="0" marL="0">
              <a:buNone/>
            </a:pPr>
            <a:r>
              <a:rPr/>
              <a:t>Deploy this fully managed search as a service.</a:t>
            </a:r>
          </a:p>
          <a:p>
            <a:pPr lvl="0" indent="0" marL="0">
              <a:buNone/>
            </a:pPr>
            <a:r>
              <a:rPr/>
              <a:t>Web Apps feature of Azure App Service</a:t>
            </a:r>
          </a:p>
          <a:p>
            <a:pPr lvl="0" indent="0" marL="0">
              <a:buNone/>
            </a:pPr>
            <a:r>
              <a:rPr/>
              <a:t>Create and deploy mission-critical web apps at scale.</a:t>
            </a:r>
          </a:p>
          <a:p>
            <a:pPr lvl="0" indent="0" marL="0">
              <a:buNone/>
            </a:pPr>
            <a:r>
              <a:rPr/>
              <a:t>Azure SignalR Service</a:t>
            </a:r>
          </a:p>
          <a:p>
            <a:pPr lvl="0" indent="0" marL="0">
              <a:buNone/>
            </a:pPr>
            <a:r>
              <a:rPr/>
              <a:t>Add real-time web functionalities easily.</a:t>
            </a:r>
          </a:p>
          <a:p>
            <a:pPr lvl="0" indent="0" marL="0">
              <a:spcBef>
                <a:spcPts val="3000"/>
              </a:spcBef>
              <a:buNone/>
            </a:pPr>
            <a:r>
              <a:rPr b="1"/>
              <a:t>IoT</a:t>
            </a:r>
          </a:p>
          <a:p>
            <a:pPr lvl="0" indent="0" marL="0">
              <a:buNone/>
            </a:pPr>
            <a:r>
              <a:rPr/>
              <a:t>People are able to access more information than ever before. Personal digital assistants led to smartphones, and now there are smart watches, smart thermostats, and even smart refrigerators. Personal computers used to be the norm. Now the internet allows any item that’s online-capable to access valuable information. This ability for devices to garner and then relay information for data analysis is referred to as IoT.</a:t>
            </a:r>
          </a:p>
          <a:p>
            <a:pPr lvl="0" indent="0" marL="0">
              <a:buNone/>
            </a:pPr>
            <a:r>
              <a:rPr/>
              <a:t>Many services can assist and drive end-to-end solutions for IoT on Azure.</a:t>
            </a:r>
          </a:p>
          <a:p>
            <a:pPr lvl="0" indent="0" marL="0">
              <a:buNone/>
            </a:pPr>
            <a:r>
              <a:rPr b="1"/>
              <a:t>Service name</a:t>
            </a:r>
          </a:p>
          <a:p>
            <a:pPr lvl="0" indent="0" marL="0">
              <a:buNone/>
            </a:pPr>
            <a:r>
              <a:rPr b="1"/>
              <a:t>Description</a:t>
            </a:r>
          </a:p>
          <a:p>
            <a:pPr lvl="0" indent="0" marL="0">
              <a:buNone/>
            </a:pPr>
            <a:r>
              <a:rPr/>
              <a:t>IoT Central</a:t>
            </a:r>
          </a:p>
          <a:p>
            <a:pPr lvl="0" indent="0" marL="0">
              <a:buNone/>
            </a:pPr>
            <a:r>
              <a:rPr/>
              <a:t>Fully managed global IoT software as a service (SaaS) solution that makes it easy to connect, monitor, and manage IoT assets at scale.</a:t>
            </a:r>
          </a:p>
          <a:p>
            <a:pPr lvl="0" indent="0" marL="0">
              <a:buNone/>
            </a:pPr>
            <a:r>
              <a:rPr/>
              <a:t>Azure IoT Hub</a:t>
            </a:r>
          </a:p>
          <a:p>
            <a:pPr lvl="0" indent="0" marL="0">
              <a:buNone/>
            </a:pPr>
            <a:r>
              <a:rPr/>
              <a:t>Messaging hub that provides secure communications between and monitoring of millions of IoT devices.</a:t>
            </a:r>
          </a:p>
          <a:p>
            <a:pPr lvl="0" indent="0" marL="0">
              <a:buNone/>
            </a:pPr>
            <a:r>
              <a:rPr/>
              <a:t>IoT Edge</a:t>
            </a:r>
          </a:p>
          <a:p>
            <a:pPr lvl="0" indent="0" marL="0">
              <a:buNone/>
            </a:pPr>
            <a:r>
              <a:rPr/>
              <a:t>Fully managed service that allows data analysis models to be pushed directly onto IoT devices, which allows them to react quickly to state changes without needing to consult cloud-based AI models.</a:t>
            </a:r>
          </a:p>
          <a:p>
            <a:pPr lvl="0" indent="0" marL="0">
              <a:spcBef>
                <a:spcPts val="3000"/>
              </a:spcBef>
              <a:buNone/>
            </a:pPr>
            <a:r>
              <a:rPr b="1"/>
              <a:t>Big data</a:t>
            </a:r>
          </a:p>
          <a:p>
            <a:pPr lvl="0" indent="0" marL="0">
              <a:buNone/>
            </a:pPr>
            <a:r>
              <a:rPr/>
              <a:t>Data comes in all formats and sizes. When we talk about big data, we’re referring to </a:t>
            </a:r>
            <a:r>
              <a:rPr i="1"/>
              <a:t>large</a:t>
            </a:r>
            <a:r>
              <a:rPr/>
              <a:t> volumes of data. Data from weather systems, communications systems, genomic research, imaging platforms, and many other scenarios generate hundreds of gigabytes of data. This amount of data makes it hard to analyze and make decisions. It’s often so large that traditional forms of processing and analysis are no longer appropriate.</a:t>
            </a:r>
          </a:p>
          <a:p>
            <a:pPr lvl="0" indent="0" marL="0">
              <a:buNone/>
            </a:pPr>
            <a:r>
              <a:rPr/>
              <a:t>Open-source cluster technologies have been developed to deal with these large data sets. Azure supports a broad range of technologies and services to provide big data and analytic solutions.</a:t>
            </a:r>
          </a:p>
          <a:p>
            <a:pPr lvl="0" indent="0" marL="0">
              <a:buNone/>
            </a:pPr>
            <a:r>
              <a:rPr b="1"/>
              <a:t>Service name</a:t>
            </a:r>
          </a:p>
          <a:p>
            <a:pPr lvl="0" indent="0" marL="0">
              <a:buNone/>
            </a:pPr>
            <a:r>
              <a:rPr b="1"/>
              <a:t>Description</a:t>
            </a:r>
          </a:p>
          <a:p>
            <a:pPr lvl="0" indent="0" marL="0">
              <a:buNone/>
            </a:pPr>
            <a:r>
              <a:rPr/>
              <a:t>Azure Synapse Analytics</a:t>
            </a:r>
          </a:p>
          <a:p>
            <a:pPr lvl="0" indent="0" marL="0">
              <a:buNone/>
            </a:pPr>
            <a:r>
              <a:rPr/>
              <a:t>Run analytics at a massive scale by using a cloud-based enterprise data warehouse that takes advantage of massively parallel processing to run complex queries quickly across petabytes of data.</a:t>
            </a:r>
          </a:p>
          <a:p>
            <a:pPr lvl="0" indent="0" marL="0">
              <a:buNone/>
            </a:pPr>
            <a:r>
              <a:rPr/>
              <a:t>Azure HDInsight</a:t>
            </a:r>
          </a:p>
          <a:p>
            <a:pPr lvl="0" indent="0" marL="0">
              <a:buNone/>
            </a:pPr>
            <a:r>
              <a:rPr/>
              <a:t>Process massive amounts of data with managed clusters of Hadoop clusters in the cloud.</a:t>
            </a:r>
          </a:p>
          <a:p>
            <a:pPr lvl="0" indent="0" marL="0">
              <a:buNone/>
            </a:pPr>
            <a:r>
              <a:rPr/>
              <a:t>Azure Databricks</a:t>
            </a:r>
          </a:p>
          <a:p>
            <a:pPr lvl="0" indent="0" marL="0">
              <a:buNone/>
            </a:pPr>
            <a:r>
              <a:rPr/>
              <a:t>Integrate this collaborative Apache Spark-based analytics service with other big data services in Azure.</a:t>
            </a:r>
          </a:p>
          <a:p>
            <a:pPr lvl="0" indent="0" marL="0">
              <a:spcBef>
                <a:spcPts val="3000"/>
              </a:spcBef>
              <a:buNone/>
            </a:pPr>
            <a:r>
              <a:rPr b="1"/>
              <a:t>AI</a:t>
            </a:r>
          </a:p>
          <a:p>
            <a:pPr lvl="0" indent="0" marL="0">
              <a:buNone/>
            </a:pPr>
            <a:r>
              <a:rPr/>
              <a:t>AI, in the context of cloud computing, is based around a broad range of services, the core of which is machine learning. Machine learning is a data science technique that allows computers to use existing data to forecast future behaviors, outcomes, and trends. Using machine learning, computers learn without being explicitly programmed.</a:t>
            </a:r>
          </a:p>
          <a:p>
            <a:pPr lvl="0" indent="0" marL="0">
              <a:buNone/>
            </a:pPr>
            <a:r>
              <a:rPr/>
              <a:t>Forecasts or predictions from machine learning can make apps and devices smarter. For example, when you shop online, machine learning helps recommend other products you might like based on what you’ve purchased. Or when your credit card is swiped, machine learning compares the transaction to a database of transactions and helps detect fraud. And when your robot vacuum cleaner vacuums a room, machine learning helps it decide whether the job is done.</a:t>
            </a:r>
          </a:p>
          <a:p>
            <a:pPr lvl="0" indent="0" marL="0">
              <a:buNone/>
            </a:pPr>
            <a:r>
              <a:rPr/>
              <a:t>Here are some of the most common AI and machine learning service types in Azure.</a:t>
            </a:r>
          </a:p>
          <a:p>
            <a:pPr lvl="0" indent="0" marL="0">
              <a:buNone/>
            </a:pPr>
            <a:r>
              <a:rPr b="1"/>
              <a:t>Service name</a:t>
            </a:r>
          </a:p>
          <a:p>
            <a:pPr lvl="0" indent="0" marL="0">
              <a:buNone/>
            </a:pPr>
            <a:r>
              <a:rPr b="1"/>
              <a:t>Description</a:t>
            </a:r>
          </a:p>
          <a:p>
            <a:pPr lvl="0" indent="0" marL="0">
              <a:buNone/>
            </a:pPr>
            <a:r>
              <a:rPr/>
              <a:t>Azure Machine Learning Service</a:t>
            </a:r>
          </a:p>
          <a:p>
            <a:pPr lvl="0" indent="0" marL="0">
              <a:buNone/>
            </a:pPr>
            <a:r>
              <a:rPr/>
              <a:t>Cloud-based environment you can use to develop, train, test, deploy, manage, and track machine learning models. It can auto-generate a model and auto-tune it for you. It will let you start training on your local machine, and then scale out to the cloud.</a:t>
            </a:r>
          </a:p>
          <a:p>
            <a:pPr lvl="0" indent="0" marL="0">
              <a:buNone/>
            </a:pPr>
            <a:r>
              <a:rPr/>
              <a:t>Azure ML Studio</a:t>
            </a:r>
          </a:p>
          <a:p>
            <a:pPr lvl="0" indent="0" marL="0">
              <a:buNone/>
            </a:pPr>
            <a:r>
              <a:rPr/>
              <a:t>Collaborative visual workspace where you can build, test, and deploy machine learning solutions by using prebuilt machine learning algorithms and data-handling modules.</a:t>
            </a:r>
          </a:p>
          <a:p>
            <a:pPr lvl="0" indent="0" marL="0">
              <a:buNone/>
            </a:pPr>
            <a:r>
              <a:rPr/>
              <a:t>A closely related set of products are the </a:t>
            </a:r>
            <a:r>
              <a:rPr i="1"/>
              <a:t>cognitive services</a:t>
            </a:r>
            <a:r>
              <a:rPr/>
              <a:t>. You can use these prebuilt APIs in your applications to solve complex problems.</a:t>
            </a:r>
          </a:p>
          <a:p>
            <a:pPr lvl="0" indent="0" marL="0">
              <a:buNone/>
            </a:pPr>
            <a:r>
              <a:rPr b="1"/>
              <a:t>Service name</a:t>
            </a:r>
          </a:p>
          <a:p>
            <a:pPr lvl="0" indent="0" marL="0">
              <a:buNone/>
            </a:pPr>
            <a:r>
              <a:rPr b="1"/>
              <a:t>Description</a:t>
            </a:r>
          </a:p>
          <a:p>
            <a:pPr lvl="0" indent="0" marL="0">
              <a:buNone/>
            </a:pPr>
            <a:r>
              <a:rPr/>
              <a:t>Vision</a:t>
            </a:r>
          </a:p>
          <a:p>
            <a:pPr lvl="0" indent="0" marL="0">
              <a:buNone/>
            </a:pPr>
            <a:r>
              <a:rPr/>
              <a:t>Use image-processing algorithms to smartly identify, caption, index, and moderate your pictures and videos.</a:t>
            </a:r>
          </a:p>
          <a:p>
            <a:pPr lvl="0" indent="0" marL="0">
              <a:buNone/>
            </a:pPr>
            <a:r>
              <a:rPr/>
              <a:t>Speech</a:t>
            </a:r>
          </a:p>
          <a:p>
            <a:pPr lvl="0" indent="0" marL="0">
              <a:buNone/>
            </a:pPr>
            <a:r>
              <a:rPr/>
              <a:t>Convert spoken audio into text, use voice for verification, or add speaker recognition to your app.</a:t>
            </a:r>
          </a:p>
          <a:p>
            <a:pPr lvl="0" indent="0" marL="0">
              <a:buNone/>
            </a:pPr>
            <a:r>
              <a:rPr/>
              <a:t>Knowledge mapping</a:t>
            </a:r>
          </a:p>
          <a:p>
            <a:pPr lvl="0" indent="0" marL="0">
              <a:buNone/>
            </a:pPr>
            <a:r>
              <a:rPr/>
              <a:t>Map complex information and data to solve tasks such as intelligent recommendations and semantic search.</a:t>
            </a:r>
          </a:p>
          <a:p>
            <a:pPr lvl="0" indent="0" marL="0">
              <a:buNone/>
            </a:pPr>
            <a:r>
              <a:rPr/>
              <a:t>Bing Search</a:t>
            </a:r>
          </a:p>
          <a:p>
            <a:pPr lvl="0" indent="0" marL="0">
              <a:buNone/>
            </a:pPr>
            <a:r>
              <a:rPr/>
              <a:t>Add Bing Search APIs to your apps and harness the ability to comb billions of webpages, images, videos, and news with a single API call.</a:t>
            </a:r>
          </a:p>
          <a:p>
            <a:pPr lvl="0" indent="0" marL="0">
              <a:buNone/>
            </a:pPr>
            <a:r>
              <a:rPr/>
              <a:t>Natural Language processing</a:t>
            </a:r>
          </a:p>
          <a:p>
            <a:pPr lvl="0" indent="0" marL="0">
              <a:buNone/>
            </a:pPr>
            <a:r>
              <a:rPr/>
              <a:t>Allow your apps to process natural language with prebuilt scripts, evaluate sentiment, and learn how to recognize what users want.</a:t>
            </a:r>
          </a:p>
          <a:p>
            <a:pPr lvl="0" indent="0" marL="0">
              <a:spcBef>
                <a:spcPts val="3000"/>
              </a:spcBef>
              <a:buNone/>
            </a:pPr>
            <a:r>
              <a:rPr b="1"/>
              <a:t>DevOps</a:t>
            </a:r>
          </a:p>
          <a:p>
            <a:pPr lvl="0" indent="0" marL="0">
              <a:buNone/>
            </a:pPr>
            <a:r>
              <a:rPr/>
              <a:t>DevOps brings together people, processes, and technology by automating software delivery to provide continuous value to your users. With Azure DevOps, you can create </a:t>
            </a:r>
            <a:r>
              <a:rPr i="1"/>
              <a:t>build</a:t>
            </a:r>
            <a:r>
              <a:rPr/>
              <a:t> and </a:t>
            </a:r>
            <a:r>
              <a:rPr i="1"/>
              <a:t>release</a:t>
            </a:r>
            <a:r>
              <a:rPr/>
              <a:t> pipelines that provide continuous integration, delivery, and deployment for your applications. You can integrate repositories and application tests, perform application monitoring, and work with build artifacts. You can also work with and backlog items for tracking, automate infrastructure deployment, and integrate a range of third-party tools and services such as Jenkins and Chef. All of these functions and many more are closely integrated with Azure to allow for consistent, repeatable deployments for your applications to provide streamlined build and release processes.</a:t>
            </a:r>
          </a:p>
          <a:p>
            <a:pPr lvl="0" indent="0" marL="0">
              <a:buNone/>
            </a:pPr>
            <a:r>
              <a:rPr b="1"/>
              <a:t>Service name</a:t>
            </a:r>
          </a:p>
          <a:p>
            <a:pPr lvl="0" indent="0" marL="0">
              <a:buNone/>
            </a:pPr>
            <a:r>
              <a:rPr b="1"/>
              <a:t>Description</a:t>
            </a:r>
          </a:p>
          <a:p>
            <a:pPr lvl="0" indent="0" marL="0">
              <a:buNone/>
            </a:pPr>
            <a:r>
              <a:rPr/>
              <a:t>Azure DevOps</a:t>
            </a:r>
          </a:p>
          <a:p>
            <a:pPr lvl="0" indent="0" marL="0">
              <a:buNone/>
            </a:pPr>
            <a:r>
              <a:rPr/>
              <a:t>Use development collaboration tools such as high-performance pipelines, free private Git repositories, configurable Kanban boards, and extensive automated and cloud-based load testing. Formerly known as Visual Studio Team Services.</a:t>
            </a:r>
          </a:p>
          <a:p>
            <a:pPr lvl="0" indent="0" marL="0">
              <a:buNone/>
            </a:pPr>
            <a:r>
              <a:rPr/>
              <a:t>Azure DevTest Labs</a:t>
            </a:r>
          </a:p>
          <a:p>
            <a:pPr lvl="0" indent="0" marL="0">
              <a:buNone/>
            </a:pPr>
            <a:r>
              <a:rPr/>
              <a:t>Quickly create on-demand Windows and Linux environments to test or demo applications directly from deployment pipelines.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Get started with Azure accounts</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2022-04-22T11:24:54Z</dcterms:created>
  <dcterms:modified xsi:type="dcterms:W3CDTF">2022-04-22T11:24:54Z</dcterms:modified>
</cp:coreProperties>
</file>

<file path=docProps/custom.xml><?xml version="1.0" encoding="utf-8"?>
<Properties xmlns="http://schemas.openxmlformats.org/officeDocument/2006/custom-properties" xmlns:vt="http://schemas.openxmlformats.org/officeDocument/2006/docPropsVTypes"/>
</file>