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zure.microsoft.com/services/security-center"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docs.microsoft.com/en-us/azure/security-center/secure-score-security-controls/" TargetMode="External" /><Relationship Id="rId3"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protect-against-security-threats-azure/3-detect-respond-threats-sentinel/" TargetMode="External" /><Relationship Id="rId3" Type="http://schemas.openxmlformats.org/officeDocument/2006/relationships/hyperlink" Target="https://docs.microsoft.com/en-us/learn/support/troubleshooting?uid=learn.azure.protect-against-security-threats-azure.2-protect-threats-security-center&amp;documentId=30cf7f3d-15ac-dba8-1b8b-797fb7057195&amp;versionIndependentDocumentId=7e2343a0-f406-925d-de9e-8cf406b29c6b&amp;contentPath=%2FMicrosoftDocs%2Flearn-pr%2Fblob%2Flive%2Flearn-pr%2Fazure-fundamentals%2Fprotect-against-security-threats-azure%2F2-protect-threats-security-center.yml&amp;url=https%3A%2F%2Fdocs.microsoft.com%2Fen-us%2Flearn%2Fmodules%2Fprotect-against-security-threats-azure%2F2-protect-threats-security-center&amp;author=rknapp" TargetMode="External" /><Relationship Id="rId4" Type="http://schemas.openxmlformats.org/officeDocument/2006/relationships/hyperlink" Target="https://docs.microsoft.com/en-us/learn/support/troubleshooting?uid=learn.azure.protect-against-security-threats-azure.2-protect-threats-security-center&amp;documentId=30cf7f3d-15ac-dba8-1b8b-797fb7057195&amp;versionIndependentDocumentId=7e2343a0-f406-925d-de9e-8cf406b29c6b&amp;contentPath=%2FMicrosoftDocs%2Flearn-pr%2Fblob%2Flive%2Flearn-pr%2Fazure-fundamentals%2Fprotect-against-security-threats-azure%2F2-protect-threats-security-center.yml&amp;url=https%3A%2F%2Fdocs.microsoft.com%2Fen-us%2Flearn%2Fmodules%2Fprotect-against-security-threats-azure%2F2-protect-threats-security-center&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6 minutes</a:t>
            </a:r>
          </a:p>
          <a:p>
            <a:pPr lvl="0" indent="0" marL="0">
              <a:buNone/>
            </a:pPr>
            <a:r>
              <a:rPr/>
              <a:t>Tailwind Traders is broadening its use of Azure services. It still has on-premises workloads with current security-related configuration best practices and business procedures. How does the company ensure that all of its systems meet a minimum level of security and that its information is protected from attacks?</a:t>
            </a:r>
          </a:p>
          <a:p>
            <a:pPr lvl="0" indent="0" marL="0">
              <a:buNone/>
            </a:pPr>
            <a:r>
              <a:rPr/>
              <a:t>Many Azure services include built-in security features. Tools on Azure can also help Tailwind Traders with this requirement. Let’s start by looking at Azure Security 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Azure Security Center?</a:t>
            </a:r>
          </a:p>
        </p:txBody>
      </p:sp>
      <p:sp>
        <p:nvSpPr>
          <p:cNvPr id="3" name="Content Placeholder 2"/>
          <p:cNvSpPr>
            <a:spLocks noGrp="1"/>
          </p:cNvSpPr>
          <p:nvPr>
            <p:ph idx="1"/>
          </p:nvPr>
        </p:nvSpPr>
        <p:spPr/>
        <p:txBody>
          <a:bodyPr/>
          <a:lstStyle/>
          <a:p>
            <a:pPr lvl="0" indent="0" marL="0">
              <a:buNone/>
            </a:pPr>
            <a:r>
              <a:rPr>
                <a:hlinkClick r:id="rId2"/>
              </a:rPr>
              <a:t>Azure Security Center</a:t>
            </a:r>
            <a:r>
              <a:rPr/>
              <a:t> is a monitoring service that provides visibility of your security posture across all of your services, both on Azure and on-premises. The term </a:t>
            </a:r>
            <a:r>
              <a:rPr i="1"/>
              <a:t>security posture</a:t>
            </a:r>
            <a:r>
              <a:rPr/>
              <a:t> refers to cybersecurity policies and controls, as well as how well you can predict, prevent, and respond to security threats.</a:t>
            </a:r>
          </a:p>
          <a:p>
            <a:pPr lvl="0" indent="0" marL="0">
              <a:buNone/>
            </a:pPr>
            <a:r>
              <a:rPr/>
              <a:t>Security Center can:</a:t>
            </a:r>
          </a:p>
          <a:p>
            <a:pPr lvl="0"/>
            <a:r>
              <a:rPr/>
              <a:t>Monitor security settings across on-premises and cloud workloads.</a:t>
            </a:r>
          </a:p>
          <a:p>
            <a:pPr lvl="0"/>
            <a:r>
              <a:rPr/>
              <a:t>Automatically apply required security settings to new resources as they come online.</a:t>
            </a:r>
          </a:p>
          <a:p>
            <a:pPr lvl="0"/>
            <a:r>
              <a:rPr/>
              <a:t>Provide security recommendations that are based on your current configurations, resources, and networks.</a:t>
            </a:r>
          </a:p>
          <a:p>
            <a:pPr lvl="0"/>
            <a:r>
              <a:rPr/>
              <a:t>Continuously monitor your resources and perform automatic security assessments to identify potential vulnerabilities before those vulnerabilities can be exploited.</a:t>
            </a:r>
          </a:p>
          <a:p>
            <a:pPr lvl="0"/>
            <a:r>
              <a:rPr/>
              <a:t>Use machine learning to detect and block malware from being installed on your virtual machines (VMs) and other resources. You can also use </a:t>
            </a:r>
            <a:r>
              <a:rPr i="1"/>
              <a:t>adaptive application controls</a:t>
            </a:r>
            <a:r>
              <a:rPr/>
              <a:t> to define rules that list allowed applications to ensure that only applications you allow can run.</a:t>
            </a:r>
          </a:p>
          <a:p>
            <a:pPr lvl="0"/>
            <a:r>
              <a:rPr/>
              <a:t>Detect and analyze potential inbound attacks and investigate threats and any post-breach activity that might have occurred.</a:t>
            </a:r>
          </a:p>
          <a:p>
            <a:pPr lvl="0"/>
            <a:r>
              <a:rPr/>
              <a:t>Provide just-in-time access control for network ports. Doing so reduces your attack surface by ensuring that the network only allows traffic that you require at the time that you need it to.</a:t>
            </a:r>
          </a:p>
          <a:p>
            <a:pPr lvl="0" indent="0" marL="0">
              <a:buNone/>
            </a:pPr>
            <a:r>
              <a:rPr/>
              <a:t>This short video explains how Security Center can help harden your networks, secure and monitor your cloud resources, and improve your overall security posture.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Understand your security posture</a:t>
            </a:r>
          </a:p>
        </p:txBody>
      </p:sp>
      <p:sp>
        <p:nvSpPr>
          <p:cNvPr id="4" name="Text Placeholder 3"/>
          <p:cNvSpPr>
            <a:spLocks noGrp="1"/>
          </p:cNvSpPr>
          <p:nvPr>
            <p:ph idx="2" sz="half" type="body"/>
          </p:nvPr>
        </p:nvSpPr>
        <p:spPr/>
        <p:txBody>
          <a:bodyPr/>
          <a:lstStyle/>
          <a:p>
            <a:pPr lvl="0" indent="0" marL="0">
              <a:buNone/>
            </a:pPr>
            <a:r>
              <a:rPr/>
              <a:t>Tailwind Traders can use Security Center to get a detailed analysis of different components in its environment. Because the company’s resources are analyzed against the security controls of any governance policies it has assigned, it can view its overall regulatory compliance from a security perspective all from one place.</a:t>
            </a:r>
          </a:p>
          <a:p>
            <a:pPr lvl="0" indent="0" marL="0">
              <a:buNone/>
            </a:pPr>
            <a:r>
              <a:rPr/>
              <a:t>See the following example of what you might see in Azure Security Center.</a:t>
            </a:r>
          </a:p>
        </p:txBody>
      </p:sp>
      <p:pic>
        <p:nvPicPr>
          <p:cNvPr descr="fig:  data:image/png;base64,iVBORw0KGgoAAAANSUhEUgAAA0oAAAHWCAYAAABJ4Xn8AAAAAXNSR0IArs4c6QAAAARnQU1BAACxjwv8YQUAAAAJcEhZcwAAEnQAABJ0Ad5mH3gAAMJTSURBVHhe7N0FYFVlGwfwZ8HobulQQUC6u0MQBURFuhRQ/AQVBCklTFBQUElBUClJJaSlOySkYXQ3G9vud/7PPedyd3c3Ntju6v/zO989neOc9zlvHC+bQYiIiIiIiMjB2/wlIiIiIiIiEwMlIiIiIiIiFwyUiIiIiIiIXDBQIiIiIiIicsFAiYiIiIiIyAUDJSIiIiIiIhcMlIiIiIiIiFwwUCIiIiIiInIRpwKl7du3S+lSJbXr37+f3L9/X4KDg2X69F+kYoXy0rlTRzl9+rQ5N8U1x48fl8YvNNLr165tW7l+/bqOP3nihF47XMNfZ8zQa0pEREREFJdFKVBCwhcJYCuYce6aN3tZvvtujJw9e9acO3rcunVLli1dJoGBgbJz507ZsWO7OcWzQkJCZNPGjdKjR3dN8OOYX3u1pcyYPl0CAgLMucidXbt36bXDNVyyZIleUyIiIiKiuCzacpROnDghkydNkvbt2sqWLVvMsU8uderU0qBBA/Hz85OSJUtKqVKlzSmeY7PZZM7s2fLuuz01WEKCHw4fPixff/2VjBgxXHO/yD1cM1w7XENcS1xTIiIiIqK47LEDpezZs8vsOXNl+46dsmTpMqlfv76Ov3LlisyaOVPu3r2rw0/Kx8dHXm/VSjZu2iwTJk6SXLlymVM85+bNm/LXkr8kKChIipcoIQsWLtL9ee2113T6tq1b5dy5c9pPYeGa4drhnOFa4poSEREREcVl0ZKjlDlzZmnXrr1kyJBBh//775BcunRJ+xMC5CgFB9nr1SBAzJgxo+aO5MwZNmibP3+eFstr+mITOXnypDmWiIiIiIjik2greueXNKkkNTpAZX3U6YF79+7JggXzpUP7dlK+XFkNIl5s0ljGjRuruU+PgiJtaNjBqguFBh+coU4U6kZhndY8qDu0ceMGzdmyxlmNQ1guXrworV5/Tae99eabcuPGDXNKWCgqVqVKFe3fsH69/PPPP7J27RptZALKlC2rAZQz53MQERTjw7qc6z7VrFFdhg79VO7cuaPzIFA7euSIDBs6VOrVraPzYF4sg6KAzttxPV/rjf1FPapmL7+kw6+2fEXPTWBAgCxcsMAxHr/Lly3TbVnGjB7tWM+cObNl6dKl0vqNVjqM/Zg8ebJe30dx10gH4Nr99OOPWu8tonpfro1EoMjjiOHD9Dzhbwrn4cCBA+bcD7n728N+T5gwXh48eKDzuNY9w3yYf/Xq1Wx0goiIiCgRi7ZACQlvK3GbJk0aSZkypVy+fFnef7+3DBk8WPbs2aNF1+DMmTMyYfx4I9HbRnbu3KHjHgfqQqFOFOpGYZ0WJKQRCFWsVEny5Mmj4w4dPBgqMEPreUePHtX+cuXKSdq0abXfHRQVe6N1a3nppZe0GF6fDz+Q9/73P11f69Zt5IMPPpRkyZKZc0ceiid+/tkIXZdz3Sds4/B/hzUxj8Bl8eLFxnbekLlz5ziOAfNaCXzUkwqvqOPgQQN1upW7dcQIuPp99JEuN3jwIMd4/A43go99+/bpsKtvRn1jLNfXEZBgP74bM1o+//yzx66fhXpfP/74g7HNvWHqfX391VeOcc5OnTppnK93ZbaxLM4T/qZwHoYPGxoqFzO8vz3sNwIvBEHoJk6YEKruGebD/L17vSfjx//EYImIiIgokYqWQAkJ1J9/niJXr17V4apVq0m6dOlkypTJmgCFNm3byj/rN8iWrdvkiy+/0mAK9XomGAnViHJzwnPixHH5bMRwTfhiXQMGDpINGzfJ1m3bZcrPUyVjhoySNWtWKVXa3vgDEsfHjx3TfgQfu3bt1EQxig1WrVZNx4cHCegVf/8tG431u0KA5evrq/1IVP936JD25zYCtEyZMmm/O5h3+i+/yLx583S4StWq8se8+bJt+w5Zs3advPzyy+Ll5SWHDh3UgAT7gKBv8pSfdR7nemGzZ83SnC53KlSoKGvX/SN//vWX1q8CBBg4b7/9PlOnNWr0gmP8P+vWab+rzJkz6bZxfmfM+NURgP7155/y77//an9UpU+fXr76+mtZvWat1nVbuWq1Y19WrVrpuF7OsI8ITlHfCXXFrGPav3+/BsOAwA25jNbfXosWLfR8WfXpEBjD5s2bNXcJfwfYLraPv6FOnTrr9Hl//CHH3OwDERERESV8jx0oIchp0byZFmdqUL+eFsuC6jVqyKuvvabBk5VQffbZZ6VVqzckefLkmjtTuXJlqWR0gIYQkMsRVRs3bHTkhrRu00aaNm2qRf+8vb2lWLFiGngkSZJEatWq7Qhk0Ew1gqTbt287ivAVK/a85MiRQ/vdQU7NsKGfau7LhQvnNdE97Zfp+otiW99//50MMaYh2EOgiNwIKG0EaKlSpdJ+dxCoIBgABB3IlcqdO7cGR1juJSNQQhC2wQgurZySV15pKc8//7zOgwCveYtX9NiQ0F+1epXbnJ0mL76ouXtZs2aTkiVKmmNFGjduIk8//bROswIuuHL1iqNYmrPmxvHivOL8PluokO4LYNu7d+3S/qjCdatZs5YWbUQxQxSVy5Ili07DuTzt76/9zp577jmpZ+wv6ojhupUtU9acYt93wHeb1v/zj/aXLVtOuvd4W88X4Ldp05f073DlyhW6/6hb17p1az3f+BuqVr2apEiRUs/7vr17dTkiIiIiSlyiJUcJidYKFSvKqG++kc8++1wTnpcuXXR8HDZf/vya62NBMbVsRsIdkFD194/aR2RRzO/gwYd1UkoYAQCCB3eKFCkiJUuW0v59e/dpjsTZM2fk8H//6bg6desaieIU2u/OunXrZNGiRdrfvHkL6f3+B5pY79P3IyN4GqLHhSDxpx9/0BwI5GwUKFDACD4ahLtPcPbsGUfRv8LG+tzlPuE4T548YQ6JPGMEnM5wnq0AwP+0v9tAKbwW5jJmymj2iSR3On4EK+6Kmz399DOhjidFyofLWHWpourQoUPy4Qfva92galWryAuNGmoupOXOndtm30Pe3j4arFmeyvGU2ffQkaNHHLmbuP7uilUiALZyizBvq1ava9Bv1YO6e9d+TP5ugjUiIiIiSvgeO1Bybh4cxaC+/36sVKtWXYMmCA4O0SAoJoTYbBIUybojCGTKlrPnOqCI2OnTp+TgoYOaOEZODhLSEbGK0kG1atUcx4fEeoOGDeW9Xr00V+e3336TH34Yp/3IKYkolwoic36icpwxLbqb9EbRyY/69pEVK1ZoscK8efNq7h/O8ZOKzN8dchatlgyJiIiIiFxFS46SO8ghyZkzp/afOnlSbt26pf2AnI/zF85rP4o4IQcmKpAjlTOHfd2A+kbOrbU5Qy4IAjjkvCCXYNu2bbLXLE5VsWLFMK3VReSOS4MJWDcS9+UrVDDHiBYxfOGFxhHmJoHz+Tmwf782PuDK9TiPmTlQFgR7VrG8p5+xF6OLKbiGFuQ4HTv6sO5O/gL5zb7I22kE2FbRSdRTQtD95Vdf6bV6UgiAreKWCI7d1YFLkTy5EZzZ61khZw71rhD0u3bv9Oyp8xARERFR4hJjgRICkPLl7QEEiqOhqW60iodE9t/Ll8vaNWt1Wrny5YwEaz7tjwrUQbKK8/0ybZrmTKBuDdaPSvqrV63SaYCEc6VK9jpRqNu0Y/t2TUhXrlL1kTklRYsVdSS60Rw4gizUTcK2thtBF5q7turDwPLly4zAzV4XCkXSnJu5duZ8fhAwjP3+O60DheWuXLmsTWQjge98nL/+OkMbLMA8mBcNaCD3BPtXo3oNrZMVU6ZNm6ot0mlz2ps2abPbgHNbvLi9QYWouHbtmtlnD/hwTKdOnZKFixaaYx9fvnz5tcl22Lp1i0yePEnPJbZxxt9ffvv1V82tsxr6wPZxLq3zj78hFAuc+vPPj92iHxERERHFbzEWKKGIWtc339RGDWDixAlSqWIFKVe2jAwaNFBzd5CT1KPH2xE2ehCeokWLOoq9od4RmuyuYARdWH/3bm/JjZsPcxGwL1auz7ZtWzUweeaZZ7Qxg0epWLGSvNLS3nDBv/v2aXPkZcuU1m117dpFW4nLlSuX9OrdW48HjVx07dJZypQupd8swreC3HE9P6jn1KhhQ12uXt26OoxEu/NxYr9RlwbzYF4EaBjfuXMXbQo9JmHb+MYRjr3nO2/rOce223fo8Mhihu6ULVfOEQAOHzZM1/tKi+Zy4/p1HfckUCepV6/eGsTBtKlTpVbNGnreXnyxiezdZ89RrFu3njRu3Fj7nc8//obwja1D/z0sdklEREREiUuMBUqA4mXfjh4jffr21dbakLAGBCjvvvs/+Wn8BMmfP+rFtgBF25o0eVF+NhLBSPBaiW78IrgpWDB0EFSqVClthMFSo2bNCJvvtqD4GxLd4374UVtoc93OkE8+lV9/+13eeKO1zoOid5iGY0UT4RF9X8k6PwiynIM21NepWq2qLut8nGitLWNGeyMM2AaO+4cff5ROnTtHex0iVwhonY+tTJmyMua773XfHlXM0B0EgMNHjDCuU0Edxu8nnw6VVm+8ocNPCkHr+AkTpXOXLo5ADvtduHBhDU6R+4ZGPPp/PECGDR8R6u8T57hevfrS8pWWjo8oExEREVHi4mVDtkUigCJj34wapcXnUC/qu++/l+LFi5tTyZ0xo0c7WqEbOGiQBmpERERERIlBjOYoxSX4btHOnTu0v0KFCpEqdkdERERERIlTogiU0Pz07FmztFEJFK/Cx2kj+nYSERERERElbgk6UDp+/Lg0fqGRftB0woTxOq5Dx44x3vABERERERHFb4mm6B1aQBs8eIh07Ngpxhs+ICIiIiKi+C3RNOZAREREREQUWYkmR4mIiIiIiCiyGCgRERERERG5YKBERERERETkgoESERERERGRCwZKRERERERELhgoERERERERuWCgRERERERE5IKBEhERERERkQsGSkRERERERC4YKBEREREREblgoEREREREROSCgRIREREREZELBkpEREREREQuGCgRERERERG5YKBERERERETkgoESERERERGRCwZKRERERERELhgoERERERERuWCgRERERERE5IKB0mPavn27lC5VUsaMHq3D9+/fl/79+0njFxrJ8ePHdRwREREREcVPcSJQCgwMlGXLlkqPHt2lYoXyGoA0e/klmTBhvFy5csWcK+E44+8vw4YOlRebNNZjLV+urHRo3062bd1qzhH/2Ww2OXjwgHzUt6/Uq1tHjxPXFteYgSQRERERxXWxHihdvXpV+vbtownqTRs3SubMmaVgwYJy5swZGTd2rHTp3En27dtrzh3/bdmyRTp0aC9z587R4SJFi0revHll//79cubsGR0X3yFIWrx4sRH8tdcAOHXq1HqcTz31lF5jXHMiIiIiorgsVgMlFFcbPfpbWbN6tVSpWlUWLFgoCxYukt9nzpLVa9bKW926acA0cuRIuXTpkrlU/HX37l2ZNXOm5pL1699f5s1fIFOnTtPjnTV7jmTJksWcM367fPmy/P7br+Lrm0RGj/lOZs+Zq8eJ38lTfpZUKVOacxIRERERxU2xGijt2LFD/vrzTyldurQMGDBQcuTMaU4RSZ48uXTs2EleadlSdu/aJatXrTKnxF8oYnjx4kXJmjWblChRUry9H57+3LlzS8WKlcyh+O327dty7do1yZs3jxQuXFi8vLx0PH6ff/55ebZQIR0mIiIiIoqrYi1QQvGsHTu2S1BQkDRv8YpkypTJnPKQj4+PNGjQQFKkSCkbN22UrVu3SNUqVaR7925y69Ytcy6R4OBg+fKLz7Wuz4YNG3RcQECAzJg+Xes6oX4M6gNNnjxZ7t27p9NRTwYNL6ABhqNHj8rbPXpIu7Zt5fr165rjg/pRr73a0lG3pt9HfeXcuXO67ONKliyZ5MyVUy5cOC/Lli7VwCk8OKalxjyt32il+4B6PqNGjgxTZwvD48aNddR3qlmjujYw8eDBA5k/f56OsxqcsFjj8QvODVP8+++/uk2cF+T4waFDh+TDD97X84Du3Xd76ny4hu6kS5dOi1D+999/snbtWgkJCTGnhIVzsGTJEq2jheuHDtfXOtc4D6tXrw41Hf3r168PtV7sO44BRRtRrBHnwTq+R/0tEBERERG5irVACYlXJIYzZMggefPkMceG9dRTOTRn4srlK5IzZy6pUKGC7N2zV06ePGHOYQ8Wdu7cKSVLlpIiRYpoEbfhw4bKmDFG4rl0GenStasxvqj8YAQUCDacAxQEXN9++41s3GgPsOCff9bJ3DlzpWzZcrpsjRo1ZcWKFTJ06Kdy48YNc66oQ6DUrFlzyZgxowZibVq/oTllrgETgoPx43+SgQM+lly5cus+VK9eQ2bO/F0GDhzg2Idjx45Jt7felAnjx2sOXPv2HaRe/fpy+85tXUdU+Z/xl29GjZQDBw6YY+x1qt56s6sR3F2UNm3aSqtWb8jJEyeMwLK77Nu3z5wrtPTp02tOIHLMPv1kiHTv1k22b9sWJmDCdfr8sxHSv99HcsJY50svvSStW7eRJEmSGH8f9x3noXev93T7LVu+qvNg3l7v/U9+mTYtTLC2/p9/jGs8Sm7evKnDUflbICIiIiJyMBKaseLevXu2fv0+sr3QqKHNSPCbY8O6du2arW2bNtqhf+bvv9tKlSxhmzF9ujmHzbZu7VodN3HCBB2eN+8PW5XKlW0bNqzXYTACM9uQwYNtdWrXsh08cEC3iW1XqljB9s2oUTYjQW3OabOdOnUq1DD6+/bpo+vcu3ePjtu2bZtuc/S33+pwZI8H/E+ftvXq9Z4uj65Txw62/fv3m1Ntts2bN+u2/vjjD5sRXOg4/BrBlc6P48XxDBs6VIcnT55kCwoK0vmc4Tw476PFGo9fsI4F25w1c6auGy5fvmTr3Kmj7aO+fWx37tzRcbBr1y6d94vPP3O7XcD+GoGUHhvWjQ7HfPbsWXMOm235smW2cmXL2N55522bEeyaYx9av369Tu/SuZPt0qVL5lib7ciRI7aXX2qq3WnjXAKOEdto+UoL2+7dux3nLTJ/C0RERERErmK1jhIY6dkIi2ZhWkjIw9yRipUqSZ48eWTrtq1iJN411wG5QSjqVbVaNQkMCJAd27fL3bt3tDgdilqhQ5ExFMVCi2u3jeUsWbNmleYtWmiOjCVHjhxy9OgRzfXp2fMdebXlK9p6G9YZEPDkORCoi/Xll1/JTz+N11wr5IZ17/aW5t4Acl+wLeTGlCldSvcfv2O//16nX7l6RRu3QNFFLP/yy820mOKTQm5c3Xr1xM/PT4eNIET27NmjRQCrVqnsOJcdO7TX/bt+44YW8XMH9ZGwvrHjfpCvvx6pLRki96xH925a1BHLbdq8ydhWUunUqbPmLLpC3TQUzWz56muhimbmz59fqlWvLidPnpSDBw+aY+2Qo1asWDHdflT/FoiIiIiILLEWKKF4Vbq0abW+zpEjR8yxYV26eFHOnz+vdXtQdA0tw6EhhL1GAt7fSMhbxe4qVaqsAVSIzSZBRvCEhPfAQYM0oe7aIaFtefbZQloUzoLA66efftT6SkjYFzKm93j7HSlTpqw5R/RAsbTSZcrI92PHygcffqhFxdAiHoqKITiAXr17u91/7AuKjKEOUcZMGSVp0qQ6/5MqVLiQpEmTxhzCuQjRfalvBB/u9uONN1rrdYwIgq4aNWvK1Gm/6PwIbhbMn6/7jzpCadOmCbVNZ9Z5QFE+ZwiC8uXLp/137tzWX0uxYs87Go+I6t8CEREREZEl1gIl5IBUrlJVfH19ZcGC+W7r/iBoWbhoob75L1G8hAZKSHjXqlVLxyG3479Dh7SxgfIVKjhyQuD+/QDJmzeflC9fPkznnPD29vF2JKzhyOHDMmf2bKlatZqM++FH6d6jh1SvXl0yZQ7b2ER0wHkoX76CZM+eXVvEc64zkylT5jD7jg45Xha0Lhderk547t65a/aF5uPtE+pcWJIlSy4lS5YMsx/PPfdcpHOyEMxVr1FD+y9fuezY5xs3boYJdlzhGJ3ZjADI+mhtxgwPg1xwtz+R/VsgIiIiIrLEatG7EiVKaKt2+AjpyK+/CvWtJOQ2TJo0UXNZULysdp065hQRNC+NRPq27dtk+d/Ltb9UqVI6DcFUgfwFtLjV3DmzNYfGgqJ6zo02uIOiWAjCUBQPQRzgW04H9u/X/ieBYHDeH39o89kWJPr37t2jx54yVUpN6Bc2jgfmzJ6l3ySyIIjCuUKRMhQZLFz4OS2mh4Ym3BVfzJ79Kf09cfKEY5tY36pVK7X/UbJly6Y5N5h/165d5lj7PqPVu/BaAUSRPRTXQ4MdFgS9aLUQcG5TpkypwS+u0++//a7XxhVy3HANZv7+W6jzgEYs1q5ZIwUKFJC8Zs6SO0/6t0BEREREiZfPYIPZ73EotoWiUih6t3LlSvnll2nabPbcOXPkm29GaZ0dJNQHDR4iTz1lT/QDEsCnTp2SZcuWyfnz56RxkyZSuXIVR25Irty5NbBZYySm161dK+fPnZd/1q2Tzz//XFKmSKk5CWgGHN9wQjCAHCMrKIJtW7fKzp07dBtYz9RpU7V1PCSum7z4ou4LgoSFCxdoMUCsD8XE1q5dIxfOn5dGjV5wm1OBonKjRo3SoPDv5cuN5RfKdOOY58+bp9vv0qWLFC1aVPcJRQ6x/8uXLdeihwiIvjXOCXJjqlWrrsEGmuHesH69LFnylx4fArqVK1doq31ly5aVFClSaD2mrcbxoL7PsePHZMqUKdrcur//ac3hKWQEna7HYkmdOrVuZ6URiC1dskRzcQ4f/k+vE3Ld6tSt6/Y4EWgOHjRQxo0dq9d1/vz58vOUydrMN4o5vtWtu+TMmVODPVx7BGLIVUSre7t27pQZM6YbQWAhefrpZ+yBnbEO6zysWb3KOIcj9fq90/Nd/QYXrvuWzZs1mLOujyUyfwtERERERK5iNVACJOZRlC5X7lxyzUhgo6I/EsfILWjfoYP069df6yU5Q/0eLPenEeggQOlsBBgILiyYVqlyZTO3Zq/mHJw9e1aL073++utaJya8QAnBQcGnC8qhgwdl8+ZNRjDnZyTIe+r8SNQ/SaBk3+/kWvTtxInjWscKOUj16tWX/h/3lwoVKmqiHwEk+lOkTCn/HTooGzas11yUokWLSbt27fSDtZgPRfC0GOK1a7LfCAY2G8ECcq0qVaqkASiOBblOyOHBt5JuGMeAhhNy58mtgcOjAiVsA8EKmtM+deqkrh+BDM5f+w4dpXjx4m6LuqEIJILZ20ZwiW8pnTfWj2VefLGp9O//sVgfnLWuPY4TRR43b9qkx1nw6af1WqVNm1YqVqwo+fMX0AANARWuAcYN+eQT/UAv9hHCC5Qi87dAREREROTKy0hAuv9qKBERERERUSIV682DExERERERxTUMlIiIiIiIiFwwUCIiIiIiInLBQImIiIiIiMgFAyUiIiIiIiIXDJSIiIiIiIhcMFAiIiIiIiJywUCJiIiIiIjIBQMlIiIiIiIiFwyUiIiIiIiIXDBQIiIiIiIicsFAiYiIiIiIyAUDJSIiIiIiIhcMlIiIiIiIiFwwUCIiIiIiInLBQImIiIiIiMgFAyUiIiIiIiIXDJSIiIiIiIhcMFAiIiIiIiJywUCJiIiIiIjIBQMlIiIiIiIiF142g9kfr/x7OUiWHguUjWceiP/NEDl9K9icYpcrtY/kTOMtFXMkkfr5/aRIJl9zChERERERUcTiXaA062CAjNx8N0xg9CgInAZVTSkNjKCJiIiIiIgoIvEmUDp9M1h6rbitOUiWFEm8JJmvl2RM7qXD9v8XwQHdvG+Te0E2uRkY+vCQwzSydirJlcbHHENERERERBRavAiUJu6+J19vuSs3A2zi6y2SN62P5EjtJcmTmFWsrEPwMkMl64iMwXsPbHLhboicvBGi/ZAmqZcRLKVm7hIREREREbkVpwMl5B6NNAIkKxcptxEgFUzvI75W1pFzFhJEMBwUYpNTN0PkyLWHRfaYu0RERERERO7EuUAJuUZLjwfKzAP3HQFSciMyei6Tj6RPbuUg2X8eBkLmCDc5Sspp+q1Am+y5EKTF8iwtCyeV+vmNLh9zmIiIiIiIKJYDJdQ7OnMLLdYZndGPwMi5DhKK2SG3J2dqb+33MgMha5e9zEjIZkZGkZ0eFGzTbR6/HrpBCBTJQy4TWsgrktlX0vohQPPV8URERERElHh4NFBCMTp0j5IqiZdkS+Ut2VLaAyRrBx0ZRuYIK3x53OnBISL+RsB0/k6I3HfKYQoPWs57r1xyaVk4mTmGiIiIiIgSIo8GSjm/u2z22YMhH7NqUEqjP4m3l6RL6iUp/bzFx8u+S2FyiGJwGIHSnQdidOg3AienzKY7gTYxRjn4v53J7CMiIiIiooQoVgKlp1J5S750PkagooNGoGL/DRvI6E+sTw8ygqYDV4LkRoB9PAMlIiIiIqKEzWwdwbPSJ/OSECPmQNE3dOjXYSNAQecYjiPTETCl9jOjJiIiIiIiSvBiJVCyByIPAxJ7v9EhaNHAxRyOQ9ONHyIiIiIiSiRiJVBC0BFis+cqheow3jEtbk03YiUiIiIiIkok4kSOUrDZWcOuOTpxYbrxPyIiIiIiSiRiJ0fJDD5c6wRZRd+swCUuTTd+iIiIiIgokYjFHKWwXZjAxaV71PThNVJK/0op3E5D9yTrN/5HRERERESJRJwKlGw2L+3cTUMX0fSimX2lmNFVyJFEMqfwdjvPk6zfiJ+IiIiIiCiRiMXGHMJ2T5Lj07pIMvvKDeh3N8+TrD9FEjYPTkRERESUWMSRHCUEJ+EHMI+aXiyzjzyfxddcu0jdfH6SJVSu0pOt35pORERERESJQyw15mAPPBB7oLMCEoQi6KzAJLLT2xZLbowNrU3RZJFePjLT8UtERERERIlDLBW9Q10gIwAx+tE5ByRWUBLZ6c9n9ZXiTrlJlvr5/SRLSu8nXr9juvFLRERERESJg5cN2TsekvO7y/qbI5W3JEviZYRL9no/NjMMeZzhb+umchsowZJjgfLZxrsRLg+RGb7/wCZnbiNsEvF/O5P+RsUfc+fK0KGfmkOP1r59B3mnZ09zKHz37t2TFStWyJK//pJ//90nN2/eFD8/PylVurQ0bNhIateuLcmTh81xcxUYGCirV6+S+fPny47t23U4R44cUq9+fWnWrLk89dRT5pwR27t3r/R85225e/eufP31SKlStao5hYiIiIgo/ojlOkr2Im7W94scw4+YXiCdvU5Sj9LJww2SoEF+P53n+cy+uoxjfY+zfWP4Sfj7+5t90SPE2KnVq1ZJ0xebyKCBA2Tjxg0aJAGCnE0bN+r4dm3bGAHUvzo+PJcvX5b33vuffNS3ry6H5eHMmTMyedIkeaPV60YQtVoeFVPfvn1bpkyZrPvRtOlLUq58eXMKEREREVH8Eis5StlSeksyX3tuDVg78HCM3dMZfKRqziSS0s9bnjH6sVz2VE8W2527HSLn74TI4avBcjswRNb5P5D/jH5w3b4F+xcQZNPl4HFylMaMHq1BhK+vr+TNm1eSJnvYSp87yAlq1669ORQaLtnChQtk2NChEhQUpOPy5MkjlStXkZSpUsoZ/zPyzz/rHIFTxowZZeiw4VKuXDkddoacn88/GyGLFi2S7Nmzy4d9+hjzlZckSZJogPXVV1/Kv/v26bRvvx0tBQoWNJcMDfv0+++/yZdffKH7MnLUKOM485lTiYiIiIjil1gJlLKm8JakRqDkZUYm1h64Dn9fP7WUzBp+jlF0WHf6gfRZdVv7I9ofBEoX7j5eoBQYECDDhg3VYCRnzpwyesx3Gkw8ri1btkifDz/QQChNmjTy/gcfSIMGDcXHx8ecQ+TGjRvy4w8/aPACZcuWk+EjRkiGDBl02PL38uXSv38/SZEihe5XsWLFzCl2yAnr9d7/5OjRo9K6dRvp+e67obZjOXrkiLz7bk+5dOmSDBg4SBo3bmxOISIiIiKKf2KpMQd78PGwiFvoDtPQfWgEMIev2XN7YgLW/cn6O+FuP9Q4c5nHgeJ7QcH240iXLr2kTZtW+x8HAqCff56iQRJypz79dKi88ELjMMELtoGg5uVmzXR469YtsuLvv7Xfcv/+fVm1epXmSjVq1Eiee+45c8pDqKdUv0ED7d+zZ7cjl8oZ1jPtl2ly7tw5zQmrVauWOYWIiIiIKH6KxTpKbuoCuQzfDLBJtyW3tJhcdMM6sW5sI7zthx42F3wMDx48kGvXrplDTwbF4bZt3ar9CJAiqgeULFkybRTCyr1CUHTr1i3tBxS7O3XypPY/V6SI25wiLy8vKVGipPYjt+j69eva7+yfdevkrz//lMyZM0vbdu00d4qIiIiIKD6LnRwlBB/GrxWIIAZB5whM0G8O3zACmTeX3IzWYAnrwjqx7kdt3zEd//eYgoOD5c7tO9qfM1dODWAeB0pJ7tix3VEvCTk3aOEuIqhbVLFiRe0//N9/cvbMGe0H5E5ZAVy2bNn115106dJJ1qzZjPlvyp079mKKlgsXzsukyZN0n1597XV59tlC5hQiIiIiovgr1oreaQBidqECEnOa83QENF3+uulodOFJYB1YF9YZ2e1b0x4XWqgLCXnyfQ8ICNDibYDAJXskmuxGLhFyi+Dq1aty5OgR7Y+KoAcP5MGDQEmdOrUkT/4wtwgB4KxZs+TQwYNaB6pp06aaA0VEREREFN95NFDKmdq+OUcAYvSjcw5IQgUoTtNRRK7LX7dk9akHxpjHs/BIoK4D63Jdvw6bnWM41HTj/wzWMUSFc85NurRptUW5J+Xt7WV0kdsX59yiY0ePmX2iuVFW7lZERQNv3LypQVaSJL5aL8qyZctm+f2337VBiS5du4ZpKIKIiIiIKL7ybKCUxl4HJkSs+j/u6gKFP3wjIET+9/ctuR1oDEQRmgUfsPa2riO89Uc4bK7HOobHlSxZcrd1gaIqxNgp5FRF1eXLl7QVPkCRutxm/aW9e/ZoDpErBIh79+7RfjQNnimTvcU/BE4/T/lZ7t69I81btJASJUroeCIiIiKihMCjgVIuMzcmyEjfI/gw0uD2nBszIHk4HPH0VH5RL96F7y9Zyz9q/e6mB5oxhHUMUXHjxnVtCAHwLaXSpUo6unp160jPnu/IzJm/y5Ur9ubTw4MAK3ny5NqPukHnzp7V/kdxzi1C63s4HkiZMqVUrGCvv7Rixd9y4vhx7Xd27NgxWbxokfZjXiyD4Gn+/Pnakt6zhQrJK6+8Ei3BHxERERFRXOHRQKlIZnuxrQeIQgz4f3vnZXb2YYu76c9mfPwEOZZ91PrDmx5sBhfWMURFcHCIowEGV1euXJH1//wjn3/2mTR+4QWZNHGi3Lt3z5waGorsFchfwBwSWblypQQGBppD7mH6hvXrzaGwataqJaVLl9a6T71799IW7NDcN1rqw/eahgwZLCdPnpQKFStKvfr1dZlDhw7K77/9qsXwOnboqPWliIiIiIgSEo8GShVz2OvmBIV4haobZLP+M4cxLbzp2VM+fqCEZR+1/vCmP8AIg3UMUVWkaFEpXqKEtGr1htbn6dSps1SuUkW/U2RBUPP999/Jp58M0XpN7pQpW1ab4YbFixfJkiV/Gfto7KQbGI/pmC88KErX96N+UqBAATl9+rR+NLZypYpSoXw56fbWm/Lvvn0aJA0cOFC/zYQmxaf+/LPmkDVs1EiqVK1qromIiIiIKOHwMhLT7lPZMaTCz1fF/1aIFp/zcbSQZt8FL+M/QGBiF3Z699LJpXspe/GzqBq7456M3X4vwvWD6/TgEJvcfmDThhw2tYveBgtw+tFk99SpP8u8efMcOU8dOnaUbt26hynShnpEyHX64YdxOowGGXr3fl+avPiiJE2aVMfB7du3Zebvv8v48T9pow9YL7oGDRvKgAEDwzRRju8jLZg/X/78c7EcPnxYc4vwAVo0+W01Q459XbhwgQwbOlQDvJGjRknevPl0eeSCLV++TP6YO1f279+v23r66aelUaMX5MWmTbU+FD00ZvRoLYZZtGgx+dbo5/khIiIiils8HigNWndHJu6+J0l8vCS5VYrNEZeYgYu1S6HjGJ3+Xb1UUiuP+28HTdt3X3/bFHX/naKVJwPl7WW3I1y/cpl+z4hdHgTbpFPx5DKkakr7yGiGhhkWLFggI4YP0yADuUZjvvtegw1XCGqGfvqprFq10hxjD5jy5c+vAQ6WP37smOZQoUW6rl3flOnTf9HideEFSpFx4sRx6fXee1oUb8DAQY7mwE+eOGEMD9DcJ3eQW/XZ519IfmP/ngSCi23btj1WYHH8+HF55+0ejubVYeAgHMNL5pCdFcBYYiKQwTbOXzj/yOvgui+Wn8ZP0OKSzubPnyefDBliDol+aPidnj3NoZiHv8l3je01a94szDmNTigW+umnn2j/4/4dExEREUWGR4veQcvC9lwP1FOy2bw0JkFYoqGJ2WMN6zSnYfxfjlRhi97N+y9A6vx6TUZsuKsd+jHO1VNY1ml97taPzhq2T/dy1Kmy9j0mINenQYMGUqduXR1G0bZ1a9dqvysk2gcMHCgtWrQwx9iL7eF7RghW8IvhjBkzypBPPpHyFSqYc4lky5rtsRKXWN+M6TM0SKpRs6bUqVNHgyS0fjdixAjdbq5cueTbb0fL6jVrZeWq1fLFl1/pB2+PHj0qX3z+uc77uLZv3/7YQRIcPXJEA8/tO3Zqh2ADgQUCDAsS+5mzZHbMs37DRv1AMAIATIsOWA+Oo1y5cpG6Dgh4rP2xOtcgCQHV3DlzZcXKVY55PBkkPSlcg/79+2kQ9Cg4ZwiQYOnSJfpLREREFBM8HigVyeQrFVDPx4g9AoLthdysgEWbDTc61wDGebpzYw4IhmobQVHfVbfF/2aIY3n0YxymOQdMhYxlH7V+1+nYR/Rgn7HvMQmJwIYNGppDYgQlJxxNebtCfSHULZo5c5a88UbrUHWdkAvVrXt3+fW336VaterahPeNGzd1mtW8d1Rt2bxZE7TIoULiPVWqVDp+xd9/a+t3efLkka9HjtI6S/gwLfavdu3aMuKzz3UZzIN5HwcS0HPnztHcisfN2UEAmi+fvZggINjAcaDBCiuBjnW/9trr2g+4Hp07d9HWCBHsxUW4Jk8SQEYXbPvnqVNjNDfJguvSrFlzDQ6jK4AlIiIicuXxQAl6l0uhv4Gaq2QEKMb/OTfPbfTZ/zOHremFMtgDlT+M4KfWjGvSxwqQzOmYVzvzP0zDPDWnX5M/DtkDDqzDmm7NH97y6Mc+grXPMS1HzpyaCwO3bt+WB0HuW8sD5Ojg20a9eveWBQsXOXITfvt9pibwkaME589f0GAJMH9UIXdr0uRJWqQPjVGg7hLcuXNHNm7aqP0vNG7stmhdoUKFpHadOtq/b9/ecAO/iKC4HBqaeP754uaY6JE7T26zL3zp06c3zuPjBZdPAsEbiudFtI+YB4HekwSQ8RWKc0JcDWCJiIgo/ouVQAktxzlylYw4AKGIc4fYBN3DwMXe7b8SJGUmX5UPV96S0zeDw0y3Otfl/W8Fy4erbumyWEd467c6a7pzbtLjtnb3JPC2HMHJk0AVNAQogBwV55ynyEDjEXPmzJbdu3ZJ2bLl9OOyVgMTly9f1iJtUKzY8xq4uUKT5sWKFdP+EydOyt1wmj6PyJ49u7VYnxVARpdTJ089sigivkGFoDlDhkc34oHr1a5t21DfyXIu2of+2rVq6vVAsT/X6VH1JAEkiuuhQ92txi80cuyvuyJwGMZ4ax50WNaZdezW8VjDKDKJcdZy2Ba2Cda2cS6W/PWXtrboPB3LOm8T67NykBAYlilTJsKm74mIiIieRKwESjCqtr3oVpCRkEdQAlbgYkGv06BOuxHwcIy76REtj2UftX5reojNSz+MC9a+egIadQgxTwgCA+eW7B4Hgpnt27ZpPz4Oa+UyRdYuI0D6/bffJEWKlNKufbtQAcOtWzfl6tVr+h2liNabMUPUtukKAU1k6/REFhLvKLLWxkh8hweJ8sGDBknz5s1DFdtzB4l6BEHI3bFy9mbPmSvjf/rJEVSgWBrqEaGBCDQkgXnCK6qG4MT/tL8joHINFAB1vtBSI+JT5wAtsvV9tm7bKr/99qvuJ/YF+4ZtorEEa3kELS2MY0JAaR0X5sO5i8x2unbprL/WsvXrN9BziuPAOV20+E89F2hkBHXCMIzxOJ+DBg5w7Bu6ho0eFksF5LYh1y0yx0pEREQUVbEWKOVK4yO9rCJ4wWYOj9GvHfqdhq0cHmvYE9MDkZtkwD5iXz3lyJEjcsFI/AFavnvSQGnHjh3aXDegvlJUgg18y2nSpIly8+ZNafpSUyNYKW9OsQsICNQifd7eXtoYRXjuP0ZxOwsSwUgMu+OcG+Kaw4Fh19wajLOCCQRfqFPjWmTNeZ2t32glg41A5VH1brCPqEPl2ooeEvxDPvlUGx2wckkiy6rzYwUJVsMS2CdrXf7+pzV3atDAQVpHCfO5C3bCgyALTdBbfxPYJo4XuYf//vuvjlu0cKEGN86NQ7ibLzyoB+Z8Tho3aRKpOl84Nnx3zDkXEfXHnK9Xzpy59FgZKBEREVFMiLVACRCEPJcJdYbwEVoEKMjxsecwaeBiDiNwsXeemY6PyxqDum+diz/eN5seB759tGzZUu1HM98ITNwVZ4ss1C36/ffftL9UqVJSpkzo1tIigvPw119/yqaNG7U+CBKprt90Qu4SErIoAhZRi3a3jEALfHx9Hvt4kCh2hsTxhAnjNRBBgABWjgu6w0cOhymShsS+FXhUqlzZbYBl5XJgHuRmYBvOxcHciagIHM4d6jih+OCTQDCD1t4QPCB4cdbz3XcdAQR+MYyibI8KYlB0zTnwAKtOFgIVnEfkHOFcucJ1x748quib67LO648IrjeOATly4cHfX9p0ac0hIiIiougVq4ESjKqTSlL7eQkycIJcmgt3BDTmsD2YeTgcE9NDjCAJ+4J9wr6lSfr4gUpUoC7Q7NmzZPWqVTpcpmxZKVKkiPY/DuQGjRr5tb71R9D16quvaQI1so4dPSq/TJumy7Zt195IuOY0pzyERDZyveDgwQPG+cNZDA3Niu/da68jVbhQIUdreU8KwcmtW7cclfoRBCFAQPE37WrXjrC4HFq9QxPhEeX2RBScOEOQePXKFXMo5mB/UATOubgZivFZ58CCYYx/VDDyKKifhdyf2IDrg0AV1wcBrWuxQyIiIqKYFuuBEprctj7iGmxELWa1ILesgCY8Tzod235gzoB9io7mwJG4+/yzz7TOBYIhd5Dz89WXX8q4sWN1GM1ptzOCEzSx7c6KFSvkrz//lAA3RdpQxwmBSe9e7xmJTHvuVIeOHaVmrVraHxlIhE/7ZZoGI/i2U61wlsV+Wrko8+fNk1OnTmm/M9RxwodxEXBVrlI1TK5UZLkm+hEEjR49JlSOCBLXVo7Ro4rLgVXfKqLcMHfBiSusJ0MU635FB+S6IJBBQOOOay5cVGDZ2Grxz2Ll7rkrdgi4bjeu3zCHiIiIiKJXrAdK0LJwMulkFnHTInjGr3NAY+UEWWJkuvEbbEZprxRKqvsUXVBHCJXaq1SuJJ07ddTiXj/8ME5/O7Rvp0W7Zs78XVu48/Pzk97vfyBly5Y1lw7r9u1b8vHH/aVG9WrSo0d3Gfv997o+VH5/qemL0r5dW9m5014c7aWXXpK2bdtFKUD5+++/NRBD8SosmyKF+6bRsc6Xm72s31BCnZMBAz52fJcIuT0I6D4ZMthex8kIXFDUK6qsQCUmWAGScwMVrnAsCJIiah0PAQXq+7grXofzgmAmOpo2t4rCWQ1bhFesz9pmRMcFWJdrLo3zstgGAhR3xesQRCO30l2xvOiG/fjggw/1WF2DWuxfeNeFiIiI6EnEiUAJkINTP5+f9mvAYgYv7jqrx3mcc2f1OI9z7qwex7AB20Q/mgIfVSe1fWQ0QzE0BDBTpkzWuhf43bNnj6MJ8JIlS8qEiZPkhRdeiFRdHqwPdYgmTpyg61u0aJGcOXNGp6EVukGDB0ufvh+FG+i44+/vL1N/nqL71LpNG8nvUqzLVd68+fTDt9jev/v2Sbe33tRmnhHEffjB+5qgbty4sfR4+20NAh8HWjdz/jBsVCEYQFDqvDxyJhBYduna1VFED40/IOfPGc4rGgyIqHU8q14QWqhzbkDC3TYiC8v+vXy5OWQP2L788gvtr169hv5a28U+WjktONbR336rDTA8aptoCGLa1Knm0MP9tZZFAILvcaH4m3NdLmwDLddhPuTiPSnkXiHowt+KBcduHRO4C/4QwEUUwBIRERE9CS+bu4olseRmgE1a/HFD9l8OEoQJPkYY57x3VugQ3g4/znTEI1aQhMYbZr+cNtrrJSGBh9yVf/75R04YiT8rmEFxtLx580r58hWkbr16+iHXyOT8oMjdViNwWL58mQZezsFRocKFpV69+lKjRo0o1wdC0cBRo0bKrzNmSIWKFWX48BHhFv9zdeXKFc0VQ04U9gdBUSkjEf3qq69KhQoVHztIAk3ADxooQ4Z8EuWAw4KEPgJTZ6ij5JzQx3beebtHqAQ7mq1GPaXIJMbdLe+6DQQZ7/bsqc2IR1Q80N260IKcc+tzFgR3VjPc4Nr6njtW4IMgFAGexd2y1j5b3+MC1/lcj8saRiD3qONHEIhW+tB4A3Ixx3z3veaSOe+XNd66/uGtn4iIiCi6xKlACSIMllwjnScc9kSQRE/OSkijyNmjAgCKHCtQchd4xQcIDpFzhmbRXVvuIyIiIooOcabonQWBCgIWq9nwYLSEp/8Z8H9mkKPMYcdoR4/JHHaMdvTYMUiKH5Cb06xZc5k7Z67mJFDihsAZ361CrhSDJCIiIoopcS5QglDBkg3fPUKz4fZgyV1n9TiPc+6sHsc4Y11oAhz9DJLiBxSvQmMQKG7FYCnxsnIXAXWkiIiIiGJKnCt65wzF8N77+5YsPR6ow2jgQPOXzD222juI0rDRj7YiAA03TGqUhkESJTrxvegdERERUUyL04GSBcHSrIP2bwZpa3DmLkc1UAKrF02Ax1TrdkREREREFL/Fi0AJJuy+J4PX3TGH7KxAyBH9PGLYGt2rXArtiIiIiIiI3Ik3gRJsPPNAOi6+KbcCzV1GIOS0965xEjjPktrPS3ORGuR//KaqiYiIiIgo4YtXgRI4Nx8eCo7CipTcQKMNExulllxpHv2dIiIiIiIiStziXaBkGbnlrnaWiOKkTsWTS+9yKdhoAxERERERRUq8DZQARfHQ0IP/Lasdu9BY1I6IiIiIiB5HvA6UAEXxvt5yVybuvmeOsaufz0+DJOYiERERERFRVMX7QMny7+UgGbn5rv4OrpqKuUhERERERPTYEkygREREREREFF28zV8iIiIiIiIyMVAiIiIiIiJywUCJiIiIiIjIBQMlIiIiIiIiFwyUiIiIiIiIXDBQIiIiIiIicsFAiYiIiIiIyAUDJSIiIiIiIhf84CwREYXr7I1A2Xnmjvgbv3cDgyWFn4/kSpdUSuZIKdnTJDHnIiIiSngYKBERURjjN1+SKdsuy4bjt+wjvLxE8Liwfg2V8qWW9mUySZfymXWYiIgoIWGgREREDquO3pLei87IzjP3zDHmI0IDJHuv67iSOZLL141zSM0Cqe3jiYiIEgAGSkREpH7cfFXe+uOMORR1P7ycQ94sn8EcIiIiit8YKBERkfy05Zp0m3dWvIz/wKa5Rui3PyIwPuJxYJNxLz0lXculN4eJiIjiLwZKRESJ3Jpjd6TB5NNGnGM8DlCcDqx+6xFh9Yc3Dsz+JR1ySfX8Ke3jiIiI4ik2D05ElMh9vOyy+Hl7SRIfb/3VzuzHOGv88s55pEPpdKHGWfNZ8+IX6yMiIorv4kyOklfvjWYfEUWkT5a9Zh/Rk/msT1eZuuOG9Fp4wRhCrhAeB2bukKPf/oionDeFzG+XU05dfyClvj2u4yJaZmSTrNK2VFodS0REFB8xR4mIKBGbvee2JPH21pwh69e5H7/o+tbIqPPnTpdEWpdM98hlsF4iIqL4jIESEVEideFWkOw+EyB+RmCTRIvP2X+d+/FbLV9KqZgnubmUyPvVMzxyGawX6yciIoqvWPSOKJ5h0TuKLvWbt5Yus1HsDgXm7C3Y4bd92TTyVBpfeS6rn+RI6ys5jc6dzafuy837IXLgYqD8ffiu7L8Q4FgPjG+RVWoWTKH9RERE8Q1zlIiIEqlLd0I090c7FJ8zf2sWSCFFsyWVrKl8wg2SoIgRSGVM4S01CiSXYsb8odZjdFg/ERFRfMVAiYgokQoMsgnqE9k7e/E5dH0WXZE0ybwlb4YkcuFWsOw7HyhnbwbrMncCQmTnmQDZey5AUiX1llI5k8ns3Xdk8f67TuuwrxPrJyIiiq8YKBERJVIp/JAD5KUdAhsrNyjggUi3WZdkh3+AZE3tI0Wz+clTaXw0YLpnBD8lcySVYtmT6jqGLLsmfx24F2p5a51YPxERUXzFpxgRUSKVLZWPI/fnYU6QPVfovhEsvT3nijmnyOlrQRow3X/wMJforwN3ZakGSc45Sdavt66fiIgovmKgRESUSD2TJYn4ennZOyPA8TF+ffBrdBiXM93D+klWeIRxu84Ean/2NL6OZZ2Xt9aJ9RMREcVXDJSIiBKpTCl9pHiOpA+DGzPg0aDH6HIagRDsPhsoudM/DJpK5PCTszeCpWAm31CBkfOyWC/WT0REFF/FmebBiYjI8/7cf09GrbphPA28BI8DL+NXGf1ty6WWsrn9pFDWJLLheICMXXdTiudMKm3LphRvb5GUSbzljamX5Hag/THiWN74fa9mWmn03MNvLxEREcU3DJSIiBK5t2ddlaOXg+zfUTIDJTwZmhRNLuWMQGnWrruy99wDHYepmK9uoeRSJX9SmbrljhwzltVlzOULZPSV717JoOOIiIjiKwZKRESJ3J4zgdJv0Q17dGTlKBlBj4ZF1iNCx0cwDszlhzdOK8/n8LOPIyIiiqcYKBERkSw9cF/Grrtl9JlBjwZAzqygyFnYcd2rppb6hZOZQ0RERPEXAyUiIlLLjGDpx/V3zCE8GoxAKAo5Sm9WTin1GCQREVECwUCJiIgc/j33QKZuvivHr9jrHUVGvoy+0rZ8CimSnc2BExFRwsFAiYiIwlh5KEDWHgmUQxce6DAyj/C0sH7h2axJpFpBP6n1bFL7CCIiogSEgRIREYXr2t0QOXU1WK4Yv4EPbOLn6yUZUnhJnoy+kj4FP8VHREQJFwMlIiIiIiIiF3wdSERERERE5IKBEhERERERkQsGSkRERERERC4YKBEREREREblgoEREREREROSCgRIREREREZELBkpEREREREQuGCgRERERERG5YKBERERERETkgoESERERERGRCwZKRERERERELhgoERERERERuWCgRERERERE5IKBEhERERERkQsGSkRERERERC4YKBEREREREblgoEREREREROSCgRIREREREZELBkpEREREREQu4n2g1G3eOXlhykm5ExhijiEiIiIiInoyXjaD2R+tLtwOkho/nZCDlwLMMXbfNskmPStlNIeeHAKlU9cDZWarXJLSL/FmkO0+d1/qTDwhl+8Em2Oi/1x7Gq7tD5uvmkMihTInldVd80rWVL7mGCIiIiKimBHjgdI3jbNJ/WdS6TgrMT+gVuZ4nYCPa5b+d1taz/SXvzvlleLZk+k4nOudZ+9L+9LpdDg+Qe5gyxmnJXc6Pxn3UnZzrMjwVZekU9n0DJSIiIiIKMZ5NAsGiXgESQcuBppjKDrM239Lz6sVJAH642OQBEeuBMr1+yEyuE5mc4xdv5qZGSQRERERkUd4vKyauyAJRay8PvpXu8xDD2puCCCnpPDII5o75Wz0hiuOeklYFp0zTLfWhw7rAay3kLE+a/2Aac7bBCzvuk7A9rBdTHeG/cN+Wtux5nO3D2BNdx4HzscFmI71Ttl+XdfhPM0V5g1vmiW882IJb7+jY3/Du8bh+e9ygOw6G/E84e2vBf3O05z3B6y/B+wv9sn5b+1R58oV1tvqN/9HHhcRERERxQ8eDZSQ2Jy974a8VT69OcaegAbbiCLa/dIypxbPQ4KzxFP2HBLnBDMSsuM2XdOie+7qJCGBi+3cHlJY17erZwEtloZxBTP6SYEMSWTN8Tvm3PbcGNTrscYhwYt5C2fx02Fn2B6KEWK6c4Lb2j/sL/avzHfHtNiYdUzWPmDfogp1vDafvqfrWdw+j9tjRs7LsasPdLuuQaUlovMC7vZ7SYc8Oi0q3O1vRNfYHSvnscHksEGp5VH7i+VwfDhOazrmdT1HV+4Gyay9N+TEh8/IgV4FNcfqUefKHRznqMbZ5LVf/d0G90REREQUv8R4oITErvVWHkHJpY8LhapHs+f8/VBFrKrkTSHlcibXwAWJ1hr5U+pyFuegxBUSp7/vuSnD62d1BBTYVouiaXUdVqBj5Wphfmz/9eJpHeNuGwEQin1Vz5dSh129+nxanY7iYRasu1sFe92Z3/fckPxGMPZVo6zm1IcJf9cAKzIypfQJFVi6g+0ikY9zlW3YoTAJ9UedF3C33zhXVv2yyHLd30dd4/AgEEaA8unKS/q34xowRbS/OF4E0wjIrL81sPbBNafKOeiOzLkKj3Ud0OAE6ucxYCIiIiKKv2I8UMJbfuttP1owc34rf/5WkGw4eVcT91YwlWrQAfnz0MN5kOhGQttKcDoHJa6wPhTZKjH6qGN96JxbTns2U1JZfeyOrg/z50mXRN6umMGxDSSi0yXz1twnd7Dd57MlcyTysQyWtQIrBFxIrFuJbAumI8BCIBYVmVL4SrbUkauXg4YPcK6tgMk615E5L+Htd1S57m9krnF4EKAgsLYCJueicxHtL7aZIYVPmGAa1w7n5pBxLiwZ3ezvo87Vo1gB02+v55Si3xwJU+SPiIiIiOK+GA+ULEjUorlq5Aw4JxobPZvKUcTJubNaxUPAgsAFAYxrUOLOM0YgdL7/s2HWZ7We5lycD8FOhdzJNUFubQOB2KMChpeeS+3IHcIyCJyccy5iG47V9Vw/6rzEpEdd40fBud33v4JavPCfE3fNsTEnOs4Vihsi2EJOYnhFJomIiIgo7vJo6g3F1pDYnbjtmg7jTf5RY9i5GJsrJDARuCCAeVRuD9Z39W6wzhceK1dh25l7sunUPQ26rG1g3I37wREGYoCiY2mT+eh+Y78QOFlQt8ldETsEZdj3VE4JZuecDbCK/0UH5JzhXCMHKzLnJbz9dvY4+xuZaxwZOG8oamftQ0T7G97xItBGbiLOTXgic67Cg/WjuB1yoPA3EZVgkIiIiIjiFo8GSghS8F0lFKNC3RWrcYV+Sy+ESvDiezlIdFoQYOGjssghca5P4soKgv636Hyo5dGqmXPDAUjEfrzsogZFVtCFxDPG4dtDSCxHBNtHTtSMXTd0v5yLeFnB4Pt/XjDH2Ovp4JitfbcCM9SjsfYTif6oFO9y5nq+cC5xrnAucE4ic17c7Tf2Cd2T7G9kr7Ez7BP2zRlykrb42wNbiGh/cbwonokGGJyv++C/L2mwhUA3PJH9G3KFY3vPWAbF7RAg4XwRERERUfzl8fJAVkV+JJxhZqtc+ot6K1Z9kFRJvTXBakE/WixDwthdIw7OUDwKCV3nOjFohc25aBzWUShzUk3MWkGXNc4KLh4FCfZJ26/pOlz3FZX5kXNhbR8tvOFjsM6J505l0mui3dpP5EyhuNzjOH0jKEwdIA1snIqKPeq8uNtvBAvW+X7c/cX5jcw1dvXBX+cd86LDvqD4XWT3F0Epir051zWCyBSDi8zfkCusc8ZroRuPICIiIqL4y8tmMPspCpC78Oqv/vL760wcExERERElNB7PUUooUOcIRcrCqy9FRERERETxFwOlx4C6KxF99JaIiIiIiOI3pvKjCM0+o+4KGgtghX0iIiIiooSJdZSIiIiIiIhcMEeJiIiIiIjIBQMlIiIiIiIiFwyUiIiIiIiIXDBQIiIiIiIicsFAiYiIiIiIyAUDJSIiIiIiIhcMlIiIiIiIiFwwUCIiIiIiInLBQImIiIiIiMgFAyUiIiIiIiIXDJSIiIiIiIhcMFAiIiIiIiJywUCJiIiIiIjIBQMlIiIiIiIiFwyUiIiIiIiIXDBQIiIiIiIicsFAiYiIiIiIyAUDJSIiIiIiIhcMlIiIiIiIiFwwUCIiIiIiInLBQImIiIiIiMgFAyUiIiIiIiIXDJSIiIiIiIhcMFAiIiIiIiJywUCJiIiIiIjIBQMlIiIiIiIiFwyUiIiIiIiIXDBQIiIiIiIicsFAiYiIiIiIyAUDJSIiIiIiIhcMlIiIiIiIiFwwUCIiIiIiInLBQImIiIiIiMgFAyUiIiIiIiIXDJSIiIiIiIhcMFCKZffv35f+/ftJ4xcayfHjx82x5Cnuzn9ISIgcPXpU7t27p8NERPT4cG/FPRb3WtxzY0NM3devX78up0+fFpvNZo4hooQkwQdK1g26dKmSjq58ubLyZteusmnjRr15EjlbuXKltHylhXw2YrgEBgSYY4mIEg8k/A8ePCAf9e0r9erW0WdnxQrlpUeP7vHypV5M3Ndv3bol/fp9JC2aN5Pdu3eZY4koIUk0OUp+fn7ybKFCUqRoUcmbN6/s2rVT3n23pyxatDDevgnau3evDBk8WP78c7E5hqJD+vTpJUuWLJI7Tx7x8fU1xxIRJQ54Ji5evFg6tG8vy5YtldSpU+uz86mnntIXjFevXjXnjD+e5L4eHBwsGzdukF693tO0gyVJkiSSPXt2yWOsM336DOZYIkpIEk2g9Mwzz8rYseNk6tRp8tvvM6X/xx/r+D/mztWs8/ho9apVsmDBfHnw4IE5hqJD6dKl5a8lS6VTp87i4+NjjiUiShwuX74sv//2q/j6JpHRY76T2XPm6rMTv5On/CypUqY054w/nuS+jmfsokWLZM3q1UbQ9LAUSrJkyWTAgIEyc9ZsDZaIKOFJlHWUvLy8pEKFilKgQAG5dOlSvA2UiIiIotvt27fl2rVrkjdvHilcuLA+MwG/zz//vJbOICJKDBJtYw54QxQYGChp0qSRlE5vxw4dOiQffvC+lsVGh+J5//77r6N4Hn4xjHLaqOvUqGFDmT1rlsyZM1vLcM+fP0/n2759uw67Vl61xo8ZPdocExb2C8UdsA3sA+Zv/UYrzfrH9q16V1OmTNb5PxkyJMw6jx07pmWna9aortNebNJYJk+eHKoiK+bHtC1btsjcuXN0Xuz/hg0b9Nhc9x3FD0aNHClVq1SR3bt3m2PDunLliowbN1a3ifVjvdiWlfMVEBCg23vt1ZY63d15dm5k4cCBA7rvWA869GMdp06dkt69ezmuA974YR/B+TyfO3dOrynmQ1l7nDcsHx531+iMv7+M/PrrUMf09VdfyY0bN8w5Hp7PbVu3ytKlS6XZyy/pNnEdT544Yc5lh2u8ZMkS6dC+nc6Drnv3brqvgOPAOnDdsU7sN849zi0RUUxKly6dZM6cWf777z9Zu3ZtuHV58bxwvVeCNd56HjrDi8mvvvpS7/vu7qPW88OqF4Vf5/VgX1D8z/n5iGcJ6lO5PjfGjR2r8+Ce7npfd54Xx4nnB54j1j0bywOWq1ypoiz56y8d7tqls+PYnNfhXG8rqs84pDtmTJ+ux4p5P/64f6SKN+K5NGzo0FDn6vfffzOnily4cEG+/PKLUNOdnyP79u3V5zmePahvZcHz58svPtdzgfQA4Jiwj3iuYV2uaQrnBjvQaMbbPXpIu7Zt9XpjexMmjA91Pvp91NfxvIPIpq2Az0fypEQZKOFGiyx0/MMuW7acZMyYUccjYHjrza7GzeWitGnTVlq1ekMTuG8b/3D37dun82w1EsEYRmK4QsWK0hD/mGfP0htIdDlz5oyM/f57fVi1a99eXnv9dbl48aJxY/lI9yNVqlTSvHkLKV68uM5frVo16dK1qxQtVlSHcRydOnaQVStXSqXKlaV9+w6SPHly+W7MaK2Y6/xQgvX//GPcZEbJzZs3dfjpp5+WZ555Rnbv2hXqRoab0NatW6RIkSJaz8sdBGjd3npTJowfr9vEtuvVry+379zWm9vdu3dl+LChenPHjRHTa9WuLVs2b5bOnTpqhVtnuDl/990YLRder149HYfjGGN0eJhkSJ9BatWqbezbZfn8s8/0oeYMN+w+fT6UJH5+8tJLL2mwhgfl5MmTHEFVZMydO1c2b94kdevW03P9nHEOZsyYLt9/950GPc6mT/9Ffvt1htSsWUsKFSqsD/UvjIeVdd5xDj7/bIT0NwLZE8bfF/ardes2Wt49IOC+7tf48T/JwAEfS65cuXV71avXkJkzf5eBAweEuX5ERNEJ9XleadlSvL295dNPhkj3bt1k+7ZtT9z40eVLl2XQwIHaSlyLFq8Yz4gUeh8d+fVXel/EvQ33uClGArx06TJ67ytbrpz4GwEB4N44ccIEDTp2GPd6PDtQlC5jpkwaeDibN+8PTZy73p9dhYTYZOrUn2Wa0dWrX0+KFSum92zcn/H8yGSkDzp07KglUKDJiy/qfoVX1O5xnnHfjBop6zeslyZNXpSsWbPKX3/+KT+MGxfhvuM536FDew3IcufOreehopEmuXnD/hzHvuNZjGCj8HPP6XTM98sv0+Sdt3toOiN//gJSoUIF2btnr5w8+fBlHp71O3fulJIlS+nz3jomPHet61KkSFFjH8dqgOK8nwi4vv32G32xa/nnn3Uyd85cTW9h2Ro1asqKFStk6NBPHc+zyKat+HwkjzP+ISdoRsLd9kKjhrYK5cvZXn/9NVubNq1tzV5+yVaqZAnbhx9+YDNuCDrf5cuXbMZNzPZR3z62O3fu6DjYtWuXrUrlyrYvPv/MZgQStvd797aVK1vGtmrVKpvx0NB5jH+Ytvfe+5+u07g567ht27bpcL9+H9nu3bun48AaP/rbb3UY0zAP9hH7CteuXbNduHBB+y1z58zR5YyHhDnGputw3iYYAZWt9RutbDWqV7Nt3rzZHGvTYzJuLDr/kiVLdJy1fMtXWth2797tOB78Gg+YMOtet3atjpv5++/mmNCMG77NeDjoPEYgYgsKCjKnPIRlMR374nyesa/Y5ze7drVdv37dcV4wr3FzdqwL+4Dzj27+/Hm6r877awSYOp91nuvXq2szgksdB0eOHLG9/FJTx/l2d/5drxFgGo7Pgr8bnOfmzV62GQ9xHWedT+e/IRwLjgl/Q3v37tFxy5ct0/1/5523HX9/znAuMP8ff/zh9prgHBARxSTcc3Dv7NSxg9530PXq9Z7t7Nmz5hw2fT643ivBGm89P6znsOuz89KlS7YunTvpeNx3rfn69uljMxLnOg/mxbMX9uzZo88JPMuPH7ffr51Z93OsD+s9efKkOSX8Zy/G4flu3d/xrBk3bqyOx7MH23eeF+uxuHt+POkzzggi9Rnl/GxxheW7d++mz4k/Fy92nE8LtmulVaznJDgfG54nGG/trxGQ6DxgPeut9AauI7a1YcN6HQacryGDB9vq1K5lO3jggOPaVapYwfbNqFGO6wenTp0KNYx+XGPruei8v49KW/H5SJ6WaHKU8Mbj0MGD8u++ffoWv2OnTvLpp0MlQwZ7SzV4w2XchDU7t2qVypqdi65jh/Zy9+4duX7jhuau/PffISldpoygYqhVbhvF96pWqar90QE5ScY/fX1DMmjgAHm15Svy2WcjdJpxQ9Hf8Jw546/FCGrXqSMlS5Y0x4qkSJFCXmjcRPuRK+TcAARyfPAWzbkcerVq1bXoxe5du/XcYf7Va1brW7SKlSrpfK5Q32vHju361ujll5uFqTCLJlmR1Z8iRUp9W4l9smD7qDeGrPfTp0+ZY7HfKaVGjRqOdeXImVP3C2/3MD/2FV2xYs/rdONBoL+WKlWrau6YBTlheOuGaxmVlpty5Mihb9iQ04em5VGEYP/+/foW0/WtX6NGLziODX8bhQoX0r+hgAD7edy0eZP4+SXVN3zW358zvLnF/HiTW6Z0Kf07xC+2DVeusngBEcUs3FeRmzB23A/y9dcjpWDBgtqAUI/u3TS34nG4PjszZcqkOe+4b/v7n9bSEsjNWr16lYz/6SctWgZodQ+2btmiJR/atWtv3Mvz6Th3sL7mLV7RHJRHwTOmQcOG2jIu4FlTs0ZNvTfjOYEcn8h6nGcctlO3Tl3HMw4lXJ59tpDbZ4sFy+/ZvUfq1q2rz3rrfFrwLLbSKji/1nRsA6UismbNpqUvUBcNz3M817du26rpC+TYIDcIz9mq1arpMSH3Ds8kFKez0kYoPoficHiO3nZKlyBHrHmLFlqixILn59GjRzSHr2fPdzRNg+oF1nPReX8flbbi85E8LdEESkWLFpMVK1fJmrXrpE3btjJp4kSZNGmio/gVWrLBzbW+ETTgweDavfFGay2GgPlxI0cxKWfePtF3KpGl/tqrr2rxtWTGzeaN1q3l9VatzKkRs44jbZq0YfYRNz40ZXrv3j3HcQOCDNcbLW6clSpV1iJvKPaHbpcRKJQoUVKbWHUHN3Xc3DNmyihJkyY1xz4UYrNJkLHdtGlRLyyVOdYON1U0PWvdOC3u5oUkSfwcDzZwDcosrucB8yVL9vAGHhkodjBs6KfS8523tW5W2XJlpVfv98MtepHc6eGI8+rj/XDfcN5x/nFceAi4YwV7vXr3dvu3WKZMWZ1ORBTTcJ+tUbOmTJ32iz4HT548KQvmzw/1DIksd8/OFCkf3i/xjOrX/2MpXryE/PzzFHnxxSbS7a23HIGZ9aIQAVZEEAggsIsMd88YP+P55e4Z9iiP84zDdrA9C54Zj0pPYHmsB+fT+TloCQkJCTetgkAM5/nObXtQhOc5nut79+wR/9OnHcXu8PzHM846JgR0AwcNcvtMyp8/v7l20SDPqs4A2MZPP/2o9ZUQaBcypvd4+51Qz7GI9tf1XPD5SJ6WaAIlC95YdejQUcvATv9luhGUbDan2CERjZyY8uXLh+qee+45R2LcNdCAu3fumn0Ru2ckuiOCB8Fv2iyrr4z65lv56KN+xsOiqeTLF/7bM3du3LwRKtcI8NYGb8jSpQ0bPLjCzbdO3bpajhlvwFCxFbluGOfuxuwMrSW5btvZjRs3jeO8bQ7Z4ZyePXtWb8bR2fRscEiwlhO3IJA7f+G8nl+fSAa3eJuGir4vN2tm3IjHSefOXbRcd+rU7gOdyHB3DlxlypQ5zN8hOrydIyLyJCToq9eoof2Xr1yO8B4f3vPQ9dmJezOeK4B7MqCVvXE//CCLFv+pJT927tyhH4lFPVQLnjER8fY2gg3vyN3fQ0JsmlB3hlwSPC99jWejt8tLxMjw1DPO3XPembtnMQIhHBteaCIdgOd5rVq19JhRqua/Q4e0cYnyxjPO+Vl//36A5uK5eyYhwLEgsHF+8Xrk8GGZM3u2VK1azbiuP0r3Hj2kevXqkilz2GA3KmkrPh/JUxJdoARpjUChY8dOxo3ZR8aPH683jWzZsmkwsmrVStm16+EXtnEjR6CgAYbZEtDWLVuNG8rDVt+w/PK/l5tDdpgXb7XQYMSNG/bmx5EzsXz5Mu0PD25qVy5fMW5gfvqNBsBySKyHJ8Tpuw4oaoCgbsXff+tbIQvWsXjRQn0YoYJmeDkwzqxGHdatW6tFIayKneFBlnvhws9p1jgqaro+fHA8JYqX0Ddhs2bO1H2y4OO5mzZtlGeefVayZc9ujn1ya9es0QYmLHgQbFi/Xo8rR46c5tiIWVn52H/r4YvijadOndT+qHA+B7//9rvjDakzVLyFObNn6fdMLMixQyVjFIUgIoopCF5QDN252BkSsCi2DcgdwTMke/andPjEyRNajAtwz8Jz1J2dO3bo89SCe/NK41mB5yq+dYjEOu6JSGij9ANeaiJRjefvzZu3tGgWnmEzf/9NLlw4b67lyWA9fxvPbyuBjufSgvnzNOcCJVGcc3vANSHvzFPPOOfn/LZtW0O9DATnZzGuhTUd+440CI4ZJUmsooFo7h3r27Z9m6Zl0F+qVCmdhmMqkL+AHtPcObNDHROulXOjDe6gWB6uK/5mrGAYL2AP7N+v/RCVtBWfj+RpPoMNZn+ChKYp0YIMbghoRQX/6AE3EiSA/16+XJL4JdF6MCgCgJv20iVLNMA5fPg/bSEGb0OQk4JgCm9LkH28bNkynQfF0X74YZzgq9woY403boWMmw62gwcCWnDZvHmz3himTZ2qNywUXUBWN95+4Ga8du0auXD+vNZtQZGCw0cOa04XcnHOnT0rv/46Q4se4Fis5eD8+XOyxggEsB28qcL2MQ3bxnGgOVPs435j+pjR3xo36U3y4osvyquvvaZvktAKD4JCtOKDIgGucM6uXb8mv86YoW+FXnr5JUe9IHewTtzwEIgsWfKX/LNunR73ypUrtNWbsmXLSq5cueTokSMaSK1bu1bOnzuvH80dN/Z7vZH26tVb6x+5nhfrjVV41xMP0oULFzjOjzWMmy+CPNRLW2P8/vjDD3qj797jbc05dLcd13Uh4MMDCa0AorlVtH4374+5mjDAGzdrufDOp+t4/O0dMc4BHmA4dv8z/vp3hNafChcupC3lXbp4Ua/t8mXLjet8Xh94334zSt/kov6Y9cAhIopuSNgOHjRQm9dGK23z58+Xn6dMNu6lq7VY1VvdukvOnDn1/od6qWixDPfHY8ePyZQpU4z7c8pQz0Prvo3ixrgfo/XWLcZ9dNSokVqsu23bdtoy3MGDB7WoHe55SDAvmL9A5y9VurS88EJjDZ6uaCC2yrhHLzSeJUfloPGcnPLzFMmR4ynNZXD33ADX+7p178exIsGNZ9RxI3BDkXw0iW610GYFhXge4z69Z/dufa4h9wMBi+v2sI9P8owLb7wzPP8QwKFl27+M5/w24/lw+tQpWbRoofGsPqIlHnCdcEzLjTTOvn/36bGN/+lHWbx4sZaoefPNtxyfRsFzFJ/bQLoG6YrGTZpI5cpVHM/6XMZxIrDBM8k6JjzfP//8c0lpXGucT+saI52E4Nb5GYV0EHIGsQ2sZ+q0qdo6HgItPBfxkjqyaSusn89H8qREmaMEuPG99trresNCIIS6J40bN5GRo77Rf4wIoCZPmiQ3b9yQbt17aHYubhq4WQ8YOEhvhghE8I+/9/vvS916dc012+FGhjK0tY2bPxLpfxo3J1SqfL3VG+Yc7iHY6Nr1TWnYCN92OKRFvuo3aCit3gi7HCplor4Vbjjz5v0h9+7av2fQsGEjmWw8rKpWraoBE74bhPUOGz5C+vT9SPctMnC8VqMO6NAfXpBkKVeunEyePMXY5wb6MMG2N27YoAESzjmKHXzx5Vd6bpB7hukIrF5ojG8yTNHloxNu9u9/8KEGnrON64zriGvcyDi/kYWiIP369ddrjgcebtIfDxhoPCQf70vsCIa/+uprefudnvqAQvOtaOIVFZZRrh3Xp+9H/XQ6cj0RQGF6vnz5pU2bNo9Vdp6IKLJQb6W1ca9BCQIksNEIEqCOEu7TqHAPeC6gThGCCpRgQA5+m9ZtwjwPLci5GDR4iJaawP0YQcBgYxifwcDzAYlgfNAWCX405vCvkcBv36GDDDSeuSg2j3sjnmFYBi+c/vxzsUwzEt2QNm06/Y0q3E/7GuvMmyevrgsvJfFpkGHDh+vzCvDcwzjUYUbAhf0LDg7dcJDFE884e1rkBZkwcZIGPQgqJ06coEXmnjICRsA1wvYQiCC4w3QEhdgvPH+c63nh3CNQhXv37ms9H+dnPeYd8dnn+hkLFOfDMS1dusR4vlaWZs2amXO5h5eDfT/6SEuooAEHvNh9//0PNPi12I8n8mkrPh/Jk7xsrnm2FGU4hd9//50GVp9/8aXUqVPHnBL/4SN+/3v3Xa3YiZvdo+onxRVo0QcfBsQ3LN7p2dMcS0REZK+v+umnn2hO2Ogx34VqkIDihoSctqL4I9HmKEUnFKNCzg1aiEFuVEKB8szI0cIbpKrVqsabIImIiIjit4SatqL4hYFSFCGrv0vnTjJm9GgtP9ur13vStk1rLWaGIgIJocUV1KEa+fXX8mbXLlo/CcUAK1Z0/+0kIiIioieRGNJWFD8xUIqiLJmzaHYwysWiDDVa8UE9mDHffa91nJzL9cZXaLwADTCg4iWKraGJcqvRBCIiIqLolBjSVhQ/sY4SERERERGRC+YoERERERERuWCgRERERERE5IKBEhERERERkQsGSkRERERERC4YKBEREREREblgoEREREREROSCgRIREREREZELBkpEREREREQuGCgRERERERG5YKBERERERETkgoESERERERGRCwZKRERERERELhgoERERERERuWCgRERERERE5IKBEhERERERkQsGSkRERERERC4YKBEREREREblgoEREREREROTCy2Yw+xOcbI1rmH1hnV+02uwjIiIiIooarxW3zL7QbLVTm30U3zFHiYiIiIgoDrp+/bq0a9tW5s+fpx36MS6+On78uDR+oZE5FPcxUCIiIiIi8gAr8CldqqSj69+/n9y/f9+cg+ISBkpERERERB70wYcfyoqVq7Tr2/cjSZo0qTmF4hIGSkREREREHpQ8eXJJly6ddkmSJJGPP+4vY0aPNqeKo5jdjRs3zDEPrVmzRouvoRgboLmB774bI58MGSKBgYE6Ds6dOyf9PuorFSuUl5o1qutyly5dkuHDhjnGff3VV3LmzBnp3r2bTJw4QdcFhw4e1G3s3LlTli5dKo0aNtRlvvrqS90n7F+r11+T0d9+q+O3bt3qdr7g4GCZMX26bgvTFi5YICEh8ad5BAZKRERERETxRNGiRSV9+vSyZ89uHUZxvu3btkmtWrXEz89Px12+fFkGDRwgwSEh8tvvM2XChIny4EGgDB48SG7fviWz58zVcf/u/1d+njJFSpYoKdu3bzem3dbld+zYIc88+6ycNYKon378QYaPGC4LFy2WC+cvyKSJE41gJ0SOHj0qufPkkfUbNsoNYx/czbfi779l8uRJ0v/jATJ12jQJsYXIhQvndRvxAQMlIiIiomhwOdAmh+6GyMYbwfLzuSDZcztEhzGeyBlyf6w6SuPGjjXHRg5yoUqVKi179+41gp8HcurUKfHy9pZnCxUy5xDZtWuX5uj06tVL8hjBTIGCBSVTpkxy9MgRadeuveTIkUPHtWr1hhEUbZdCxrLnz53TwOju3bsaKJUrU1a2bNksNY0ArHjxErp8lapVZO++vRIQECAFChSQSpUqSZCxD+vWrQ0zHwK5VatWSr169aRmzZo6vkmTFyVr1mzmXsZ9DJSIiIiIHsE/wCZTzz2QPkcCpOW+e1Jp2z0ptOmOPPXPHUm9+pb4rrwlmdfdlkIb7xjT7kq77L5y7YFNhzEe0zEf5sdyWB7rwfqwXqyfEg/nOkpt27Uzx0aOj4+P1KpdWw7/d1iuXbumuUnFihaTDBkymHOIMe0/yZ+/gKRJk9YcI3Ly5EnJnDmzZM6SxRwjmjOFhiQyGkFM3nz5NEBCUbxTp07KM0bwdOLESZk8aZKUKV1KgzoEeMFBwVpEL0kSP83Bunvvntv5AgMfyJmzZ6Vgwad1n8HbCOi8vb20Pz5goERERETkAoHLrItB8uaBe5Lnn9uSy+g67b8v354OlFkXgmTjjQdy6E6InLsfIreDRYJDzAXFCHi8zISg/tgDIEzHfJgfy2F5rAfrw3qxfmwH28N2GTglbM51lFKmTKnjgkPsAQhcuXxFf8OTN29eXcfWrVtk957dGjhZwQg8leMpIzA6IbduPfzWE3KWUEfp0sWL5hjRQCtNmjSa21OxQkXZ9+8+DbwKPv20EWjll5y5ckr3Hj1k2/Ydsn3HTu1+njpVUqRIYa5BJFmyZG7nmzBxouR4KoecNIIu67hQZI91lIjIo3DjmzBhvLR+o5WUL1dW3+a89mpLmfrzz6FukhHBTey33351FAVAWWUiosTCCoze++++PLvxjgYur+27JxPOBsmpAHsUFGR0Zq/BORhy+kWPmSi0x0gRzGfA+rBewHawPWwX28d+YH8YOCVsaPEue/bssnbNGtm/f7/m6ixdusSc6l7atGmlevXqMs0IWryNwByBk7PixYtrTtFEI22AHCKsF/WWUNzu55+n6DgUw5sxY7rUrFlLMmbMKCVKltScqLlz50i1atU1iCtXrpz8MXeuFq1DXSisZ8uWLeZW7BAouZsPRQMLFy4sS/76S9auXavbRH2lK1cum0vGfQyUiBKA3379Vcs4HzhwQIKC7I/cw4cPy7fffiO9e72nN8dHwQ1s7pw55hARUeKw7EqQtPrXnqPTcs89Gef/QP67Y0QvRlyCN9/2uMgR3cQwL92evnE3/of9wP5gv7B/2E/sLyUsXkag06LFK/LUUzmkY4f2snjRQmnY6NEfZS1TtqwGJcWKPa+Bk7O8efPJsOEj5OTJU/Jik8YyZPAgSZc2nXz88QCd3qJ5M+ncuZNUrVpNi/4hNwr1lvLkyavpiCJFiuh8DRs20npMQz/9VGrXqinDhw3VnCxX4c3X4pVXpEHDhtK3z4fS58MPpEyZslr8L77wsll5YQlQtsY1zL6wzi9abfYRxX/jf/pJyxnXrlNHb5bIYfrjj7laXhg3PGSHd+zYSW/G7qD5zlGjRsqvM2aYY0R+Gj9BSpcubQ4RESUsPxgByLizD2TPrWBJ6i0SEIyxRpIonPtklBirsNVKLWuuB0uN7XfNkU9Ak2pektTHngP1fGof6fZUEnkrZxL7dIoVXivcl9iw1U5t9sUsvBD9uH8/GTpsuDz99NPmWIpOzFEiSgA6duqkb20QLKGiZNasWaVNm7ZSuUoVnX7s2DFtoSY8aNVm/rz5kiKFvZw0EVFCdCHQJsOOB0r2dbelx3/3jSAJOUc2e3E6xEfRESSB9Qo6ul5FY7+M/+l+GvuL/cb+4zhwPDguSjxQzwffSJo8aaK2Moe6RxQzGCg5QfYlPu5l1dFAh49m9ejRXctjust8u3fvnixYMF86tG/nqBuCLM7PP/tM12et0/nDYO642za65s1elpFffy3//fef/sNwdcbfX4YNHarbxPzYB+zLtq1bzTlEPz62ZMkS6dypox4P5qtXt46u986dO+ZcYaHsKlotwbzWMuPGjXX78TNnqBODujHNXn4pSssBzjHKtLZ8pQXryESBcwVOCypa5s6d2xwKH75nMGbMGMmePZu81+s9c2z0w4f08PfQv38/LTdN4cO9om3bNhHeM+Iz/C04f1iRKKahme4PjgTI0xuMwOJkoJw3Agt7fXLj/6IrOPIU3V/7/uM4cDw4LhwfjpMSPnwE9qWmL2r/W926Ob6dRNGPgZIbvr6+UrBgQSlStKgmNBF0vPN2D1m4cEGoYAkf2nrzza4yZPBg2bNnj77FRxv2KPaEymxoSSSqnLeNDkHH9Om/yOuvvSqffvJJqMAGwVuHDu210h1gflTmQwW6M2fP6Di0hf/5ZyOkf7+P5N9//5V8+fPrfLB7925tfz88aPlk//5/pX79Blru1Nc3iUwYP14++WSI44NkrgIDAuSrL7/QwCj7U09Js2bNdTyWG/n1V7o/4UGwiPm6dums55aezM2bN+XggYPaXyB/Aa1s6QrXY+z332tQ3LZdey2bHBPwBe/zRkCGj9INGzbc7b44s14cuCamETwj2HLuGHgRUXjuBtvk42OBUnzzHZl89oHcCha5Z4yLeZ4LvnA8OC4cH44Tx4vjpoQLxeI3b9kqw0d8FqpJcIp+DJTcQCWzzz7/QqZOnSa/z5wlY777Xt/Oz5o501Ep/sSJ4/LB+73l0MGD0rLlq7Jk6TJZsHCRzJjxq6xZu07+97/3xC9J1MsOO28bHdY75eepGtwg5wqthaA+CRK42J8rV65Iv/79Zd78BY79nTV7jmQx28jHB8cWLVokxUuUMOaZr/uH+RYt/lMr74VXZwUaNmgoM379TXq//752aA4S68ExIxh0J8QIJJHYnm3sw/ffj5X+H38s041tYrmVK1fJsWPuA6ClS5ca26uvLbeh6Bg9Pvx94FsJY8aM1mZDcUN9sWlTc+pDmG/q1J/17wOVRuvUqWNOiX6nTp6SbFmzPTJAsqxZs1r27dtrDoWGSqEIuKzmRyMTeNHjs4JW5vBSfPPHxSApvuWujDttL3Z85YEngwf7tnahPXAPsY4Px4vjxvET0ZNhijQSihUrJhUqVNSPaaGYEhKYf8z9QxOjHTp2lPc/+CBUCx7IAq1Tt67kyJnTHPP4EDRg+4MGDtKmIxctXKj1TVCc7uLFi/p14xIlSoYKLpALVrFiJe2/dOmiVuZ//vnnjeApq44D7GPt2rXDtJLizC9p0lDrTZUqlWQ11oFiXuEFM2jisn2HDqGOHeempLGPd+/ekYCAQHNsaMHBQfJC48ZGUDVDatSsaY6lqLCKtpUrW0aLPaKZUTTi8PXIUfp9BGfIGV28eJE29oBA6u2334kzwQaKm61YsUIDIlf+/qfNPiIi907ft0nHA/fllX335cidYLkaK/GC/SXk9VjYNo4Xx43jx3nA+SCix8NAKRKQ6+Lt4+1I6J8/f17Wr/9HnnvuOWnevIXb+iHRDV9LRnv5yMnZt3evJmrxcS8EbsuWLtXAyZ2cOXNpcT4kmo8cOWKOjTrkYCHXZ9OmjZr7kDOcIFDPlUsQheJ9N27e0P3wMc6jO40avaBNVmJ/KXogt3HO7DmycMGCMA05bN26VUaNHKk5pe/0fDdMIBUVrsXhnIvCWbkRU6ZM1g7TUQwvPFgOuYrt2rXXHCh3opIzBVZ9GOf9dFdnEPtlTUfnup+ux+lcLDCiaa71D90VFXTeNvYNRSEjw3XdrsflekzO+wXYbyu3CMta82HYmo5mXpG7hyKx1jTsP44DzdLj13kZa5q1Ludp4cE+O2/f3TkiiowJZx9ImS13ZM7FIAlGUflYq39k1RWKpSDFOG4cP84DzgfOCxFFHQOlSEAiE19IRnCABCUCJTzYkUvjqbKhCMYKFrQ3/ejv768JRdT/wQfCkLBs0/oNWb1qVZiACe3gN27SRHO/2rZprY1MnD171pz6aEhYIeFStUplmTRxgvT9qJ82Mx2V4BCVDlf8/beULFlK8uXLb46l6PZOz56yafMWWbFylcxfsFA6d+ki165dla+//kq+/uorx98G6n99NmK4Br/v9eolRc06a48DCfFBAwfI7DlzHUXhEMi82bWrJuLxsToU2WzfvoN2mN606Uvm0mGhmXMsH16z5CjCZwVcUUlQY5kN69c79rGLsX+od2gFFdhXNMxiTcfxYF+sBD7mwzeprOPEOc6cxZ6LHNE0rPdd47r0fPddx7pxfJ9++oljv3EO5xrLYjlM/2X6DJk2bZpcNQLdiGC7+MBws+bNHOtGkV8L/u06rxfFFVFPzPWcIQhCPUdr/wcOGiSjv/1W9x3XAcsXLVpMm4vHdOdr88sv06Rz5y6O8VgG1x7HiHHosF78jbgGnhYsM9jY5pBPPtX5sZ/FjO0RRcXe2yHy0p570uPgfbkYaJObQbGdi2IFaLEVqNnhPOB84Lzg/OA8EVHkMVB6BLTUhnpBqOtRvnwFLf5mSZYsuUdykyzI1XKGhMnkyVO0qBpyi3r37iXdu72lHx21IKDq06evDBo8WFKnTi0zZ/6uLelNmjgxwuaiLUWLFdVEJb7ajIYlBg8aKLNmzdTih5GBRBgS5YAmrCMq6kdPLkmSJBqcIKh/661u0qfvRzr+r7/+kv/+O6T9fy5erIEzimSiIZIypUs5Ag/kGlisHATXXAgLErhIiCOBmy9fPnOsSJu2bfU3qg1yICGNhDz+3sKDYNBKgCNBDc5BR3hQjM95vWigBPXm9uzZrcM4Z6+99rr2A/6dY7pV1O/q1atGcsdLm18H5/kjmoa6VmXKlAkVXODFxenTp7VpV+scIpDCcoDfwUOGSIaMGXU4PCiGi+NwDjxR5BfXAkHU1m1bdT3WenEvQFBjbduCY8V4K5euenX79+cic/2wfedrj+NFTrfzucZ0DKPxGXfXCY3e2Iz/rJdO2I/XXn/dsT9EjzLvUpDU3H5HVl8LEW0lO3Zjk7jHOB84Lzg/OE84X0QUOQyU3EAiAl8sRiKxVs0aMm3qVKlQsaJ0ffPNUE0wBocEu20yPKbcvWNvMS5lyoffukFdoC+//Ep++mm8lC1bTnNvECwhUWLBPr/4YlOZOWu2dOveXRMg33//nX41OaJW6AABEhLcX339tTYYUaVKVX3bvHnzZnMO93Be1q5dI73ee08TQsiJKlu2rDmVPAHFIJGjiDpiEdUPe1y4rmnTpZUCBQqYY+yQMEdwEJX6RMi5QcDwwQcfRjqBjPkwv/9pf23RMSKuxfXQj3HIobIgaGnfrp3+u69cqaIsMYJLC84jAgAUQ3PNGYlommsOGDrcW6zcovDO4aMg4EBQWalyZXNMaAjecuXKFerFDmAY4zHdkjFjJkeQF1W584Rufh7HW65cuTDX8Pnni+uLFneBEgKpsmXK6nkJLygnCs/XpwLl5T335IqR9r8RFIdyS+JgsIbzg/OE84XzRkSPxkDJDauJ7jLGwxvFhUaPHiOjRn3jqMeRyghU8PYTTS+jCWZPQAIDzXXDM888o78W1AkqbSRMvx87Vj748EPdJ7SI5xoEIQGLN8fTfpmuRWnwbSW0ihdZyA2q36CB5kRs37bNHBsWvvc0f/58+eD99zVIGzlqlNSvX18T7uRZaPgD9drwIdmkSe1BPnL2UJzKXTfqm290HkA/xmH+mIS/bRT9Qu4jgg0roLDqNbmrTxTdEOBg22+/844jt8q5MQkk/NG6Hs4HAjrsnxUURTQNUJTNygWzOrQ66ZwTk9ghp9AqGojzx4CJIqP7oQB5/3BArFUDilBc3CeLsW84bzh/RBQxBkpuWE10//jTT/oAr1ylSqicpFy5c2tLczt37tCiJp7IVcK21q5ZK6VKlZLCzxU2x4aGYoBW8UC0iBd+Aw859Y0/Ah60ihcVyZImNfvCt3LFChkxfJg2af7jT+O1bhLFnF27dmrds8OHD2vQgUAVDTnMnjXLUeyxXPlykjevPWGOHEkEze66lClT6TyAfvu4hzmYzpALceP6jTBFtJAzs80IpCPbMIcVaLgGE1a9poiCCtdiW5Fl7SNyZHDOkAOLgAb/LiKC84E6V5jXtSiZu2nIcQmvyJnlmHH+XM8hcnwiqqNk5Yih3pU7OB+uRewAwxgfU3UrwzteFHFE0V/XnCZn1t8B6kLh2uAaEYWn/s57MvGM+YyLk+/g4vCLQXPXcP5wHil2oX4sqkNUrFD+kQ3fkOcxUHoMaCkMFaj9/JIaAcFwmTN7dqj6PuhftmypnPH3N8c8PtQFWrVqpQwaOFB8fX2kS9c3tagM6k7N++OPUB9+RcC2d+8ezUFImSqlBk7/rFtnjNuriWcLvgWF+cA5YewM6929a1eo5bBN5BQhxw05WO5gntnG+UCw2b9ff8mRI4c5hWJKcHCI1j177dWWWmSsbJnSUq9uHRlhBEnIXUTA2vOdntq8e3RCYIB/B6io75zjg6KqKIqGImnRCYlvtLJmJcLxi4ZM3BUxc4WcKedcHuwjoMibFXQ4F8NbunRJqKJ3eHiF9wCLaBqKnOHfEdZnQQDw22+/aj8CQNTzsRpPAPxi+FFQ1wnrdT6uv5cv12thFWdDIwnWeq3zhfFRyc3C+cH1jExRStRvQlFINIRhwf5gGI3PuAuUMB37TRRZBTfckY03gyRuFx6Ly1lKdjh/OI84n+R5SCsifff6a69qdYjwXm5T7GKg9JiQc/PBhx9oPxKk1apWkVdbviKtWr0uNapX04RO4IOoN8eJIKdvnw+lbds22pJdndq15P3evXXakE8+cdTzQVD0hxEoobgQtov5UcYflfNRFK9x48b6BvfK1SvSvl1baVC/nmOdr7Rorgm7SpUqaQ6VO8htGjlypLaUh2IwOEYst3LlCl13iRIldD68+UbrYS1faaENBJw+fUrriyBHY4CRgMY2nbuff56iy2H7SMxHpiI+RQzN1Pfp21dKlizpyPnEL+rV4avd48dPkDx58+r46IaGBFBR36rThw5i6iOwe/ft1WAQ28EvApzIbAs5UwiErH1EjsW3xt81gj1AAxT4m7Sm37t7L8x3nKzGLdAh12TAgIGO7YY3DQEJPliNQMGajpbqcP+wINcaOVlWsUOrlbxHNebgbt2rVq9yBI2u68X5Qv0hjI8KHAeCnE+GDNH1hBcUAs4nzivOr7VPuD9gP50btHD1zTejHPPj3ul8bYicea24JRcCQ+QW2iOI+7FI3GacP5xHnE+cV/IMvLz69ptvNF2G9B1y+Snu8jIS3An2VpOtsb31JnfOL1pt9j2EP14kUq5cuawP9ke9dcWpwx843k6jCB6CAyRQ8SYdCch69etrlmpk1mltG/U0LNa6sB58Z8g5RwBvHv7+e7n8ufhPIzDZpzkHaCocjS20fLWlPPtsIa0ThOAFOV747tOJEyc0NwgJa3wLqUmTFyV58uTmGkNDTtbff/8tv/06Q/bv36/jsNyrr70utWrVciTIESghR+HChQvy5Vdfa26Vc8tprpBgRUINia2P+vaRqtWqharAj6AJwRPe5qMITkSJK6LIsOq7RDVAIKK4Jf+GO3LyXrAYyXpzTNxmq51ahhwPlMHH4n5dIG8jasqT3EeOVXJf1JrcCy/AxLUPD3LR8QIJRaFRIgL1zvGRdWC6J+5hoERECRoDJaL4r9aOu7LpZojcC44vSRabkVhOYwRKAUagFD+KVCX38ZIKabxlZakU5hh6lMcJlE6cOC5jv/9eqlWvIbVr19aqGsixBwZKcQ+L3hEREVGc1enAfdl52xaPgiSwcr3iR+4X4PziPON8U8xBw0pffPmVVmMIr1QPxR0MlIiIiChO6n04QOZdCpbrDyL3kXN6MjjPON8470TEQImIEjgUuWOxO6L4p9/RAPnp7AO5+gCtr8afnJn4zUvPN847zj9RYsdAiYiIiOIUNILw5clAuY3W7cjjcN5x/nEdiBIzBkpEREQUZ6DRhk+P3ZcgrZIUX9ubiu85YDY9/7gOuB5EiRUDJSIiIoozBhuJ87R+PuZQfBVfA7zQcB1wPYgSKwZKREREFCd85/9A1l8PkauB8SXQsO8nElP4FhHykbyM/3y87DlK1jB+Mf1hoit+HB+uA64HrgtRYsRAiYiIiGLd4bshMuDofbkdjKJecTuQMOMg8TFCoOKpvKVBJl95JaufdHrKV3rl8ZNhBZLI5lvBkiWJ6DDGYzrmw/xYDqz1xF02vR64Lrg+RIkNPzhLREREsa7Vvvvy19UHcj0OZ14YiSbJntRLKqf3lTdzJJXa6R//ffOKayHy45kAWX8tSM4F2MQWh6OmdEbA1zBDEplRNJk5huBxPjjrav78efzgbBzGHCUiIiKKVb+efyDzLgXFuSDJXmjOCBR8vaVrjiQSUieNnKmaWmYWTf5EQRJgeawH68N6sX5sB6ztxhW4Lrg+uE5EiUmCzlEiIiKiuO3qA5uU3HJXTgUYyZE4kSSxiZeXl+5KnuTeWmxuQN6k5rSY9+mJAJl4NkhO3gvRonn2ZFocCJyMncmd1Et2lkshGZLE3dyv+IY5SnEbc5SIiIgo1nznHyg30BZ1nHlv6yU5kvrI1OeSyYlKKT0aJAG2h+1i+9iPOBEkgXF9cJ1wvYgSCwZKREREFCsuP7DJ6NNBciM4DgRJRiDgbQQlbbInkdOVU+hvbHLeD+xXXAgkcZ1wvXDdiBIDFr0jIiKiWPH5yUD5zOiux4GEd4FkXjK1aDKplNbXHBN3bLgRJG333Zej92P/PKVL4iV98/hJH6MjSugYKBEREZHH3QoWeXr9LbkQy+0DeHvZm/D+soBni9g9jg+OBshII7AMieWUW9YkIocrp5bU8f27wESPwKJ3RERE5HETzgRKgNkfW3yNKOmP55PHiyAJsJ/zjP3FfscmXDdcP6KEjjlKRERE5FEBITZ5esMdOY2iZLGU5vfz8ZZZRZPKi5niXlG7R1l4OUha7AuQQP04bywwLluuZF5yuFJKSRrLQRtRTGKOEhEREXkUmr++FWT0xFaQZCTuZ8fTIAmaGPuN/cdxxApjs7h+uI5ECRlzlIiIiMijnt54V47cDTaHPMvX21vmFkuqwUZ8h5ylZnsDJCgkdnKWCqbwkcMVU5hDRAkPc5SIiIjIYxYbiftLgbERJHlpkbEZRZMliCAJcBw4HhxXbGTP4TriehIlVAyUiIiIyGNiL2Ft028SvZI5YTXVhuOxf/MpdgoIMVCihIxF74iIiMhjsq67LRcDjKSHBzNAvIwg4tmUPnKgQkpzTMJTeNMdOXQn2DhSD55Y4zJmSeolF6qmMkcQJSzMUSIiIiKPQO7DDZS683ApMV8vL5lfPGHXpcHx4Tg9ytgcridzlSihYqBEREREHvHHpSDx8/JkQRZjW8b/+ufxk2eSeziI8DAcH44Tx+vJYni4nriuRAkRi94RERGRR2RYc0uueTBNjdCoenpfWVUquX1EIlBzxz1ZY5xkTybujFMsV6unNoeIEg7mKBEREVGMW3Et2KNBEnJV8N/H+ZKaw4kDjhfH7clcJVxXXF+ihIaBEhEREcW4ORcfSGpfzxV/8zb+ezaFj9ROn7iSOjheHDeO31NwXXF9iRIaBkpEREQU41ZfC5JbQZ7L5Qix2eStHLHzvSTUajh16pT07t1L+vfvJ/fv3zeneAaOG8fvKbiuuL5ECQ3rKBEREVGMS7rqtgSGeCbJ4eXlJZl8veRiNc82Bx4QECC7du6UmbNmyj/r1klQUJA0aNhQBgwYKMmSJTPn8owsa+/IZSOA8VQyz8/bSwJqJq5mwrvl72/2hTbu2DCzj+I75igRERFRjDp1P8QMkjyTaLfZQqRFFs8ncX768Ufp3r2bBkkpU8buN5tw/DgPnmHT64vrTJ4VGBgo8+fPk3/37TPHhHX8+HFp/EIj2b59u4wZPTpWcjmjk3UMnsBAiYiIiGLU4XtWgOSZOkrYythCnm/pLolfEnm5WTOZMeNXefd//zPHxg4cv+dqhNm39PA6U3iuX78u7dq2ldKlSmpXr24dmTJlsuZGRhYCnw8/eF9OnDiugdLKlStl1+5d5lSKTgyUiIiIKEb9dydEknp7LtmexS92kjdvvdVNPv54gBQoWNAcE7s8eR5wfXGdKXI++PBDWf73CunT9yOZPWuWEVzPiHQxyatXr8r+/fuN+UVSpUol3347Wt54o7U5laITAyUiIiKKUYfuhkhAsIcS0UY8ViFd7DTiENfoefBQfIrri+tMkZM8eXLJkCGD1K5dW5o1ay5btmyWX3+dIc1efklzml5t+Yrs2rXTUWwOxTpfavqi9O/XT7p26Sznzp2TFs2byQcffCBtWrfW4ncoTjdhwnjNpcI63nrzTTl54oS5xYdCQkLk888/C1UE79q1a9KhfTtZunSpDgMCt40bN0jrN1rp+jp2aK/bRU4WGiopX66sI0ds584d2r97925zaZFfjeAP+3Dp0iWZPv0XqVmjunaTJ9tz0FCErmfPd+TTTz+Rpi820aKB/T7qq+vF8WPb2AccA9aD8Zh+9uxZcwsxj4ESERERxajtt4KNBLsHUuzYhE3khYw+9uFETs8DMik8ESwZ11evM0UZgiZkD6VPn0HG/fCjLFu+XPLnLyA//fST3LlzR+c5ffq0TJ/xqwweMkRGffONZM2aTSZP+Vneffdd8fa2J+fReEj+/Pnlt99nyrz5CyTwQaBM+2WajneG+atXryH79u7VwAeOHTsmAYGBUrJkSR2GrVu3ysABA6RBg4aydNly6dylq/j7+8uHRnCWK1cuWfznX/LZ51/IgvnzZfPmLVLw6adl+7Ztuiz2e+u2rVKtWjVZtGiRrFixwgioftZu9apVugzs3bNH6tSpIz9PnSaTJk2ULFmzak5b1zffks9GjDCCxV3yxZdfGEFlepn7xzxp8UpLOXTooC7rCQyUiIiIKEYd91TdFXMzXZ5KYu9J5BznwUOn32PXOYFAbglyZ5YsWSJlypY1ApIGRgCUVTJmzCQVKlaQO7fvaO4P1K9fXxsISZIkifGbygh2vCR16tRa9M6C/lq1amtOFQKZkiVKyr179yQ4OGwAW7BgQUmTJo0cPXpU9wO5V2XLlDW2nVGnP3jwQJYtWyq1jSDm9VatJFOmTFKpUiW5ePGC+Pr6SqtWb+i4UqVKSePGTWTPnt1Srmw52ffvPg2SkOtzxgiqCj/3nKxbt1aaNm0qefLm1a5MmTKyb99e3a+SxvLPP19cz4O/EQw2bfqS7lfp0qUlXbr0smnTBjl65Ii0a9decuTIoYFcterVdR89gYESERERxagzAUjseSYRndaDH7WNDzx3PmzmdabI+GTIEClTupQ0b9ZM8ubNo8XvkIPzwfvva7Gz4cNCNzGePEUKsy98aNgBwQ2KszVv9rIWiQsPAqIaNWvKzh3b5caNG7Jjxw4pX6GC+PjYc2Pv3r2ruUzPPvOsYxwcO3pM8uTJq0GaJWOmjBrUFS1aVE4ctwc8aCY/d+482iz+xQsX9HitBiywX0FGkIQADblpWP/Jkyc1twrFCTFP7Vo1NZi6fPmyZM6cWTJnyaLbQtP/Pt6eyzFmoEREREQx5mHa2TMJ9pKpWezOmefOh/36MlaKHDTmsGLlKlm77h8Z8smncuDAARk29FN57fXXtRhav/7uv9EUkfnz5sn0X6YbgVJPLX7Xvn0Hc0pYCDjKlClrBCP/yjYjQPM2hosUKWJOFUmaNKlkz55djhw5HCpHKn+B/EZQc0Ju3bpljhG5cvmKBkt58+WTAgUKyk4jSEIrfFWqVtF1IIds+IjPZPuOnY5u2LDhmjNlyZkzlxGA5ZH5CxaGmq9+/YZy5cpVrUMFCK6CQzxXxJOBEhEREcWY+46PzMZ8jhISfykYJ4WC84HzEvPs1/fh9aaIICclXbp0ju9tXbt2VQOSpEn9jMDgimzetEnHu4N5ULxN6xU5NSuO3BcfXx8NQE6dPCk7d+00p7iH4neZMmeSGTOmS4mSJbXImwU5QRUrVpJly5bJwoULdd1r1qyRLFmyap0nLINxyIlavHiRFvlDUbxy5crJ3LlztE5V6dJlNOepQoUK2pgDGnpA8+ibNm6Uw4cPm1uyQ64acrmmTf1Zzpw5o+tGwxJp06Y19iu1bg/j0RT6n4sXm0vFvAQdKJWZ/Em4HREREcU8T+copWSgFIrnzgdzlJ4EgpLnn39eOnXsKKNHfyv58uc3p4SFhh7q1KmrLcB9M2qk2Mx6TI0aNRK/JH7yasuWMn/+fClgzBcRBGkVylcwgpYjUr58+TABdcOGDeXd/72nLe690Kih/PXnn0ZAk1dzwBDoYNzH/ftLh46ddF5AwHXz5k0pWKCgEVRl0WJ1bdu107pM/3u3p9SvV1cbmEAg5gy5Tn0/6if+RjCElv9eadFc/jt0SHOZ+n70kTY8gWJ5GFerdm1zqZjnZUMeVgIVUUC0rcNAs4+IiIhiyun7Nsm9/rY5FLOQ0GufzVcmPRc6ERYb0Fwz6mU0MBKQAwYMDJMw9JSO++/LlPNBWmTJE05VTiW5knkmKI5t3fK7Lx437ljo+kVx2ayZM2XLli1G8POJpIhEPajEhkXviIiIKMYEePB1LIKBVGzMIRScD0++E/fk9abHh1btUGzut99+1Rb1GCS5x0CJiIiIYsx9T31o1pSG35oNxdPnw9PXmx7PD+PGSe9e70nz5i2kZq1a5lhyxUCJiIiIYszDHAZP5PR4SVxp9A7fg7Fa94qtYndgPx+eOffAHKX44Z2ePWXV6jXS6o03QjX/TaExUCIiIqIY87ByvydS0CHCb56GZj8fnsjlsZ94NuZACQkDJSIiIooxnkxoeBn/nbrPSMkZzgfOi6cwYUkJCf+eiYiIKMbkS+7JpIZN/O957mOU8YH9fHguePTs9SaKWfxrJiIiohiT1c9LkngqQ8PLSy4GMkfJmZ4Pj3xwVvQ643oTJRQMlIiIiChGZfYzkhseiF/QCvaVICbUneF8eKR1cGMbep2JEhD+RRMlAMHBwbJ582Z5v3dvqVmjupQuVVLq1a0jw4YOlTP+/uZcYWEa5sG8WObFJo1l4sQJcuvWLXMOIqInl83P+D8PxS9XHkRfawL9+/fTe6Nrh4/J3r9/P8x0jN++fXuocVbXrm1buX79unbox7wWrGvEiOFy/Phxc0z0ic7zESHj+up1JkpAGCgRxXN37tyRj/v3l+7d3pJVq1bKzZs3dfyVK1dk7tw50rr1G/rVbVcY16FDe50H88KZM2dk7Pff67cVLl++rOOIiJ5UrqRIbngiW8NLUCXnYqA5+ITQtDea+J49Z65UrlJFVqxcpcPVq9eQN7t2lXLlyukwuvUbNup9dcP69Y5x7dt3kIGDBmn/z1OnSrp06WTNmtVSqHAh2b9/vwZIMQnnwV5lyxNRqs28zkQJB/+iieI5fF377NmzUrZsORnz3fey/O8V2g0YOEjSpEmjgdOkiRPlxo0b5hIiFy6cl2++GaUBUpWqVY1g6Q/ZuHGTfPLpp7oM3ojOmjlTc6qIiJ5UKf3qqWcS6zD6dID+xpRpRtDTrHkz/VaSBd9K+uCDD+XwkcPh5gwhMEKAZC137tw5/Y0pD8+DZ4JU+3WmyAoMDJQlS5ZIh/btpHy5stohAN+0caOEhLCd9biAgVIEli5dqtnldevUlkMHD5pj4xebzSZHjxwJVbyqYoXy0rlTR1mzZo3Ogxt64xcaOYoFWO7duyfTp/8ird9opf94sSyKZv3yyzRNnEcE//hnz5olHTt2CLVOd7CPe/fulZavtNAEekSQsP/6q6+0eBn2qUeP7nLgwAFzauLk5eUlHTp2lO/HjpVKlSpJhgwZtGvatKl07tJF5zl16lSoHKK1a9bq33SePHn0wZ4nb17xS5pUGjRoKC1bvqrzrFjxt5w/f177iYieRNGUXpLMgymOOZcifkY9CTzTEAw9/3xxc8xDyDF6uuDTsmfPbnNMaFZglD9/fnnuuedk0cKFOhxTYvI8uML1xXWmyLl69ar07dtH+vf7yPh72SNBQUHabdu2VdM2P/30I19WxgEMlMKBtz5r19oDCfwxr1+/XvvjEwQrU6f+LK1ava7Fq1Dv5NlChSRz5syyc+dO2bPb/Y0ckKh+//3eMvLrr7U41jPPPKM3dawDgUl4/3itwOyjj/pqeevgoIj/keOBM2H8eOnapbMcPXrUHOse9ukj46Yyc+bvUqFCRalTt67sMAIr3GQetWxCljZtWqlRo0aYL2sjgCpUqLD2X7ly2bh29iJ5KKq3cdNG7a9YsaJkz55d+wHrqFqtqqRIkVID6OPHjplTnowVjCPYflQwTCJjRo/WLiHC30Lbtm3CfeNOCROajPb19lwi+r87Mfs2PnXq1JI+fXpzKLTceXKbfWEhMMKzFLlPCLQQcD3qZeKTiOnz4AzXl02DRw7SUJMmTZQ1q1eLr6+vdOzUSeYvWCjjfvhRihQtqvNMnjRJVq1cqf0Ue/gXHY7Tp0/L9m3bpEyZsvrWHeWOnYsuxXX4R/jzlCky+ttvNSH87bej5Z/1G2TGjF9lwcJFssD4B5m/QH5z7rDwjxNZv/Xq1ZdFi/+Uab9M1+7Pv5ZItWrVzblCCwwIkM+M4Khly1d0Wfzjjwhy7Bo2qC8TJowXb++I/xQRgC00HjBIZL/Xq5cMHzFChg4dJn36fiQnT56UBfPn882LG/7+p/U3W7ZsxkM9g/YjUDpvvtUsWPDpMAEW5suaNYv249/Bk0IiYPCgQTLkk0+1nH7p0qXNKaEhMEAgZXWPChQw3TUXlIjiJiSg73vwFh0iXjLpXMxtEC8Nr127Zg6FdurkKcmZM5c59JBrTlS+fPk09ymmXvTh+HEePAXXl4FS5Bw6dEgWL1qk/W2M59hbb3Uz/mZyap234cNHSIECBTR3Cemku3fv6nwUO/gXHY5dO3fKpUuX5PVWrfSt+7///isnTpwwp8Z9x44dkzlzZmuQ9/XIUVoPxTlBnMP4B/nCC43NobCsIlf4R5syZUrth+TJk0v9+vX1bZirECOYQXDUq3dv+Wn8BM25ikhwcJC80LixTJ8xQ2rUrGmOde/27duydesWfbBUrVpNc0vQoajZs88+Kzt2bI9XgawnICf0rz//0v5nnnnWcT0QKFkNPri7RrjeKVOm0v7oaNABiQmb8R+KA4YHuQuFCxd2VIBGhelt27aFahXKGeZfunSJOUQxCdcALXvFdKVzStjS+Yo8ldSTxbK8ZMixe2Z/9IqoeJ0VDLm73yEgWv/PP9KieTPHC6EpUyZriY+Y+PdlP37PnXO0eIfrTI+Gl8l4DuMZXL9+g9Dpsxw5pFp1+wvpXbt2yulTp7SfYgcDJTesoklIgCOLvGLFSkZEf0fWrVurORuAm1p4zYaiQ+ICN0y88UaRI+diJtZ46224tS7Mh2Jt48aO1XpEVhGlgIAAmTF9ujR7+SVdN+oJTZ48WesQhWfd2rX2QO/1VvpmIqqsogN//fWnVvyPDK3I+mEfeeON1pIiRQpzbPgaNXpBPv54gNs3b66QYD918qSxX3n0IWVB8Yc8efJqYpyB0kP4G0aOC4JLNM7w2uuvO64JAiirnHzySFwnT0AAjKKUFlxjVJRGTq5rAgLDyIXEw4WI4o8WWXwlpacS0l42OXXfJr+cj6bm71w0btJExv/0U6iXOXiev9uzp9SuXVvvac5w30JAhJeI1gsh66UQcqcuXLhgzhk9cNw4fpwHT8B1fSlzEnOIIoK02+HDh7X/uSJF5KmnntJ+C14ClyheQvvxvD4dwSc+KOYxUHLjyJEjsnXLVilZsqRkzJhRnjECJgRNmzdtcrxhR/RfoXwF6dK1q6Nr0LChTkPRosqVq2h/VM2b94cmAlG/CJDlOnzYUBkzZrSx3jK6nSJFisoP48bKqJEjHfM5ww356LGj+kbr+eefN8dGDXJtkFuDYO21V1/VfcJDILbcuHFdAz/kaDm/ecENxdvHWxP+uKGQ6HkaMOBjWbBgvvj5+Unv9z+QUqVKmVOjlxXkO78kcK6DhEQE3p7+u2+f/kZHUTnkJGXLmk0qVa5sjgmfVR8GrUw576drsT7sU/t27RzTXffT9TidX35ENA3Qb9XPQudu29heeNMjgvNrLee6rOt6XffL2m+sA8tZ82EcplnTPxkyRJb89ZdUrlTRMQ3XGOv+e/nyUMsAplnrcp0WHufto3P+G6KEo35GX/Ez7tkeYcYHA4/FTGMGCIR+mT5D5s6Z6/i7rV2rpvR8991QLeFZ8IxCQOT64tLKnfpz8WItOeGc2/QkHMftmThJr2uDjKGLcZN7CJSsYvHZs2VzW0IHOU1WriReElPsYaDkAjlGaHEEOUjISUKiHMESgqb//vvP8RYgSZIk0uTFF7VcKTq0FHbl8hV9e/+mMZwpUyadLyqQwEXl+T/mzdc3TQi4li9fJitXrpKRo0ZJ/48/1m0N+eQTLTaHb+ZEVNk+adKk2pLZ48A/0C++/Ep69HhbEznI5UKrdAsXLIiVukDBwSFaXpcihiKiPbp30wqi+Lv9/IsvjL+VFzSgtCRN6qeNNTwpJMTRjCmCFuvtKL41MmjgAMdbViQYMA6VU/FrfUfkUfA3h9wkFP10foggAY2ECcp0R9bVK1fkww/el86duzje4KJYn3NQsW3rVhk0eLDjOMqUKSNffvmFI4GPN8fOx/m//72n4yGiaQhMBg0aqM22Yxq+s3L+wnnHtnEO8QYauWfW8sjNRXGcR8E6cC5wPFgOv5mz2ItSYrtordJ5vagjhkSYaxCCQAhBp7UO/9P+GozivOMbMvgGDF4CYd8xbF2Pffv2ag44lrPG47rj+uNaW9vFucHfiXPg6QzL4Jxg/Zgfb9wpYaqd3kduB3ko5W46fi8kWnKVEBiNHj0m1P0L/binWX/r6FzrYL5j/PvGfdDd8hbMg7q31jebrO5x4Xhx3B5jPF5wXRsYgTA9Gkq/WPXbkiUL/fLXgrQb0nCAEiIUexgoucDD/J916zQHCTlJgD9iBE1IqK//Z12YQAHDaIlt584derN73Lf3WH/zFq9I7tz2Ym9oHAGtuiFoe7tHD8dbJhTLQ+ICOSi3I/gHFBJie6J2+JF7g5ZY5sz9QwNBvA0bPHiQjB//U6wESxFB3Sgfn8T754wAf7URHL3do7uWg0dggtZz0PCGc5AEqH+UNm0a7bfeajlDLuWDB/aERUStN+GjiTlz5dRcTgsSAxh2V2QuKhB8IMGOjzpakPj/9ttvZLCRsI9MsOUMQYJVFAbL4q0vgiUr8Y5if9Z0QOCA7eMY0CEh73wurPkjmgZo4ap58+aOYQQTzZo1d2zbOofOxQiRqMJHKiOCc7F129ZQ5wK/r732uvZju1in85ttJOCwXnwM0xnGWYk7rCO8Io+u0EgMih9ZcDwI3JzPNVhBbXgV1lHxHcGUFYBhX1wTm5Qw+Bi3okppPZ/rEFO5SnGVx4/XiH3LpvHR60uU0DBQcoE3pCimgxZJ0CKbFZy8+25Pnb558+Yw35b566+/tBnHBg0aSJ06dcMkTCMrq5FYKFiwoDlkbxwhyAhIkLuDt7pjx/0QpsO3GFwhtytd2rRatwjFCJ8Uys/26dtX3/QicTTvjz+0sQhPQgIO5yckOMRRTwzQj3HIpk6bNmqJ54Rk69atMsQIYlE5tHHjxjJmzHfh1k3D31OWrFm1Hwlu5/MJFy9ekNNGkIDgE42BhAcJXNccH0CLTgiqHydQQmIbRboQfPxoBEtWEIDxaDnv3Xf/FyoRHhkZMmZ0FGGwYBgNTDi3WoWXD9a/dzRXb7GCG+S8uBbJi2iaFURhmrVe13WHdw4fBS9JcuXKFappd4u1XXdFEzEO05yvTUTBcEQyZswUqnlknMu06dK6LVqEHDp3QTkg2EIOlmvRQEqYXsnqK+mTeDbpgdyVnv/F7Ado4wocp0dzkwy4ns2zMDeJEiYGSk6QS4J6SMjZyZs3r76Vd+5QlAkP8n379plL2N+STpo4QYoXLy7v9Hw3Uo0YOL+xd+bt7eW2mez79wOM/ckn5cuXD9O5+44DcsAqV6mqCd05s2dFS8tl8PTTT0vxEiW0iKDVapqnIGGLJqtPnjyhiXAL+jEOjTw8TnHHhADZ+JMmTnQESWgyHd9WCg+Kh1q5nsg5QGBkQdCElwHIxSxZspQRlITfhHx0w78tq7iYcxEvQM4LinohyHAOODAO9QKson6PA8EN6ifhXIRX/As5HBiPfcP2nIOiiKaBa+VtdJEtgpgYIPDFJwisooEMmBK22ul95V4wXs54tgje96cDZMU1zwYQnobjw3F6Gq4ni91RQsVAycmVK1ccTVCPHvOdTJ06LVQ3cOAgnQ/BFIIdvNX98osv9E1q5y5dwyTUUb4UuTEILM6YrZYgIbpp08ZIfTcBCcUC+QtoonXunNnG78O29LVlvo0bzKGwShgBDVreQX2Ej/v3l5MnTjhyDvB76tQpWbzY3oa/O6iLhHmccxvw4dkD+/dr/RbUc/EkJO6RU4Gcvg0bNuh+oUM/xpUtW05SpbI3aZ3YoF4Sin0CmlnH3yYS6q6dlYuAHM86depoLtyhgwfl22++0dxHFPX888/F8su0aRpk401/RAEXciLcFdFCk7lojTAquSRIGL/zdg9NLLurCI1xrsEGApCiRYtpvRp3y0QE+2jlyODfIv6W3n//g0fuM7aD7YHrv2HXaVgXipS5FnVz5XoOrRyhiODFAb5xZbVe6Cyi7WKcczG36ISXNjeu3whzXvC3h6KGj2rdEgEnAlW8jHHX7DIlDIVSektubSbcs+W0bEZyp92/Cft7NDg+HKen4Xo+Z1xXihy8ELfqJQWHBIdKZ1nwPEaLx4DvK1Hs4V+2kz179miiu0TJkpIli/2Dm86s1u+2bNmsiRTUS0JglSt3biMg2SY//DDO0aHte9TxwZt75FChFbIRw4fJxx/3l8WLFrv9fo07LzZtqgmIRYsWSYf27bQC99dffSWvtGgh27ZuM+cKCzlb7/7vf1KhYkXdx2bNXpb69epqC2BNX2wiL7/UVI4dDb/4HL4ZhXkwL5Zp1ep1fduPj7vWq19PP1QaVQja6tWtI59++kmYxLUrTMd8mB/L4abysnEMKAr2+Wcj9DyiQz/OTxMjUf+4RR7ju0uXLjoauni/d2/N1XDXOX936NlnC0n3Hj00IMIH7Ro1bCgVK1aQgQMGaM5Uq1ZvSF2n5rrdQf0h1ONBfSILAh4MozhaVBLjSBijTg2uZXRDYw4otocEO1j7aBV502J5xp+OVQwP8+FDzRb8Lf72669u/2YjmgYo6oaGGZwbUMD20VocIBjdvWtXqGuDfrQyFxG8zClbpmyo48Lvb7/9qv1WcTbnnDbsgxZxM6ZFBQIcXOfwjtFi1W9CYw7OOULTpk7VelhFihQxx4SGfbaOgRKHpll8JWMSTwdKNjkTYJMGOxNmsITjwvHhP0/K7Oet15MiD/fKjOaL9QvnL7i9t+IFu9WSL757SbGHgZIT6w1shQoVtZ6PKxS9Q84F3uIuMBIgqJcEaPp4wvjxmviyOgQUgEDn7Xfs9ZsWLFigifkP+/TR8v2RgVyqEZ99Lq1bt9GEHBJdSOxUNhJgzZo1M+dyD3V6Ro4cJUOHDtNmwlFEC/sKSMjiY6/hQc6E9ZYey6B1vVJGInbEZ59Jnz59Y+SN9KOg+CHq3tQ09m3lihV6vVq0eEXPT2Itdve48HfYpMmLMmnyFP0YMZoRR9BUxkh8f2MECW+/846jxZ3w4Gb/rRG4I7fAKg6HXCG08BbVgAd1dfC3ba3HuXMOMh4H6ii1adNGA32sD8W70OCE9feNoAP/ll5p0VynoxU6zO9s77692jw2piPoRGMQ1jFGNA2/yPlyLjKI4KZM2bI6HdvG+cI9w5oOj2rMAdBSFur+YJvWtp9++hmd5m69CP7QnDGmRQUCHAQ6WP+jmvrGOcW5dW3i2LUopbNLFy85jgHnEQGsdW0oYaqV3kd8PZygtyy9GiwfHo6ZD9HGFhwPjis2eNtC9HpS5KH0S+FChbT/0KGDWprJGXKYdu3epf24X+MDtBR7vIwLEjt3Kw8oM/kTsy+sbR0Gmn1ElFAhZwPNcw8Z8kmUAwQiijnPbLwjh+/GUp0hI9kzrGBS6Zf38T6fEZcMPxEg/Y8E4O2XOcaznk7hLf9VfPLPTcRX3fL3N/tCG3dsmNnnHqoNvPe/d7U0CF6mt2/f3lEqxt/fX3q99z8txoyX5Hj55q4JcfIM5igRERGRR32Ux09SxVZ70kaC9OOjgfLD2fjdbDj2H8cRW0ESrh+uY2KGgMhd9ygo5YPSHPDTjz9oqSS0qIw6q4MHDdQgCVUNUCqJQVLsYqBEREREHtXhqSSSRuspxU4iH0Vp3j5wX2ZeilvfBIysWcZ+Y/9jr0iQl14/XEeKOhS/wwf98TkFNMCEuu0vNGoo3d56U3bu3KkNWH3w4YduPwFDnsVAiYiIiDyubx4/SR2LL8sRIr2x9558eiJ+fWMJ+9vK2O/YDPFw3XD96PEhCMKH4Tt36eKoh4S68KhD/ssv06VixUqO4ngUe1hHiYiIiDwOH1XP/s8dufjASIbEckqkVnpvWVEq7te1qb3jjqyM7e9BGWn3LEm85FyVlOLNhDwlcMxRIiIiIo9DIrtXLj9JE1t1lZwg+Miy9rYsvBw36y1hv7B/sR4kGXC9cN0YJFFiwECJiIiIYkW3nH6SBAnu2C7cYuzDpQc2abr7nrTdH/E3wzwN+4P9wv7FVsMNDsZ1wvXCdSNKDBgoERERUaxI4yvybi5fSZsklpMjZqBmM5JF0849kJSrbkm3g7Fbdwnbx35gf7BfKpYDSlwnXC9cN6LEgIESERERxZrOT/mJn7eX1n2JfQhEvASfePrhTKCkXn1LPjjq2YAJ28N2sX37p6ZwYmI5xw2M3cB1wvUiSiwYKBEREVGsyZ7US755OqkYP3EoWAIvuW0EKl+dCJS0a25L5wP3ZdONmAlYsF6sH9vB9rDdhycjbgRJuD64TrheRIkFAyUiIiKKVa2y+cqrWZNI8jjVQIARoGiM4iU3g20y8ewDqbjttqRcdVuqbb8nP597soYfsDzWg/VhvVg/tqNRiW43DgRIJlwXXB9cJ6LEhM2DExERUay7HmSTEpvvyEltSyF+JE0Q12VM4iMojZYzmZcUSO4tz6XwlpJpfKR8Gm/ZfDNEdt4Mlv13Q+TovRDxv2+Ts4EiVx4Ex3r7FZHnJXmSiewqn1LS+TI3iRKXBB0oERERUfzx15UgabTrnj1Oimdpci/jP01SudtvjDaiKls8CQAdzOvwZ4nk0jAjc5Mo8WHROyIiIooTkBh/B02Gx4FvK0WVBkGO3UaPGWWA8RPvgiQDrgOuB4MkSqyYo0RERERxSpGNd7S4GsUuFCP8t2JKc4go8WGOEhEREcUpE59LJvZPK/Fdbuyw6fnHdSBKzBgoERERUZxSIa2PfF4gqZFej39F8BIE47zj/OM6ECVmDJSIiIgoznkvt5/0yesn+BYteQ7ON847zj9RYsc6SkRERBRndT94T348EyQhjgYSKGZ4ibdxft/M4StjCyU3xxElbgyUiIiIKE5rte+e/HohyByimPJ6Vl+ZUZRBUmQdOHjI7AutcKFnzT6K71j0joiIiOI0JN4boIlqvNrFV14p+uB8GucV55dBEkW3+/fvS//+/WTM6NHmmPiFgRIRERHFeXOLJZPyaFzAxmbDo5VxPnFecX4p5l2/fl3atW0rrVq9LhcunDfH2iGYQFCB4CI8ly5dkn79PpJdu3aaYygmMVAiIiKiOC+5j5csKpFcSqX2NRt4YM2BJ2PT84jzifOK80uec+jgQZk2bZoEBwebYyLn9u3bsmf3bmM5vjDwBAZKREREFC9kSuIlc4olk8IpfMQPqXym7R+Pcd5w/nAecT5xXsmzXnr5Zdm4YYNs2bLZHPNQSEiIrFixQl5t+YqULlVSWr/RSjZu3CDHjh2Td97uIefOnZOuXTprzhRyqCwIuhYtWiTNXn5Jl+vT50O5efOm23UtX75c5/P393cs++UXn8snQ4bIQSOIe+vNN3V+/B44cECOHz8ujV9oJD/9+KO81PRFzf06evRomPkAuV3YXsUK5eXrr74KtY/xDQMlIiIiijfyJveWBcWTSdNMZp0lRktRZJwv47zh/OE84nyS5z3//PPSpm07GT9+vBanc7Zm9Wr5bMRw6dL1TVn+9wpp3KSJDBwwQG7duiUjPvtcsmbNJqO++UZGjxkjadKk0WXQNtvixYvk229GSVdjuaXLlkvduvVk9apVbtfl4+Mj3t7eGhTBlStXZOfOnbpfgwcNlBo1a8jqNWulRo0aMnzYULl69arOd/r0aZk+41d5uVkz6d/vozDz7dmzx/gdJhUrVZKFixZL+QoVZP+//+qy8RH/dRAREVG8kt9I3M8sllw+K5jUGDJS/YiVGC9FzHGObHrecP5wHin21KlTR9KnTy+///6bowheiPG7fv0/Uq9ePalZs6ZkyJBBXnihsTz9zDOyfds2SZUqlRHgeEnKlKkkbdq0GuwAiuQtWbJE2nfoIPUbNJBMmTJJtapVZfv2bW7XdfzYMSlfvrzs3LFdt33kyBHxTZJE7gfcl+TJk0v9+g0kderUGuggV+rixQu6nfr16xvbTim7d+9yO9/69evE19dXWrV6Q/ehcuXKUqFCRV02PuK/ECIiIoqX+uTxk+Ulk0suP2/xYaQUIZwfnCecL5w3in0Ierp06SIrV6wwAprtOi4oOEROnjwlBQs+rbk+kMQIYBBQ3blzR4fdQY7PGX9/efrpZ8TLbBny7r17cuLESbfrunv3rlSsWElzkS5evCibN22SkiVKysULFzVXqE7tWlqkrkXzZlo8z6oTlTxFCv09dvSY2/nOnT0vefLk1eAJsC/ePvE33GCgRERERPFWnQy+srtCCmmRxZ4QZLzkwjwfOD84TzhfFHc8+2whafnqqzJp4kQ5e/as+BpBRZ48ueXIkcOOXKYHDx7ItWvXNIcmPMhdSpcuvRw9csQcI5IieXLJmzdPuOt6tlAhzUVCwLN3316pVr265DHmL1u2nKxctVq279jp6IoUKaLLW3Ib++huvpIlSxoB02m5ZwRpgCKBIfG44QkGSkRERBSvpff1kt+KJpcfCyWTlF5ektoYJtHzgPOB84Lzg/NEcQtyXBo3biIpU6WUZcuWirePj1SuXMXoXyarVq3SnCLUPbpw/rxUrFRR/Pz8JFmyZHLgwP5QOUzIwalSpYpMn/6LrF27Ri5fviwrV66U0qXLhLsuFMVDLtK0qT9LyhQppGDBgvL888Xl3LmzMnPm77qO88a8S5culQeBgeaW7MKbL3/+/JqzNGvWTLlw4YIsXLhA/vnnH3Op+IeBEhERESUIXXMkkTVlkkvp1N7iYxY/Sqxw/DgPOB84LxR3oQhe+/YdHA0zIGfn3f+9J2O//07q1qktq1etlqHDhkvevPkkW7Zs0rBRI/n+u+/knXfelhs3bugyKFrXtl07ad7iFRk0cKA0afyC5hLVqFkz3HVhGdQtOnz4sJQoWVK3nzdvXhk0eIg2KFG/Xl1p26a1XL9+TQM4Z+HNV6RoUenXr7/MnzdfXnu1pQQaAVYFYxvxlZcNeWJERERECcj3/g/ki5OBcvmBTe6i5E9iSO4YwVEKb3sz6h/m8ZMeORkgxaQDBw+ZfaEVLvSs2UfxHQMlIiIiSpBuBYt8dzpQvj4VqFV1EDQlVAiOcHS9c/vJ27n8JHXoDACKAQyUEj4WvSMiIqIECcHCR3n9ZHf5FNIlRxLNbcmTLGEVycPx4LhwfDhOHC+DJKLowUCJiIiIErQcSb1leIGksr18SmmMD9UaciUzkkDxNWYy9lv334DjwXHh+HCcRBR9WPSOiIiIEpVDd0Nk/qUg+f1ikOy5FSJpk3jJlcAQ/XZtnAyezP3K6OctNx7Y5PnU3vJqFl9pmtlXnkV2EsUKFr1L+BgoERERUaK1/nqwLLgcJL9dCJLzRrDkZwQkt+2fnIkTUvmIBBoptWxGkPRaVl95MZOvVE7HsnVxAQOlhI+BEhEREZEBAdMfFx/InEtBcitIBG3GPbBPMsR0dtPD9VvbTe0r0jyzr7ycJYkGSBS3MFBK+BgoERERETm5HWyT3bdDZNetEM1x2nQzSI7fsyeXknp7SQCSTo7UE4IbtD8emSAKC6GonLmwsUhSL2N9IfbhfMm9pEIae45RidTeUjyVt6TyicngjJ4EA6WEj4ESERER0SNceWAPnjbdCJJ/jODpv7shci3IS64/CNEwyYL2FPyMYMrHCIaCjUgo0AiCApxmQJiULom3pPe1yTMpvKWKERRVSOurQVHGJAyK4hMGSgkfAyUiIiKiJ3DVCKIuogu0uhC59EAkcxKRLH7eRudl74xAKAODoQSDgVLCl6ADpXrdNpp9YS0bV9HsIyIiIiKKGgZKCR/blCQiIiIi8rDAwEBZsmSJdGjfTsqXK6vdm127yqaNGyUkxLlAJ8UWBkpERERERB509epV6du3j/Tv95Hs2bNHgoKCtNu2bav06NFdfvrpRwkOjkPt1CdSDJSIiIiIiDwEAdCkSRNlzerV4uvrKx07dZL5CxbKuB9+lCJFi+o8kydNklUrV2o/xR4GSkREREREHnLo0CFZvGiR9rdp21beequb5MyZU8qVKyfDh4+QAgUKaO7S0qVL5e7duzofxQ4GSkREREREHoI6SDdv3pTMmTNL/foNxMfHx5wikiNHDqlWvbr279q1U06fOqX9FDsYKBERERERecC9e/fk8OHD2v9ckSLy1FNPab/Fy8tLShQvof2ox3Ta31/7KXYwUCIiIiIi8gAESv7+p7U/e7ZskixZMu13hpymDBkyaP+pkyf1l2IHAyUiIiIiIg+4ceOGXLt2TfuTJUseqtidxS9pUklqdHDnzh39pdjBQIkoAUFLOgsWzJeaNarL9u3bzbF2mLZ582Z5v3dvnV66VEmpV7eODBs6VM4wa5+IiIgoFAZKRAkEgp0PP/xAhgwerJVEneGN1Mf9+0v3bm/JqlUrHdOvXLkic+fOkdat35AtW7boOCIiIiJioEQU7x07dkwGDx4kzZq9LKtXrTLHhvbgwQM5e/aslC1bTsZ8970s/3uFdgMGDpI0adJo4DRp4kQtEkBEREREDJSI4j18i2HhggWSIkUKqd+ggTk2NLSi06FjR/l+7FipVKmSVhJF17RpU+ncpYvOc+rUKbl8+bL2ExERUfTz9vZ21EsKDgkWm82m/c4CAwIkwOgA31ei2MNAyQX+YA8ePCAf9e2r9TdQj6NihfLSo0d3OX78uDmXXWBgoCxbtlSnYR7M2+zll2TChPFapCk8eLP/3Xdj5MUmjXWZ8uXKSus3WmkRKNQjcYW6Jpgvoq5d27Zy/fr1SO0/fhu/0CjU8qiz0rdPH/0IGsUvKVKmkHff/Z/MnjNHmjdvYY4NLW3atFKjRo0wlUYRQBUqVFj7r1y5LLduhS6y97ju378v/fv307+tMaNHm2MpPPg32bZtmzD3mITA+luYP3+eOYaIKPFKly6dZMyUSfsvnL+g90hXly5d0qbBIQcDpVjFQMkJgozFixdLh/btNQBKnTq1FClaVNu4x8fBrD9aQH/fvn00IME0NOVYsGBBOXPmjIwbO1a6dO4k+/btNee2CwkJ+X975x1fRZX28ScIYUMoYlCKCXVBEKUlAQJIU2nSBJWggooEiGj4QwELIRR13X3F1yQoEBAVULAQFxIRRLrILkGKLKIgKMWXEsqiCNLf+T255zp3clvoht+Xz3zu3HPmzDlzQuD85ilHPps3Tx56sLe8PXWq7Nu3T9vgbcHmzZtVEMFFyknx4qE6DnNERERoedWqVd1lJg9/sOMHoaGhckvt2noNrAsLF34ugwYOYKzKn4zHH+8vfR95xPp7kfcPb0ExaUorVKggZcvmpSO9UCZnZEiF8hXk67Xr5KmkJFepbyCmnAtpu9gyhzNBBSGEEPJnomTJklLHWnuB77//Lt+LdaxF129Yr+fVqlXTDWjJlYNCyQbcjj78YJYULVpMUtPS5ePZmTJt2nT9fPudd6VkeLhehwVcWlqqLFu6VFrccYfMnZslc7Oy5YMPP5Kly5bLoMREFUyvvfaavhUwzLNEEmJJihUrJiNTUmT5ii+1zezMT+TzhV9IXNM4KRIS4rr6D2677XYdhzm6dOmq5c+/MMJd9rdXXlGR9cGsmTr+tPTxPsdvqFXrFnnzzQnua1JGjZJjx47JRx9+qJ+k8APx/Nm8z/Qcfx8g+C8U/H7s3bdXKlep7Crxjl0IvfPO267SP0B9p46dVGzhyJg8RQYk9KdYusTAMg0LNeeZEEIuPvDsaN7iDmutVlR27NghCxcu9HC/w/px+bJlet68eQt9iUmuHBRKNo4ePaq57atWrSJ16tRRtySAz3r16qn1Baxdu1YtQ9HR0ZKcPNLDLBoWFib9+j0u9z/wgGxYv94dXA/BBBGDOJIXX3pZunXr7s6RD2Al6tyli+bOP1+CHb83cE0L6xe3Vq1a8uOP2905/knhBZnwYMnJyVmtCR3ie/fWv5+XiwUL5uvnosVLpEPHjnpuB+4JzVu0cH0TqVu3rl5nLGCEEELIlaRO7Vu8HoHAmgwv2kHGpIkyZfJk2bt3r3r0jEoZKdu2bZMqVapI127dvO6zRC4fFEo2sDDDG/UtW7bIihUr1FXOCVT/2rVfy+nTp6XnffdLOZefqR38pe7QoYO16AyXVf9apQvSDRs2yLfffitdu3ZTgXUpsI9/+fLlXsfvDwQYFilynb7JR/wVKbxAuCcnj9A9l+CC+fQzQ6VRo0auWv/ARc7uDmePQUKMzX09e8j8zz6TMaNH+3WXw8uCl1562euu5OeLsVJhjPZxmhg+O87nmPNPT9c/jNteb39OnNvr7M9oLDKmDuPBuOzY+0a84LYffnDV+Mc5Jvu9zbPb651zj3Hj8DU3uP7Otm3UbRjWO3MPc+9ZM2e6+zD3dj4vnidQrJXzOexzSwghhR243w0e/KTUqFFD11sTJ06Qezp1lMRBA2XdunX68nLosGFSvXp1VwtypaBQslG2bFm57/77VTCMHTNankhMlK/XrPEQHMhCsmfPHo3pqWqpfV9UqnSzWnYOHjioLnGbLZEEYmNjL9nbAYwflix/4/cHLFII5r+pfHl9PlI42bRpkwx+IlFdR2HJ/Ps//iH33HOP2wLpDyxoM2dnqhUI7nArv1qlbnZmwQ5/arhxwvID91Jcc7FeDMACtXvXbmnVqrWrxDcQacC47cXExMiQpCS3IMDn8ePH3fUYM5KwrLF+XwAW+qmpr2s56vG8N96U55YIkYFnxrOjDi6BBtwX/SQNGeK+N2K1xo4d4xY0aG+fwxnvvS/Tp0+XQ34SwAC0SxmZ7B4T+r/9ttu1Dv0OHDDAHReGQ91prevRzo5xczT3iIyKlOnTpmkZflYYF9x98Vy4xv7zmzFjuvTvn+AuxzwhEU0PSxybfkePGati2SnSDP7mlhBCrhUggiZMnKSZZ00cEv5P7tGjp/Vv7XsSF9csqP+XyaWFQslBx46dZMpbU6Vhw4bqkjRgQIIMHfqMiiM7cJvz5yZnrDNOwi6xa1Ow47cDK9k+a+H35hvj1V/2jjta6tsMUrjAz3mpJY6eHPyEmvWRxAP/SLds2Sqof4yxwM1ZkyOjLBEC6yWANQgL5127dvn9O3a+2C0PO3fslHetBb3p2x+PPvqYWqwMffr21U88N8A94uN76zmoWLGi1KtfX37+ebd+R+xWiPUHLx+A/XqMA4LEWMIgGIyYWLZsqYoyu7iAS62ZHwgaiCQIKfMc+MSc3uBK0uIN0w4iBGIUoH+4S+IT/ULwJFhiyYDr8B2uHEakAYjY9u3z0sijLf5ThkBEH4FAO9M/yM7K0jL7XOPZMf9frVzpKvHE39wSQsi1BIRRYuITGueOF0eIV39hxAhmuruKoFBygAUjYiHenDBRxo17TbPSIc4Ib+DNIgucPXvOr6UGdWfP5k/17S3998Uk2PEDuNfAzSYmupF0shZPCxYskO7du0uvXr34FqMQkpOTI6NHpejmsp07d5b09PFq9g8WLHCjoqJUVNjBd5Q7sypeDLDoNpaKZs2bq2ByWki84UwkAUEAIWGPb4IwMC5jzZvFqbuguOJp8TuE6/H74ewPwgfWLW8uZhBRsNgYcYcD1hVjLULsX5nryxRo3kGgdui3cePGbvFmqFevvvz6668eQsku8gqKfV5xT1jW8HNxgjLU2fs1+JtbQggh5GqCQskHiNto3aaNTJs+Qx566GG1tMydM0ctRdeXKaMWmB/8xBXk7t+vgXlYEGBRYmKZNm78xiO7yaXC1/jtQs2kB0fA/ICBA2XKW2/JCyOSL2tAP7k8HDlyRKZaP18jkoY/+5zurfRnAqIJ7nxOC8n5gAU6FurGRQ4uaJpQwvV+AL+ziJ+CWxgsOXaBBotK9qfz3C5mTsFkXA7tB663W2KuZfzNLSGEEHI1QaEUALjYtWqdFxNx4OABtRSZtI4IhMcC1AnESFZ2lr5hb1C/gS4MYmJjNdHCp9nZsn37dteVlx7n+O37NJn04Glp6TJw4CBp2LCRCkFS+EBc0rp1a/UcAhrBo7CoOA9/AgRxa95c7PAd5VdzXJsZIywseEaILQgau4ucN+AWBnc/bwINbSGw6jdoIN98s0HLYHEJJOS2b9uWz7qLfyv8xSjBTe3If4/ka2fw1S/Ghf3UzteC5A/cE9Ypby52KAtkufI3t4QQQsjVAFfFNrCQgvsZEjYYIHoQ6wOQ+huJGBpYCyNktcMmrq+Ne9VjryQEiE+d+pbuRRQb21juvOsuLUfQHlx2YNl57tnhmjrc7rqHe8Df/6St74IS7PjJtUdu7n7N1AieefpptaZ4O0zKbm/AIhIbEyujrIUtRBXA4hZJEFB+sS0mXyxc6GGpwTk2svXmYuYEyRxMMgEzRuM2aBb4cFcz4Lntrndo6ysZwaxZM93P7wRCDL/b9nnEtWgDMEeI6UlLTXXfA5/47g+ICiRMQHIGMyd4LmShwycSXCDRBebHYOYLMUgFEUq41umm6Avjhmi3CGHe1DXRqvOGv7klfx72nhI5VrDEqoQQ8qeDQskGFpLj09OkdauW8uCDvaVv3z5yb/duuthAwB0SJWCzWLimPZU0RJrGxUl2drZ0aN9Oeva4V3o9cL+2nThhgua/HzZ8uPstOwTKY4/10/TgeCvcr99jujDt8/BD2hb3QCrxsxfglofxp6elBhw/IefLU0lJmqwAf3fhMoXYHggXlF9sylq/O3Bts8f6wN3NnjjAF0OHDpPMzNnuMQLseWYEA5I7IIGBuffxY8c9XO+ASY+NAxYP0z53f26+5zdjghBKH/+G/s6ZtsgK16RJU60Hzjk0WfL8JXMA6APJGcycoO+wEmE6Jgip1LQ0j2d66snBOpZAVjMnuB/EVaD07sDb80L0IZOfP+Hsa27J1c9vZ0S+PCry6RGRjw6LbDzuqiCEkEJIyLnLETBzhWiXuMp1lp/PJ+Qtnuxgv6OsrLn6JhuuSnBPQsrG1q3baIIDZxYSWI8WLvxcPsnM1D2SIFRq1qwpXbp21YUGLDhOYOFZvfrfMmPGDFlrLUDQB0RMdHSMxMfHa+atQIkUkKIZAeNI32tfBAU7frxpxiIqIqKcLq6wyCKkMADrClJx28ULIeTi8I0litYes/4fc6wabigq0tD6767q+e+XTgghVyUUSoSQQgOFEiEXn59O5gmkw3neuz6pGirSKFykLD28CSGFBLreEUIIISQfBy1h9MUvIousI5BIAhBUmYdFcrxYnbyB1PXT3n03zz21cay6Ysb3ekDef+89j1hbA97rwltiyJAkiWvaRI9hQ5+R777bfFmyyRJCrj0olAghhBDiwVJL7HxiCaQdlvgpKN9Ybd/fH7jhli1bJDX1dY3brVChgpZt3bpVxo17VV5+6UU5dsy6kQsIIbiW93vsUflyxQrN0IqESIsWLZLEQYN0nzhCCLnYUCgRQgoNSAiAPXrodkfIhVHmOpFPT4jssVYJBdl/PFzOyIY9ufLGdz+7SnwDcTRz1geaZn/O3CxZnbNGRoxI1u035s+fL5s3b3ZdKfLTTz9JxqRJEhpaXMaMHSsrvlwpy1d8qfsEYn847BPnbbsOQgi5ECiUCCGEEOKVry2xlH1S5NcAq4WwIufkwJFf5H827pCVB351lfoHyYZq1arl3r8P2WHbtG0rtWvX0eRI9hT1SxYv1v3Q7r77butop22wT+ADvXppllnsE+dvE/hrAWSofKRvX5/bFxBCCg6FEiGEEEJ8guifZZZgyjkrcrpoXpmdcyd+l3EbfpQPdx5wlZw/yNZ66tRJKVEiXGrUqKFlyDALlzxQv0F9CQ0N1XOArLG33FJbhdWW7793lQYG2V8739PJnaYexwsvPK8JYQghxEChRAghhJCA7DsjMv+4yHa44lmrh7Bzp2XRjj0yYcv/5V1wASDeCJumZ2RMku8twdOufTv5619rah2EkrEuRUZG6acB23BUqlRJz/ft3xdUUgdssYGNs7Hf19dr1+kB9z9sRE2hRAixQ6FECCGEkKDZfUpklyWapuYek62/nUe2Bxtz5vxTrTmxMdHSvVtX+deqVfLiiy/J8OHPujchRuzR4cOHpWLFiu5N3O2Eh4frZ25urtdseXbQ3959e2VSRobHHoLoC5tBc19BQogdCiVCCCGEBKRYiEj960RaFhUpbX0vVba03FwjSkrfUCbvgosA4pDS09NlyZIlamUKhohyEa4z/yB2J3N2pm4Ib0SYP4yIMwcsUQZf8UBoY3fhc94D7Qxw/+vbt49uEg83QPv9nK6B9r4NKDP1aHv40CFXjXcwJoxt1syZ+mkfT6D+cJ2p81bvb64A6p1l5vnxaf/ubT6c/dvnGNfgWm91wPlsznpC/EGhRAghhBC/1LIEUlvriHKsGkKKFJHrb4qQCtUiJaxknmWnICBDpXF/Qya75JEpcvz4MRmZPEIWL1rkuso/x377I424P5CGHJjYJ39gUQ9RtWjxErdrHixRZpFt7mHuCZxCDOJg9erV2hb3+NiqSxmZ7CGWDh08KEuWLtG6d6dNU4sWFvYpKSMlffwbHn3bhQbOUWbuPWr0aHn99f911fpnxozp0r9/graLjo4O2B/qkcYdY0Q95uTGm27UOhBorgqCt/nAPGLeTP+4/+233a7XY86HJCVJ0pAhWocDLpTYeBx9ox5ulqPHjM3XlpBgoFAihBBCiFcqWKuEtsUsoWR9wqLki9DioXJjZHkpd3N5KWadnw8lSpSwhFM3ebhPH03OgAUzFrtI3gDhAde6I0fyZ3Q7cCAviQQWyIEsRZFRkQGvgTDIWZOj4sO44qENxAXiqGD1QnlMTIx8tXKl1gO7EMMCHXs8oY3pr1q1atK+fQePNsBp4crOypKePXvq9QB1uGbNmjV6XzM+570hBoIBYzD3BoH6O3TokIRYf8qWLav1ePb4+N56HsxcFRT7fKB/iDA8m3188b176+eyZUv15wDBZ+jcpYu7b7hsnrP+GJdNe1tCgoFCiRBCCCH5iCsqEnOdJWBc34OhRKlwqVgtUm64MX8sUTCEhIRIuXLl9Hz3rt0qlEqXLi03lS+v4unAgYNaZzh54oRVlqvnkZGR+ukPc09/QBhERUVpTJQdfEc56gEW5Ft/2KqLeQAB1KNnDxUMWKBvt4TTfdZ34/KF45133tZrDTdERHjEXWFssMaMsYSHvd2AhP6uK3yPL1gqV6nsOguuv7p166rAvLNtG7Xu2Al2roLFOR+YxzLXl/FpBdy5Y6fOqX3smHNYpgDEVWxMrJbZLXKEBEuhFkqfT4jzeRBCCCHEOw2Li9xZUuREATabNVQ69bu8VbOU65t3kJ3OWwwSyo2FyFh/YGmq6cqAt2ZNjpw5c0bPwf7cXNm4caMurm+99VZXqXdwDawLWHxfDCAGSpUqpZYkiCWIpnr16rtqRapbi3vjjmY/kDQiEBmTp+RrZ1zRLgX++sPPABt541lg3YEYcQqmK8nIlJR8Y8/+dJ7bAoX5Nu6AGDsFEykItCgRQgghJB/RYSJPRFiC4C8iJwNn3ZawUyckscRJeaPyX6RiMf/LC2SyGzfuVdm5c6c7pTcE0OLFi2XG9On6vXHjxrpIx0a0d919t1qWFsyfL6tX/1vbIG34xx9/JDt27JA2bdpKterVtZ0vjJUDrmb+gKDy5jaG7yg3Fg+MDWOEJQliCaLJWFbgpnbkv0c8YpiCAfeEC6HTPc/JhvXr843PvkFvsATbH4BogniCMEHsFaxRwc4VgFCxW/NgbTKWH18EmkdYx8xY/GHEHgShcSkkJBgolAghhBDik04lRR4vJxJaVOS0q8yD06flzpDf5f3KxaVdmeDjk/6z8T9yb/du0rRJY+nUsaM0jo2RYUOfkV9++UX69n1EOnTo6LpS1FrUKz5e654cPFhat2opbdu0lunWwh1uWYg7sW9E6w0slocOHaYLZWeiAZzD0oAFtHHXQhIAs6BG/ZQpk7XcWCpAq1atVQBkZs72iK2BqEDsTFpqqseiHBndENfjj2bNm6s7mTNDHtoCuMLVb9BAx2OeAfWTMzL0vKAE6g/l9jo7wc4VLG0Qd5s2bdLvuBZzEwjMI9wZkczBzBvuj8x9+DT3XbBgvtYB3HvWrJl6bn8OQs4HCiVCCCGE+CU0RKTP9SLtS1u6yOWOB0NQrTPH5ZOoovJkhYIFx8M6lJiYKHFxzdS1bp8lNlAGy9CEiZPUXap48eKuq0WtSgkJA+Tlv70iderUkaNHj6oFp39Cgl5fPYA1yWCsIrCiNG8W545rwTmsE6gH6B9CB3E5ph7WI6fbHK7HvRD75Iyjcd4Dx+bNmz2EljeQmACWD8QJmXYQIjGxsVoPMZacPFLPzTNAmDz33PNaVlAC9QfsdbDgoH8jCoOZKzxzwoAB7vuYTHWISQoEMiOirYn3wv3DSoRp/7gvsvVBJJrxPfzQg9KkSVNXa9FsgKYO4izVEsTm50xIIELOGZs3IYQQQkgQvHfojNxW/JzUDy/qKiGEkMIHhRIhhBBCCCGEOKDrHSGEEEIIIYQ4oFAihBBCCCGEEAcUSoQQQgghhBDigEKJEEIIIYQQQhxQKBFCCCGEEEKIAwolQgghhBBCCHFAoUQIIYQQQgghHoj8Pw3B7rfN0Dk7AAAAAElFTkSuQmCC" id="0" name="Picture 1"/>
          <p:cNvPicPr>
            <a:picLocks noGrp="1" noChangeAspect="1"/>
          </p:cNvPicPr>
          <p:nvPr/>
        </p:nvPicPr>
        <p:blipFill>
          <a:blip r:embed="rId2"/>
          <a:stretch>
            <a:fillRect/>
          </a:stretch>
        </p:blipFill>
        <p:spPr bwMode="auto">
          <a:xfrm>
            <a:off x="3568700" y="711200"/>
            <a:ext cx="5105400" cy="2844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Azure Security Center dashboard showing policy compliance, resource security hygiene, and threat protection.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Let’s say that Tailwind Traders must comply with the Payment Card Industry’s Data Security Standard (PCI DSS). This report shows that the company has resources that it needs to remediate.</a:t>
            </a:r>
          </a:p>
          <a:p>
            <a:pPr lvl="0" indent="0" marL="0">
              <a:buNone/>
            </a:pPr>
            <a:r>
              <a:rPr/>
              <a:t>In the </a:t>
            </a:r>
            <a:r>
              <a:rPr b="1"/>
              <a:t>Resource security hygiene</a:t>
            </a:r>
            <a:r>
              <a:rPr/>
              <a:t> section, Tailwind Traders can see the health of its resources from a security perspective. To help prioritize remediation actions, recommendations are categorized as low, medium, and high. Here’s an example.</a:t>
            </a:r>
          </a:p>
        </p:txBody>
      </p:sp>
      <p:pic>
        <p:nvPicPr>
          <p:cNvPr descr="fig:  data:image/png;base64,iVBORw0KGgoAAAANSUhEUgAABzIAAAGwCAIAAABNabQCAAAOiXpUWHRSYXcgcHJvZmlsZSB0eXBlIGV4aWYAAHjarZlZkiS5DUT/eQodgTvI45AEYaYb6Ph6iMiuXmfMRqbK6cysKAYXOODuiAn3P/+28C9+Shsx1Cajz94jP3XWmRdfRnx/3s8U6/P+/JQc5XP1p+thf/ua+Sw+8v1Dv+9nWlxv32+Q+rm+f74e5Lxf8vhM9PnDtwmLr5z58hk36tfOnuvp83uYn/tW/eE4n3/ctJ9F5GuSn36vQjC0MV/JId+SSuS9+irl/bf4N3jPZTAo8elXhPfk4/4Uu/D19Zfglc9Rfo1dXJ8R5edQhNg/A/ovMfpcT+3PsXsi9OOO0nfUfvrDbd/C+3vszHSY3fd0q3Yi1cPnUPEzxfONgQS1lue2zkv41/guz2vyGhzxgJiy3OZ1QpopE21LNWlaydJ9Pk86bLHmm4XPnE8uz7VRJM98ikNQ/ZUsS5lFA+jkckCtcDl/7SU9685nvZMGK2tiZE5M5ij+9gp/uvi/vL4mMvPYpuTBBPr0Apw9p9mGI+fvjAKQZJ+Ytie+zyt8wfr9x4EtINieMA8OuOJ+p9gtfc+t8uBcGNdiDfEtjST6mYAQsXZjM6mAQOyptNRTlJwlJeI4wGex81xq3iCQWsuagoFNKR1wqAbW5h5Jz9jc8nsZagGIVjpFMkBoAVatjfyROsih1UqrobXWm7TRZlu99Npb7126c9SSIlWadBEZMmWNMupoow8ZY8yxZp4FCmuzTwlzzDnXYtHF1Iu7FyPW2nmXXXfbfcsee+51SJ9TTzv9yBlnnqVZi1L+2lWCDp26brqk0q233X7ljjvvMnLNilVr1k1s2LT1hdoH1Z9RS78g9/eopQ9qjlh9xsl31Lgs8m2K5HTSHDMQyzWBuDgCJHR2zOJItWZHzjGLM1MULYNaag6OJkcMBOtNuVn6wu47cn+LW2j1H+GW/wq54ND9P5ALDt0Hud9x+wNquh5FKQ9AXoUe01gMYrM+9prW9rh31dSVM2mGO2zGXScJf8u2W+wKTJWvtJuTlJ76iTfOXnzlFA5oyXpW9ppW0rSPC1MrEkIV1XhYpNRTpPVblp5amTN2hDCPrafvmjLENontbWNv59MGlew9XLFgFcm837w2w2XMpKu1cc86CgWzY9VVz71yLMcR2I7s23ezqyV2SRec5p1DT54rW9bJ0lAu1DRPtDnQ6d70EMs91o5VY5s1hzMqYOy0d4rqrJySyuIM6Y60mbHO6PcopxNTT+ixJTHTvfDNsJt1ax3Bzi7DZLFNZKAltqLtyFrzaFlsZivUrofAp31GL2NVvaR+FT2lWy9z7VRbcBPQ+PJ+Et2s9Z6O6bDE/ZTIJRPB9tZOQsvuK85kfY6dfSFUQ+O0G4aYW6J5hycgudhLohJ8jgIlmpx0dTqixdqSuXXD1HXuiaXoFNGUdMZCsp8pljRoE7B9+55r6XaEzmyStelYPIeqPWuQMdNmG9AOx64rD/7DEOTw7cs/+kyQFdW0d6d0pVntKUzO2af1uojSrgxuRioNdmD1Fj0kNFW8j5Wbi40DopWSWvXOnRPV0FtVA/5TKFfOFwWwySC1oWRr5pZdtebcS7u7dlLwXNmkZb22ak3F+CjkEOVyNGzbKHra3eAMXasOErPaXGCGGvVjMBxZCd2QkeUgTreSZXbKVdmEtgvL9YCnhcRK3IMj1cKEXQ/86jVItcs6K2W4x27al0xkpVNzkYNJAN/RqWGYQUjIMdY41CACQCBPs5JhkHMoY35N5QDWWe2QlC1zmmYwIbFz0ooDP0YVpxwI+LjwZcM99rlJPonOT0dhxWibesRyQcydUnOVxYlmzp1JmIFT17w8s3YQY4Gy3IXzxVoUr7hhB75UyWxFIeZIGM5ihgxtbXjXK+bEs/OMUD+Cj6slycbJ2lrNq89FGs9OBG35NtbE2BUoTotcK2Xo3s6ZZwNMKota2cTl4rNJEMvOwYxechq0CmMOuDHXk9j37SdbIkH2SNQxQmDbyEbdNV64ZmIExw07U4x3SF6nPKTKOZ/szZwh7uLp2XH1V2D9DkOW2Q/VB7l3xZSgWpd3C5PU3Bj2m8koEhC+YytOyLkbFtEd5gZkhmWyxjZNEOwADQN1m8vFi9Q+IQJHdKgrlFN05wwT9TNdVgubgfD6AMaF97mFNVOHwtOArYhnVwWGjUnC+oG+tzRwgBDrU5OzvJbEcJgF4iqTGQY5fmulAtuasRPlChPeToyT8zd81BzqunPrHhM6t4MgsXCCsNh+JWhEbmTCuiD/EhcCkCjohcfwj4aPaKERz3jaAvuENfDMSBMSRYzuxg4uyhi9S5sRGvelI4CSOAsCAyL9G8GE3xmHfbE5dNjjoEdXP+CDJqVKooJEhEAwl9HgWhEonCwvQYlJzbKXYkownuvMja1YJBfwF3gJfrmEA17Cgnj0pGsSQuVliCGgZaNIyaN7dlNcgm5cUMwFMSl5kVbiFESFEye0+EDCTnJPSXcI+FoiFMy8TdIOQKJe+y6/7nCcy1yaWi9V8Eu4CzpHdmbL1dNaX3+iYAuQGJKINapI3ZXuGxtT4RtcCzk4cpNISl7GtTulHeiHGFHcvtpdiv/DIAZGblOM5y3tII8k0oJ8bPSuiASsCvYqEAOKdM9JgktoZWZgRGQbAZXNcYO7IMh7kyKxKbukIhbpSocw3Uvg1HAKLn5IIXeyzaOXDCwE0bBbrO9UGbjWnRru9SUVBim+fOKLXJavg2kxQ1BTI7GlQG1kIFrncI6FKTtE0wKEDAfDRg5GuhhOw04hjyCJrbIFJYxqO9rpE07tm4ZkEnwsIsemOs+2vGfoFNQ6mHfy3/NdL2xjrm5kUsFtsa0BXJFoUKHOul1BEAenUhqbRenLaQEy93RDr93YuuHxXv9mYOdCTQuo1E1HP4jZ01kBBdLEKaEWDCprw/ZBfaZ2z0wyKWtOSfskE7WDXSApVqCNXURCyb22ryluAn07gAbT4HGvk2Ug0pgCIj1TxSBOxOsi2VAlP47doH+j2CgQE0mKScdNoKbgjnOn/BskpEzECHo4xrjfYwBCzGEgddpqyhGXLvjpWzfSjiIPiJvoUGqV7e3ZHeN7oFqW6JLx8rFh512ed3MXtJ2DIZF24UOCCHUqNszBT4hdRqSQ+NkHCYfyBFwQHQPmopM8xJEv5+CRC9qIE0ZrjZFYh0kBDBIDzx4V9TTzvon35h5Dg2SiQb1gVPDfadbdMeAUffPf2W7L052CpwST8QdYdCt0gdkutN3QBXYe8vfJ7+hE2Dv2ihVEmf22Qb66eeXPfl4cErHByPjfTlV/dtSwB9ncKFkgXk2O52B6bp+E+BmKqyLqoDnZo19hRGYHJA0D31XS4y0LWmKBDeafV0H5N6mL//laIz6rsIa5NXJ3cygH5iQfSRtptQRqh2bEMplNfCnY/EQD18AMlC2q2PE9s3HUSY3YpVOiFPdxNQXdz1mCH2Y8BgqOygcfjdCjmBEfAZ81LAKugNLZCwmg3KbijOEK1GTDf8+ytCpBm3vxfVpTBAQdpsH0w/UnUiSwB8UpQuFPfjOvU1B5OHZ1iiSLlkuw2SHmflgTmHUkqA32In8qfSDq7QaVdNfhzd/15pZfjD4TYnlaJqVZng3yxzbB6jBOZ8vQpWoXSkFqx7ZRZUT3ED/ZmS4L8cFboAqydlumeB3W2qhqQKSAjxbWetrvcSIi4oEm/SE0fXKZpsD/hjFiAm9dsHdQgud3ApZzwnAXNhrwRG8XzqUenMGB1knUo1KdEkGLPrgPuh9BS7F1jxrEF+USQ2HIO96f93zdkT4b/GyPDGGDbuNXuRh5O2+KshqQ0p44/H840sJEvjED76x3o80YE0UL5cKrzXv7VQbNVBJpeEENT1mMRJdIXdFjdcwdbZMLGPit6CopQEnSICKUr/hzYzWkkq7dCS9ClYsWIiN1NANcpoPDgIAWu6HnxcVU2k8AzHRoHrthWl3+kRn4famb/UPDucqRQDNL8kYcKB2veU+EBx/bKYZuyJuLey8SODyZ5vUnz0afc73fxLDwecGo0It0zB6hxRPH2mGk6BJCKyIYaTWZ1R6BhY99xb7WXSVimumCqXqsX74gqbRZQDTxfskfCsG6qfXXZR5YNg54vJyJZ6ASF0YNH9Ybxh/nQXNBrpaKcEkNSFLB4ZKs8H1CN1VSXoNjlhJ7z7SDWDx2iAui79P21Bjy8nE02O49MDSProk/O7UI2dfDImtSenBfa7SCC6s+3Re1SxZUTCG4DDqJQ8ZBPlj/Sk/SQxSOxJAr5DfwQ5+N7CErsKut0l8+CYL3tVkeAsSmOgdy7JVpE4kMC2AiKHPvUd3e0Zgf0prejj/FmWGTh0w7UKzYL4hl6+P1Iui+4E+ZFbanqSnGGeVZ1X5cNQIZ9s//t0bHZIKeM4EAVyWdSNt1SUyuujpuS4G+Ih63rByICOACoGRKiWKiY6SSMO2osivQ8E5J5/SnUR4hOZ0p7lt3wdrFrGrnDOWy4lugLtz28AVncdt3/dqluYIx+Hkq/7mJyn9uC/bc5b4Un43hAPhI4la8p7MtsNGfFu/PmJXeMPEG/aEDQjtpWNznyUrDjFJC2E/qgoAPOMh5yC79fMonUSDNO4ZLcpBd2FRkH7uV0H0CRcWS0ZSuIkdnuCfAqhodoD8pOXhW+iJ66+s0ivL6gdT9E8w/IXO+b++ZhJYXVcHyr0DI3Ngkf3YnbMs2hj8+NIcfdL2b/nybBQRDBbE2f/xft7qPe7B2Nc7r4aOSaXUJK6b8tFdRsU4SDymA3RYYdZRRYEQ/jRHIlwgp4Se+/rghYFahcxj0XeLDxSwBipHyg9mh3+SQdfj/j5Mwx0D71b0A9aL1YxVeLwK9OdFj1PR9DEWmZndnnQJwrs5yH+L3J6R2w19N04a3bAfLe/wZl8jkgHxUJYGadziktzXvJONaU4M/vdvefznT012qPwuEQ1B8GJGM/S+SbXWs+/mp+AAAAAZiS0dEAP8A/wD/oL2nkwAAAAlwSFlzAAAdhwAAHYcBj+XxZQAAAAd0SU1FB+QIHBMHDt0n9jsAACAASURBVHja7N1Xcxtnmj58hG40GqGRc2AAwQBRIkVJVrBkz86Ox67dqd2j/Yy7W7VzsjXh77I8tnKiRErMCSAJgMgZ6EZodL8Hdw2KL+UgJ3rtuX4HrjLZQHc/3SCEC/dzP1pFUTQAAAAAAAAAAAAA8NPQarVnfqLDoAAAAAAAAAAAAACcJ8SyAAAAAAAAAAAAAOcKsSwAAAAAAAAAAADAuUIsCwAAAAAAAAAAAHCuEMsCAAAAAAAAAAAAnCvEsgAAAAAAAAAAAADnCrEsAAAAAAAAAAAAwLlCLAsAAAAAAAAAAABwrhDLAgAAAAAAAAAAAJwrxLIAAAAAAAAAAAAA5wqxLAAAAAAAAAAAAMC5QiwLAAAAAAAAAAAAcK4QywIAAAAAAAAAAACcK8SyAAAAAAAAAAAAAOcKsSwAAAAAAAAAAADAuUIsCwAAAAAAAAAAAHCuGAwB/IxUVVVVVZKkWq0miuJgMLBarS6Xy2AwsCx7PscwGAwkSWo2m41GQ6/XGwwGh8MhCIJOp9NqtT/j4AyHw36/32w2K5WKTqf7v3NgAAAAAAAAAADwAyGWhZ+Tqqq9Xu/4+Pj+/ft7e3uVSmVpaem3v/2t3+93uVzncwytVuvg4GB1dfXp06dms9nr9X744YdLS0scxzHMz/kC6Xa7hUJheXn57t27HMd5PJ7f/OY3V65c+dkPDAAAAAAAAAAAfqBvD3dEUaxUKtVqtV6vK4ryFU/BMEaj0ePxBINBhmF0OjRGgHelKIooivl8fnV1dX19vVqtmkymixcvCoJwbrFsv9+v1WrJZHJ5edlms0Uikfn5eVmWDQbDzzs4kiSdnJxsb28vLy8bjcZAIDA9PZ1IJBiGQSwLAAAAAAAAAPCL9u3hTqVSefHixatXr16/ft3v99/ewGq1+ny+27dvf/zxx2azmeM4DCu8o+Fw2Gg0isViLper1WrD4bDX69VqtW63i8ERRTGbzZZKJUVRBoNBp9MRRVGSJJ7n8SoDAAAAAAAAAPhF+/ZYdjAYNJvNQqFweHj4lbEsz/PlctloNPI8PzMzE4vF9Hq9Xq/H4MK30mq1HMeZTCYK9IfDoV6vNxqNo2rQbrd7cnJSKBSKxaLVao1EIi6Xy+l0/iMMDsuyVquV53mtVqvX61mWpTpZFKQDAAAAAAAAAPzS/QhToakD5suXL4vF4r/9278Fg0Ge5xHLwrvQ6/WCIHg8nkAgUCgUer0ex3E2m21UDdput9fW1p48efLixYuxsbHf//73ly5d+geJZXmeD4VCXq+XMlmz2Ww2m/HiAgAAAAAAAAD4FfhusazL5fJ6vVNTU+FwWK/Xt9vtw8PD4+PjTCbTaDQURcnlctVq1e12/+x9OeEXQafTcRwXiUQ++eSTxcXFVqs1MTERjUatVquqqrIst1qtbDabzWYbjYYkSYPB4CsbHP8q8TwfCARu3bolCALLsoIgzM3NGY1GxLIAAAAAAAAAAL903zmWnZub++STT65fv86ybKFQePDgwcOHD0ulUqvVEkWxVCrVajWr1Wq1WjUajaqqiqIMh0NZlk8/j/7vtFrt6IeKoiiKIsvymdyNZnAzDKPVamn70dMOh0NVVU9vqdVqGYY5/cz0tLSxVqvV6XQ0DVyr1aqqStkfHR79ih5LD6H/0sY0c5z2qNfrdTrdaC+yLNPGpw9Gp9PRNqMQjQ6bTnC05Vce89f5ymf4yiGlU6ORP3NUtNnbE+FHV+orh5S2p73Tk9OEetrgzIGNdqHVakfDSHun7ekno2H0+/1ut3v0WOpgMBwOW61WuVzOZrPFYpEC2X6/3+12RVGkx9KTn7l2b99O33DWXzfOqqr2+/3To0EHRqcwuqMURXn7/qSDp72fHnMaqNED6Znp4fRA+jndOQzDGAwGl8tlt9sXFxe/8j4ZDTsN7+iSnd7j6HRoM1VVRxd09NIYnSA98MwonX7s6fv27bMGAAAAAAAAAIB39IOaGNDq8D6f7+vWhadSx93d3Y2NjV6vRz80GAyTk5OTk5PT09MOh2O0caFQSKfTGxsbh4eHox+yLMvz/IULF5aWliwWi8lk0mg03W43k8kcHBysr6+3Wq3RxjzPO53OpaWlqakps9nMsqxGo6lUKtlsdnNzc3d31263BwKBpaWlSCRiMBgkSapWq2/evHn+/DnP83a7fWlpKR6PWyyWRqOxu7ubTCZTqZTT6QwEAjabTafTbW1tSZI0MTERi8VmZmYMBsNwONzc3Nze3qZFq0YH4/V6JyYm4vF4PB7XaDSKorTb7ZOTk1evXmUyGUmSKE8UBIGOeXp62mAwfEMhJK37lE6nV1ZWqHp0lF9zHEeHND09bbfbaYg6nc7q6uqbN28kSaKmwNQfYHp6emlpyWq1nq5o7vf71Wp1b2/vxYsXjUbj9JC6XK6lpaVoNKrRaI6Ojl69elWtViVJunLlyuLiotPpNJlMg8Egk8nQgdXr9VgslkgkwuGwIAi7u7sHBwepVEpV1UAg4HQ6BUFIJpPJZHJiYmJsbCwYDHa73ZWVlZOTk263Ozc3d/XqVZ1OJ0nSkydPVlZWkslktVqlXdy9e3d1dZW+HvB6vdvb2/l8XqPRjI2NXb16NRQKOZ1Oik2r1Womk1leXi4Wi3TWly9fFgThXeq4B4NBqVTa3t4+OjpqNBo0enNzc9euXXO73WazOZvNHh4ebmxsVCoVnufj8fjS0pLT6TSbzfTwTCZzeHi4trY2GAwCgUA8Hp+fn2cYRpbljY2N3d3dXC7XbDY1Go3b7Z6cnKSmDalUKpfLBYPBsbGxRCLB83w+n9/b21tfX+c4zuFwXL58eW5ubnSfNBqNbDa7s7Ozvr4+Sld5nh+9vgRBoJuh3W6/evVqfX1dkiSr1Xrt2jWbzVapVI6Pj1OplCzLOp1uYmKCHuX1ekdDIctyv99fXV1dW1ur1+uiKGo0GoZh3j5rAAAAAAAAAAB4d98/llVVVafTmUym0ZJEVN/HsiyVMUqSdHJysra29vjx43v37lGgo9FoTCbT4uLitWvXTCYTy7Imk2k4HPZ6vVQq9erVq3v37r1582a0F57nbTZbr9eLxWIsy3IcJ4pioVDY2Nh49uzZ/fv3y+UybanVai0WSzAYpHrDaDRqs9kYhmk2m4eHh/fv379//34wGEwkEoFAwO/3syzb7XbL5fLy8vJ//dd/2Wy2UChks9mCwaDRaGw2m7u7u48ePXr69GkwGIzFYtTi8/Hjx6Io3rhxg2GYsbGxXq9Xq9Vev359//79/f39XC43OvJ4PH7jxg2LxRKPx2VZFkUxnU6vra19+umn29vbrVaLcjS32x0KhfR6vdVqdbvdFovlK8sPFUXp9Xrlcnlra+vu3bs7OzvFYnGUxFkslhs3bqiqGgqFBEGgVDGdTj948OBvf/tbq9WSJIlG3uv13rx50263R6NRj8dDO6Kz2N/ff/r06f/+7/8Wi8XRkNpstvHxcYfDQWlvKpX67LPPjo+PKRQOh8N0AwwGg0Kh8Pjx47W1tZOTk1u3bplMJlquKp1OP3v27OnTp4PBYGpqKhgMer3ely9frq6u3rhx49q1azqdrt1uf/nll5ubm41G46OPPopEItQi49GjRw8fPhwNQrlcpsut1+s/+uij2dnZL774YnNzczgcLiws2Gw2nucdDscolt3d3f30008PDw+j0ehwOJyZmbFYLN98V8uyTL2Sd3d379+///r162KxSKP34YcfUsrJcRwN1927d5PJpMlkun37ts/nMxgMZrOZymwpEf7ss88Gg8HCwoLRaJyenpYkqV6vr6ysPHz4cH9/n84lGo0uLCzQ9w1v3rw5ODi4cOHC1atX/X6/zWbLZDLPnz//y1/+YrFYwuGww+GgJfVUVZUkKZPJvH79+vHjx19++eWoIF0QhIWFhevXr1utVr1ez/N8r9drNpurq6t/+ctfms2my+ViWdbtdieTyY2NjdXV1X6/r9frFxcXr169arVa7XY7fdGiKEqtViuXy8+fP797926xWKTI3mAwWK3W9957z2QyjVqaYCEyAAAAAAAAAIB39z1jWZqLTSWlh4eHg8HAbDY7nU6fz+dyuTiO63Q66+vrq6ury8vLqVSK6g1Jr9fb29sbDAYajabT6czPz7fb7aOjo0ePHj148KBQKHzdTofDYafTWVlZWVlZ2djYSKVSp0tlVVXtdru5XO6vf/3r8fHxRx99NDMz4/F4fvgYlUqlbrd7cHCg1WpLpRJFe8PhkH746NGjra2t/f390wdzRq1WOz4+/vzzz1+8eHFyciKK4qjQtdVqUX7aarXu3LkTj8c5jjsTy6qqSrnngwcPlpeX9/f36/X617VYFUWxXC4/ffr07t27x8fHzWaThlqj0fT7/XK5/Pr16+FweOvWrTt37nAcp6rq8fHx1tbWw4cPNzc3qYTzp9Bqtfb397PZrNForFarP/DZKIH1er2lUqlarXY6nePj42AwODExQdPzKZgWRdFoNPr9fp/PZ7FYqID6G7Tb7Uwm89lnn1kslkKhUKvVRrduJpO5d+8ewzBut9tqtVLlbzablSSpXC7ncjmXy+Xz+ejGKJVKuVyu2+3SVwVUw7u3t7eysvLy5cvTd0ulUllZWaHq19PV1t86mGtra6urqy9evDg+Pj59M0iStLOzQ5H95cuX5+fnzzy20+lsbm4aDIZkMlksFinPVRSFKpqj0ajT6aQXTqvVom9K9vb28vl8t9ulZ5Blud1ub21tybJ8+/ZtnuetVitqZgEAAAAAAAAA3t13i2Up8tvb26MUqVgsvn79+ujoqN/vBwIBmrdutVq1Wm29Xt/e3qZ50xqNZnx83GQycRw3GAwotKJ+BXa7fWJiotFoHB0d7e3t7e7umkwmn89HU+O1Wq3RaDSbzdFolOf54XBYrVbX19efPHlCWXAwGLRYLDQBnAok6/V6MpmUJCkUClmtVkEQzvRg/R46nY4oil6v1+l0xuNx6k7A83yhUKA0s1KpdDodj8dDZYY6nU5VVa/XKwgCwzDD4bBYLO7s7Lx69Wpra0sQhFAoZLfbqeaxXq/X63WaSD45ORkMBkeNXEdUVaWC1u3t7c3NzVKpZDQaw+Ewz/N07jzPT01Neb1elmVbrRZNn3/27BnHcU6n0263m0wmqq+s1Wq1Wm15edntdlORpqIoBwcHL1++fPXqValUEgQhHA5TxwaNRmMwGGja/g+/1Xq9Xq/Xs9vtPM+HQqF4PD49Pe33+3meb7fbZzbmOE6v109NTVWrVepc3O/3TSaT0+m0WCxWqzUejweDwfHxcZpZL4piNputVCqUQQ8GA2pKS7FsMBj0+XzvslhWr9ej0lFZlp1Op9vt7nQ6jUajWq3WarWdnZ0LFy70ej26S4PBYCaTyeVy1EwgFApR99tOp1MoFIrFoqIoVqs1GAxarVZJklKpFN26zWaT7ha6fIPBoFarlUolWZa/9Qgpo69Wq5ubm/T9BMuyU1NTRqPRYDBQXXa5XD46OhIEgaprz7wEaHAsFgu9doLBYKVSKZfL9DI8PDwcGxsTBGE4HGaz2Y2NjUePHsmyTB1L6NXd6/VoBbbV1VWPxzM3N6fX6xHLAgAAAAAAAAC8u+8Wy5bLZSpLpAim3+83Go1OpzMYDMLh8AcffBCLxagDQKFQODg4OD4+7vV6s7OzH3/88djYmNfrrdfr+Xz+s88+SyaTlUoln8+32+1Wq0XtSnU6XSAQmJ2dvXXr1vj4OC0qpdfrbTabw+GoVConJyf7+/sHBwfU4PXjjz+enp72+Xw0c/zp06fLy8vJZFIUxb29Pa/XG4lETq+G9P2HiWGuXbt2+/Ztr9frcrnMZnO1Wt3Z2dnY2MhmswzDeDye3/3ud1evXqXupbIsdzqder1uNpup0+jm5ma9XrdYLIlEYnFx8fLly2azWZbl5eXl58+fp9PpXC5Hk8Spt8PpvdPZiaLY6XR6vZ6iKJOTkx9//HE0GqU2oDqdzmKxmM1mnudTqdTm5mYmk6EmAxcvXrxy5crk5KQsy5lM5smTJzs7O5lMJp/Pl8tlk8nU7/fX1tZev37daDTsdvvFixcXFxeXlpYMBgOlxv1+3+12/1g33NTU1McffxwOh71er9ls5jiu3++XSqUzm9ntdkqT5+bmPv/8842NjVKpFA6Hb926NTs7G4vFHA6HTqejQJYKkGllMFEUqWtwsVg8OTmRJMnj8YRCIY/H862JJ9Hr9RcuXLh27Vo8HmdZdn9//9WrV48fPx4MBhTQd7tdQRB8Pl8sFqOKWqqxnZqaGgwGoijW6/VCoVCpVBiGcblcgUDAYDAUi8VkMkm9ia1W64cffri0tES3brPZfPLkyd27d1ut1pnF8d6mKEqr1crn8/v7++l0ejAYJBKJTz75hPrqNhqNdDp99+7dbDZbKpUKhUKn0zlzO2m1WoPBMDMzc+XKFYPB0Ol0Hjx48OWXX7bbbVmWC4XCyclJNBqVJIlq4RuNRiAQmJycpMFnGKZYLNI3LvQlQS6XEwThR6lMBwAAAAAAAAD4B/HdYtlut9vtds9MtXY6nbSKVCKR8Hq9Op2OiumKxSKt1EQtXA0GQ7/fb7VapVJJFEXqd1mv1zudjkajEQTBaDRS/thqtQqFgtFoNBqNbrc7EAhQftfr9arVarVaFUWR53m/3z83N5dIJHw+n0aj6ff79Xq9VCoVi8VarVYsFkulUq/X++GxrNFoFARhcnLy4sWLNBeeorRCoVAul0VRDAQCExMTFy5cWFxcpJnyw+GQAmjq9FqtVik6HA6HoihWq9VcLsfzvCzLVGkriqJOp2s0Gs1m8/SCS4Ra91LrUp7n9Xo9DSnLsoPBwOl0ulwuqi/u9/vtdpsWH6MaWzpOWpqsUCg0m02KMlutFs3QHwwGuVwun88riuLxeBKJxMLCwsWLF0exbKfTocLe050ovgdavS0cDs/Pz0ciEUrxBoNBpVJ5e2ODwUC1xrIsr66uchxHjYypzy9NzO92u6FQKBKJ2Gy2TqdTLBYpJKVYloJRs9kcCoXC4bDT6XyXWNZoNFqt1qmpqcuXL09MTOj1er1en8/nWZalQWu325IkCYJAzV6DweDW1hZFw/SlBTVjLZfLkiS5XK5wOOzz+ViWpWNrNpt0V8fj8UuXLnm9Xq1W2263G43G/v7+0dHRt7Z3UBSFetTSfS7LsiRJpVJJq9VKknT69dVoNOhbkzN1rAaDwe/3x+PxCxcu8Dzf6XROTk6oRe9gMJAkSRRFypdpF/1+n1aQK5VK1K+WytI7nQ7db6VSiVaEAwAAAAAAAACAd8T88KeIRqP//u//fvHiRapvpfyu0+m0Wq1Op6OqaiqVomBLr9crikJBkqqqWq2WIkKLxTI2NuZwOBRFyeVylUplbW3NbDYLgnD16tU//OEP4XCY4zhKo/r9PsuyLpfL7/dTl0+tVqvT6QwGg8vlCoVCVFlJRbj9fv/rerC+O4vFEggEqLUChZW0MFS73aZum16vd2ZmhloT6HQ6WrPL4XBQJkuj0Ww2KcPa2NjY39//7LPPRsttdbvdwWDgcDja7TZVLJ45AK1WS61U6ZTL5XIymczn8wzDsCy7tLR05cqVGzdu0MJWlMeJoqiqaiaTKRaLL168YFl2dNj9fl+WZeqKQD2CaU0wi8Xi8/lmZ2dpCTLaL+WPNG/93TuffiWj0ej1ev1+v8fjoRWufiC9Xu90Ov1+v9PppOJfCsoNBoMoivl8vtFoxGKx6enpUdeId7nW1BthfHzcYrEMBgMqQ6YvGwaDAY2VLMsmk8nv91MlbK1WGxU7l0qlk5OTSqUiy3IoFKLF4trtdrPZlCRJq9Xa7fZAIOD1em02G70oWJYNh8Nzc3OdTudbY1lK2+mOoibFe3t7VLJNry+KVqkHBSX+Z6plaZ2uWCxmsVgMBoNer/d4PMFgkJJ6jUZDL9Jut9tqtbrdrqqqlM9ub28bDAatVivLcr/fpwHpdrvVanXUdhYAAAAAAAAAAN7Fd4tlHQ6Hy+UaHx93u93VajWfz6dSqWq1+vr1a2pjarPZKBRrtVo03V7z96aiZ55Kr9dTciqKotPpDIfD169fV1V1d3eXFqpqNpu1Wo2Wb5qfn08kEicnJ41Go9/vU/Uoy7Isy1IMqtFotFotwzAGg4Fauw6HQ0VRVFX94b1leZ6nlqaUYY3yTWqvqaoqwzBGo5EiNnoIHQzDMKPyw06nI8uyoihUcfz2XobDIcWyb5f3arValmWdTufS0hLVnKZSqVwuNxwOtVrt+vo6lUlSP4dms9lut3u9HuXjlAW/vbtR1TPFfIqi0F44jqPobXSZ6KRkWT6zENl3xbKszWajsmiG+RG+D9Dr9dRMYGJiolKppFIpahyhqioVimq1Wq/XGwqFqLPEOz7naBCow6xer6eIc3RT0X1FDQoikcjExAQ1FqjX641Go1AoZDKZVqvFsmwoFAoEAjzP12q1er0uSdJoF5Siav5eCs2y7Lu0vtVoNIqi0Hceo68cvvL1xTAMvb46nQ7P86eTWa1Wy3EcFSDrdDq9Xj964dAGZ+5wuvr0bcrbx0MV2d1ul8bqB94kAAAAAAAAAAD/IL5bOuZ2u+fn5z/55JMLFy5sbW29ePGiVqul0+lMJkNz+cfHx10ulyiKzWbzm7tkDodDqvjrdDoGgyEcDlsslpmZmf/5n/+p1WqNRoPKUdfX1zc2Nm7duiXLcqPRoGrZcx4jo9FIC1UxDKPVaimeGxWlfvNjaQkmKlr85gFRFIVqKr9yM6oMvXXrViAQMBqNOp2uVCoNh0NVVY+OjnK5XDKZTCQSv/3tb+v1ervd/tZRoiJHjUaj1WrPZ0hZlhUEwWw2U5j+w59Qp9NZrVa/3x+LxfL5fDabpUYWNN2eglGv1xsIBEwm0zs2lv0OrxyGcTgc4XB4Zmam1Wptbm5SD4p8Pk8vB47jAoGA3+9nWZZqjX+UktJRLPvNt5MsyxTLSpI0GAzOFMx+M7rDu90uFeR+8xcb/X5/FMtSxIy/qgAAAAAAAAAA3+q7xbLav+M4LhKJdDqdo6MjVVWpQvDBgweyLJvNZoPBYLVaRxWR4+Pjly9fpqXnzzwhzZqn5ZvMZrPf7//oo4+mp6epN+jOzk46nS4Wi5IkVatVi8USjUbX19epWyvNW3e73UajUavVUpfSbDYriiLDMFarldq8DgYD2tdo9rckSb1ez2g0ttvtdDr9rdPG6ZRH/6vT6TiOEwQhFAoVi8VcLlcqlXZ2duLxeDgcNpvNDMNQZ4BKpaLX601/R10+o9HoxMTE5OTkmYn8BoMhGAwGg0Gr1foNR+Jyua5evRoMBm/dulWr1arV6urqajKZpJrc4XCo1+t5nqfi0HA4PDY2Njk5GQgEzjyVx+MJBALD4bDRaDidTp7ne71eoVDY3d21WCzUjUFVVcr19Hr9cDg8kwNKktRsNql7b6PRKJfL+Xy+Xq9/Q9eIMyP5ozAajaFQiNLPcrn85s0bSZIo1rfb7T6fz+VyvWOp7Hd9LdBtFgqFDg8P9Xp9JpN59OjRyclJsVjkOM7v93u9XkEQ9Ho9x3F2u526JzcajXw+XyqVGo0Gy7IUs2az2e3t7W+9Fen2M5vNp19f1AmXatXPbBwMBqemphiG+U7JO6WrdJObTCatVkt3y/T0dDgcHpUPE7vd7nK5JiYmGIb5UdJ2AAAAAAAAAIB/BN9zLjnLsoFAQJblRCLRbrdp6fknT554vd7JyUmWZe12u8lkYllWlmWfz3fjxo1YLBYMBkfPQGtY0WxuKs0bDAZarXZ2dnZmZkaW5cPDQ41GI4oitemUJCkQCAiCYLfbtVotlSUeHx8LgkAVrL1eL5PJpNPpTqfDMIzdbrfb7bRQGE3Wpm1oTaRCoUBLXR0cHJRKpe907tTH1m63RyKRdDpNKyDt7+8nk8lAIOBwODiOk2W5XC6fnJx4vd7x8XFBEGw2W6PR0Gg0kUjk6tWrN2/eHIVoo2nsNHH+K4NLRVFolBRFCQaDgUDgypUrhUKBYutkMjkcDqmngdFotNlslKa53e7Z2dlbt27Nzc2dHnkafGqKmk6nvV6v1WqtVqvFYnFra8tms/l8PuqiS2WnFouF4zgKVUfRW6vVyuVyFLVns9l0Ok1Liv2Id+doj9SqQpblTqfTaDSq1epoGj7HcT6fz+fzcRxXr9c3NzepTQTDMF6vl2LZH6VnwtvHptfrzWZzIBBwu920qNfz58+pLFoQBL/f73K5aI0sWubLYrHo9fpOp0NfY2QyGWqyUavVksnk3t5evV5/l9vPYrHYbDZqTSDLciAQeP/996PRqN/v/8rXV6PR+Mp11b7h1BiGMZlMLpfLYrFoNBqbzTY+Pn779u1Lly6Nip3puhgMBqPRSI/C31MAAAAAAAAAgHf0PeMqyqScTuelS5doGfp6vZ7L5ba2tjweTyQSCYVC8Xi8Xq9ns9lUKvXHP/6RssLRMzidzoWFhampqUgkUiwWd3Z29vf3U6kU/ZaaddLq9oPBwGazTU5OUi3q1NTUyclJNpvN5XJ//vOfnzx5QgvND4fDbDZLySCtdD8xMWE2m2VZpkJFjUYjSVImk/nzn//87NkzjuNarVahUPiusSyx2WzT09MnJyfr6+u9Xq9UKt29e3d9fZ2yQlVVqe0p1RuOjY0lEolms5nNZjc3N8vl8osXL0YlnDqdLhQKjY+PX7p0iZbbOpNwUX+Dk5OT58+fHx0dUVUsnU673aZSTafTGQqFfD6fTqebn5/vdDoUUne73f39/dN1yg6HIxQKJRKJS5cu0TJcExMTmUym2+3W6/XXr1/ncrknT55Q9EarflGqbjAYzGaz2WzmOE6j0ezs7LRarYcPHxqNRuob8APXBHsbpa5U+KzT6TKZzN27d1+9euVyuW7evLm4uEiRq91up2YF2Ww2n89TVS+VgqjjXAAAIABJREFUHjscjp+ig8EIx3Eej4fW76KcWpZlhmEikUgwGLTZbBRn0w08Pj4eCARqtVqr1bp379729jbdur1ej15B1Df5m/eo1+vtdjs1TxBFMZvN7u3t/fd//7fVauV5frSZ1+tdWFiYnJyMRqPfY9ipc+6FCxcKhcLa2lqxWOz3+6VS6bPPPht1czabzXa7fXFx8erVqxQB4+8pAAAAAAAAAMA7+v5VhFS1NzU1Va/Xd3Z2+v3+ycnJ/v4+rVwfCARmZ2clSVIUpVgsLi8vn5nbHg6HGYax2WwUVG1vbz958uTly5dn9kLr3Y+NjY2NjXm9Xo7jZmdnaTWnTCbz5s2b0wtk0WJNLpdrenp6dnY2Go0ajUZZlt1ut8/n83q91FigUqkwDMNxnNFopA2+x+lbLJbx8fHp6elEIpFOp3O53Obm5tra2miDmZmZ27dvK4pCnXMvXrxYLpcpvsxkMv+/a8AwVHQcDof9fv8o9hpRVbXb7RaLxefPn6+srDQajVFnBo1GYzQanU7nxMTE1NSU1+s1GAzU9zaXy5XL5e3t7e3t7dPPRpms1Wq9cOEClf3GYrFarSaKYiqVymazR0dHtKVWq3U4HBMTE4lEgpY1oxrher1O9dG5XI6qMqlmWafTUf3mj3V3UkMGKobNZrPVapWm+TMMY7FYxsbGLBaL0Wi0WCxut3tsbKzZbBaLRUVRWJZ1OBzRaJT6M/x0sazBYHC73X6/3+/30zWihcjoy4lRqwGTyRQMBmOx2Ozs7N7eXiaT2dnZ2draol85HA5FUYxGI9VEv8vrLhAIXLx4sd/vy7JcqVSePn16pgPs5OSkwWCw2WynS9S/06tbEIRYLJbJZKi7wsnJSTqdPv0qdjgcwWDQYrFcunSJyr3x9xQAAAAAAAAA4B39oMndLMvabLaxsbH33ntvOBzmcrnj4+NerycIAsMwFy5coHLR169fb21tfb91pcbGxn77299evnx5bGyM4zi9Xr+0tOR0Ou12+8rKytbWVqvVoi2pJjEcDn/wwQe0vcPhoPwuHA5fvXp1MBg8e/Zsd3dXo9GYTKbx8XFKe9fW1u7du/ddD8xgMDgcjitXrng8nnv37j18+LBSqYwORqPRUDtRnue1Wm0wGOQ4jiLmL7744vj4+Me6flqt1u/3z8zMfPjhhwsLCx6Ph7qC0tT+L7/88tGjR996InNzc1ar1eFwvHz58vnz56en0o8qZKk97tjY2D//8z9TF1da6Inn+UAgcP36dYPBsLq6mslkvtN8+W8+Nb1eb7PZLly4IIpiJpORJKnT6ZzJH3U6HdX8XrhwoVarpVIpRVH0en0kEkkkEg6H4+v6QvwoKPoMhUJUu1osFiklj8VisViMimE1Gg31XZ2dnaWJ/41Go9Pp0CuC7vB+v0/F5ul0+luHhWEYj8dz+/Ztaoywtra2tbX1rXnud8XzPLUw9ng8Dx48ePLkiSiKP8qqZQAAAAAAAAAA8O2xrMlkCoVC8/Pz1KxzfHycVuii6kiK/y5duqSqKi0MxXEc9SsIh8M+n09RFCoe7PV6p5/W7XZPTEzY7Xa9Xm+1WsfGxkRRPLMKlkajodao0Wh01Ik1EAiYTCZaW8ztdp+OZV0uVygUunXr1szMDGW4Go2GmqhOTU1RH0yfz6fRaARBGBsbi0aj9MyKotCzBQIBo9FI63R93VnT7qhDaygUcrvdvV5Pq9WeiWVjsdjk5KTD4dBoNFTUaTAYeJ4fDAZnoje9Xh+NRicnJwVBeLtUlk6NUuBEImEwGKh7Kf1Kp9NFo9FYLDY/Px+NRmk5Jp7naWq/LMtvr8Lkdruj0ajX66W8Uq/X07JpVJpKHVpPD2kkEvF6vdTJ1Ol0zs7OiqIoSVKr1ep2u5Q1v/feeyzLWq1WimUTiYTX6zWZTAzDuN3u6elpRVFUVaX+p6PmpLQLjuPcbvf8/LwgCKIozs3NUVNgzd8j10gkIklSrVaLRqOiKFLqGovFrFYry7J0CiaTye12U9Eu3YHBYDAUClH3g2++w0cV1o1Gw2w2U1MChmHomaks98aNG9QaOB6PC4JwugGF0Wi0Wq0ul4tCWIvF4vV6g8EgtbsdbabT6YLBoNFobDQaHMeNYtmZmZn33nsvl8u1Wi06HYZhDAYDwzA8z48OjLrT0oFR8k7NGRRFsdvtbrf7TCwbCATGxsZsNhvVsZpMpsnJyevXr3c6HbvdHgqFRr0ddDod9SDmeb7Vas3OztK3CCzLsiw7MTHhdrtVVWUY5kwsa7VanU5nOBxmWfanq0cGAAAAAAAAAPhV0p7pLfC2fr8v/p3BYOA4zmKx0IpStMFgMOj1eu12u91uq6pKk6zNZjOtO9/pdCjFO7MjlmXpeYxG42gXkiSd2bvJZKIGnaenSMuyPDqkURo1yrNoNSRaLWr0kF6v1+12W60W7YKaGBBRFBuNhl6vp6YKFFed3sVXnjVRVZXa4LZarcFgcDoa43me0lhqa6uq6mAwkCSp0WicSagpSaTtqRXpmUFQVXU4HPZ6PSpQHQ6Ho4pReixN5DcajaPHyrI8GAyazebba3BRqwez2WyxWEajRM/f6XTa7fYo86Uh5ThOEAQaUjqSdrvdbDaHw6GiKBR2U/rZ6XR6vZ4syyaTiY6HYZjRDaCq6mi/o/SZnrDb7dKwUD5us9kolxxtQOPW7/cp3qXKaIplKRDMZrNra2t/+9vf/vKXv1DR9H/8x3/85je/sVqto2z068iy3O126dypD4MgCDQ4dNVonTEaFpvNJgjCmSByc3Pz3r17T548ef78eTwev3jx4r/8y79cvnyZwu7RZsPhUJblZrPZbrcVRaFXBF2Ox48f/+lPfzo8PKxWq++9997Nmzd/85vfRCKR0UUZHZjZbB6NXr/fPz28p0+KLgq9vqg3QrPZbLVaiqKM7vPRa4p20ev1hsMhz/Mmk8lsNtP4K4oiyzLd4XTFR7ugwNdisXzd1wkAAAAAAAAAAEC+ohDzW2NZgP/LVFWVZXlvb+/Ro0dPnjx59uzZ2NjY3NzcH/7whxs3bhgMhp+0kFOW5V6v9+rVq08//XRtbW1nZ+e99967cePGnTt35ubmRv0TKL6v1WrNZtPhcJzOMSuVyvHx8ZdffvnXv/61Wq0Oh8Pf//73H3zwwdLSUiAQwPUFAAAAAAAAAPgVeDuW1WFQ4BdNUZRer1culzc2NjKZjKIoNpstEok4HI4zxao/hcFg0Gg0Tk5OdnZ2CoWCRqOhef2CIJzuaasoymAwyGQyKysrhUJBluXR1yHVapWaL5+cnHQ6Hb1e7/F4QqEQz/O4uAAAAAAAAAAAv1YMhgB+iURRrNfr29vbx8fHnU7n6Ohod3e31+t5PJ54PH758mWPx/MTTatXFKXZbBYKhc3NzUwmI4ri4eFhLpczGo3xeHx6ejoWi9lsttN7V1VVVdVms3l4eJjJZKgxMW1QLpdTqdTx8bEsy4FAIBaLxeNx6nGMqwwAAAAAAAAA8GuFWBZ+eVRVFUUxk8n8v//3/x4/fkxtZ7VaLdWZzs3NLSws/HTVptSOYHNz8z//8z9fv36t0WioRe/U1NT8/Pzc3FwsFjvdCnmk0+mk0+nNzc2jo6Mzv9LpdHq9fnx8/Nq1a9PT07QwHQAAAAAAAAAA/FohloVfA57nBUG4fPny7du35+bmeJ6nFavOh81mCwQC77333vvvvz8+Ps6yrE733dqDzMzMXL16NZFIxONxZLIAAAAAAAAAAL96iGXhF0mv13Mc53A4AoGAxWLhOM7n8129evWf/umfrFYrx3E/3a61Wi3DMGazmYpzNRpNIBCIx+PXrl27fv06y7JvN7TVarU6nY7neafT6ff7ZVk+s8Hly5f/9V//NRQKeb1eXFwAAAAAAAAAgF897WjpIYBfkH6/3+l0MplMtVodDAaU0vp8vnA4zDDMT7rSF7VQaDQax8fHzWZTo9EYjUZBELxer8/n0+l0b/e0VVVVUZRSqVQoFJrNpiRJZzbw+XyRSMRkMqGlLAAAAAAAAADAr8/beRFiWQAAAAAAAAAAAICf0NuxrA6DAgAAAAAAAAAAAHCeEMsCAAAAAAAAAAAAnCvEsgAAAAAAAAAAAADnCrEsAAAAAAAAAAAAwLlCLAsAAAAAAAAAAABwrhDLAgAAAAAAAAAAAJwrxLIAAAAAAAAAAAAA5wqxLAAAAAAAAAAAAMC5QiwLAAAAAAAAAAAAcK4QywIAAAAAAAAAAACcK8SyAAAAAAAAAAAAAOcKsSwAAAAAAAAAAADAuUIsCwAAAAAAAAAAAHCuEMsCAAAAAAAAAAAAnCvEsgAAAAAAAAAAAADnCrEsAAAAAAAAAAAAwLlCLAsAAAAAAAAAAABwrhDLAgAAAAAAAAAAAJwrxLIAAAAAAAAAAAAA5wqxLAAAAAAAAAAAAMC5QiwLAAAAAAAAAAAAcK4QywIAAAAAAAAAAACcK8SyAAAAAAAAAAAAAOcKsSwAAAAAAAAAAADAuUIsCwAAAAAAAAAAAHCuEMsCAAAAAAAAAAAAnCvEsgAAAAAAAAAAAADnCrEsAAAAAAAAAAAAwLlCLAsAAAAAAAAAAABwrhDLAgAAAAAAAAAAAJwrxLIAAAAAAAAAAAAA5wqxLAAAAAAAAAAAAMC5QiwLAAAAAAAAAAAAcK4QywIAAAAAAAAAAACcK8SyAAAAAAAAAAAAAOcKsSwAAAAAAAAAAADAuUIsCwAAAAAAAAAAAHCuEMsCAAAAAAAAAAAAnCvEsgAAAAAAAAAAAADnCrEsAAAAAAAAAAAAwLlCLAsAAAAAAAAAAABwrhDLAgAAAAAAAAAAAJwrxLIAAAAAAAAAAAAA5wqxLAAAAAAAAAAAAMC5QiwLAAAAAAAAAAAAcK4QywIAAAAAAAAAAACcK8SyAAAAAAAAAAAAAOcKsSwAAAAAAAAAAADAuUIsCwAAAAAAAAAAAHCuEMsCAAAAAAAAAAAAnCvEsgAAAAAAAAAAAADnCrEsAAAAAAAAAAAAwLlCLAsAAAAAAAAAAABwrhDLAgAAAAAAAAAAAJwrBkMAAAC/LMPhcDAY7O/vp9PpTqfT6/VGv+I4zmw2+3y+YDBotVrNZjOG61sHU5blo6OjVCplsVjsdnsoFLLb7ee592QymU6nLRaLw+HQaDShUEgQhG94SLfbzefzBwcHRqPR7/e73W6n0/kru73z+Xw2m3U6nQ6Hw2az8Tx/PvstlUqZTEYQBKfTKQgCXkEAAAAAAD8dxLIAAPALMxgMRFF89uzZp59+msvlGo3G6FcOh8Pn8928efPmzZvj4+Mmk0mr1WLEvgGlnCsrK3/6058ikcjU1NSdO3fOLZaVZVmSpBcvXnz++eeRSGRmZkaj0fA8/w2xrCzLjUZjfX39j3/8o9vtvnHjxsWLF39Nsawsy51OZ3t7+/79+7OzszMzM5OTk+cTy4qiuLu7e+/evYmJCdovYlkAAAAAgJ/OzxDLqqqqKEq9Xt/b28tkMsVisd/v06+0Wi19GItGo8Fg0Ov18jyPT9TnTFEURVGSyWQymaSPx1NTUz6fT6/X/5BrQU+by+VSqRTHcRaLxe/3u1wuDDgAfL+3ElmWVVV1u93BYNDv95tMJkVRRFFsNpsHBweNRuPOnTsMw1itVo7jMGLf+r7c7/cHg8FwOFQU5Zz3TnWasiwPh0P6Cf2q0WgUCoVyuVyr1aampsbGxliWpV/RQwaDgaIoo+1/HYbDYb/fr9Vq2WzW5/NJkiTLsqIovV6vVCqlUim9Xu9wOLxer8fj+dH322g0stmsIAiSJA0GA7w6AAAAAAB+Oj9PtexwOKzVasvLy8+fP9/e3u52uxT5abVaQRB8Pt+VK1cWFxc5jmNZlmEYJLPnH3Ykk8m7d+9qNBqn02mxWNxut06ne8cLQQksfYxkWZYurqqqg8EgnU4/fPhQEIRAIGAwGJxOJy4uAHz/9zCG8Xg84XB4cXHR6XQOh8NkMrm6unp4eLi2tuZ2u0OhkMFgQCz7C9VoNPb393d3d5PJpFar9fv9Ot2vvyc+vQv3+/1utzvKnamoOZ1O379/32g0xmIxvV7/48aytJfT+8UdCAAAAADw036k/Xl3z/N8MBh0Op0TExMMw6iqWqvVms3m5uZmvV7X6XTT09N+v39UHQO/CM1ms1KpHB4eViqV2dnZSCRisVg0f5+sWq1WVVUVBGEwGFCJE5JZAPh+dDodz/NOpzMUCvn9flVVzWazzWbT6/X1er3T6VSrVVTl/3L1er1qtVqr1Vqt1mhiza+ewWBwOBw3btwIBoMej8fj8dhsNlVV+/1+q9XK5/OCIIyNjf3oNcIGg8Fut1+5csXj8TgcDvovbkIAAAAAgJ/OzxzLGo1Gj8czMzNz48YNjuNUVU2lUjs7O8vLy/V6PRqN2u12j8eDWPaXpd1uZ7PZ1dXV4+NjnuddLhfP83q9XqPRsCxrsVjMZjPP8wyD1sYA8INotVqO46xWq8vl8vl8Go2G53mLxbK3t6fT6Xq9XqfTkWWZNh4MBr1eT5IkURSHw6GqqizLUk8VjuPobxS1Qeh0OjSjX6PR6PV6nud5njebzaNt6EsmSZJ6vR71UtDr9QaDgTZjGEan0w2Hw16v12w2FUUxmUxGo9FoNNK3UN1ut9vtiqKo0WgEQTAajXq9no623+8Ph0OO43Q6nSRJGo3GZDLxPM9xHFUyiqI4mtWu1+uNRqMgCBzHMQyjKMpwOOx0OqIo0vPQ+NDxj/b+zWgEKpXKaOiMRiMN0emiY1mWTw/mcDikwaQ/76NJElR6Sag9gk6nMxgMtJnBYPjKY1BVtdfrtVqtXC53dHSUz+drtdrJycnh4aHD4eA4bjS5ntoviKJYLpclSer3+/T8VqvVaDSyLPuVpzwaqGazybIsz/N0TbvdrizLDMPQXaTVaqnNK10pnU5H18JoNNL7F+292+1KktTtdvv9Pp0gwzBGo9FsNhsMBvoHDG1GF12v15vNZtodtW4wGAyjQdZqtXq9nuM4j8fDcRzdORqNptFopNPpw8PDk5MTURTz+bzD4TCZTIIgWCwWvV5Pg0YHQ+0ddDrd6O4djQade6vVajab9MPh39F1cblcdDwmk8lgMIxOUBRFhmEsFstgMKCTpRuVzpSOnEZblmUaN7oi9NZvMBgMBkOv12u324IgCIJAk2nwRwwAAAAA/pH9zLmYXq83mUwulysSiZhMJp1OZ7fbHQ5HtVotl8v1er1er1OnOfgFoSSiWq1WKpVer6eqKmUWRqNxdnbW6XSyLGsymex2++hTHADAj4ImYhOKSnU6Hf0Vqtfrx8fHu7u7m5ub7Xa73+97vd6xsbHFxcWxsTGr1aooiiRJW1tb6+vr1Ppco9HYbLapqanZ2dmLFy9aLBadTtftdpvN5vb2NnVIr9VqsixbLBav1zs3Nzc/P+9wOCwWS7vdPjo6evjwYb/fTyQSk5OTNC9EUZRsNptMJjc3N7Va7Z07d8bHxwVByGaza2tr+Xy+0WhEo1Ge57e3t3U63fz8fCwWm5iYaDQa+Xx+Y2NjZ2enVqv1ej2TyRSPx2/evBmJROx2e7fbbbVaa2tr29vb2Wy23W6zLBsKhWZnZ6empqampr61Fw2NwNHR0fHx8Zs3byqVikajmZqaWlhYmJiYCIVC9HBFUdrt9vHx8d7eHs1u6XQ6Xq83FAotLi5OTU1ZrVbK+4rFYjKZ3N/fTyaT7Xa71+vRLJlLly7FYrFIJHKm5JP+dzgc5nK5V69evXr1anV1tdFodLvdv/71r2tra4lEIh6PBwKB0QEPBoPDw8Pj4+OdnZ1sNstxXDgcvnr1aiwW+7qvdQeDQbPZXFtbe/Dggd/vj8VikiRRw4RGo+F0OuPx+JUrV7Rabb1e39jY2NzclGWZ5/lEIjE9PR2PxwVBoNC23+/v7u4eHBwkk8lcLtftdlmWdTqdU1NTFy5coC75Wq223+8fHR3t7+9vbm5ardbFxcV6vX5wcECXOxwOT05OLiwsRCIRo9FI76HLy8sPHz5MJBKxWMxisdRqtU8//XR9fT2XyxWLxVKp9Pr161AodOfOnYWFBavV2u/3M5lMMpnc3d0tFou1Wo2+sYjH41NTU/F43O12U/rfbDafP3/+5MmTiYkJr9fbaDRarZYoij6fb2FhIZ1OP336NBaLzc7OTkxM2Gy2w8NDOnK73b64uFipVPb39wuFQqvVCofDsVhscXExGAyOcv9Op1OpVN68ebO9vV0sFmVZ9nq9wWAwHA4fHh6+evXq1q1bt27doipg/MkCAAAAgH9kP3Msq9PpqPzEZrNRhRHHcbIsOxyORqPR7/f7/T59SFNVtdPptNvtRqPRbrdlWdbpdEaj0W63O53OUUEKfSDv9Xr0MYO2VBTFarUKgkAflTV/X8W71Wo1Go1er9fr9fR6PcuyVMFB68PodDpZlgeDQalUKpfLgiCYTCaqD2o2m6qq0jRDl8tFFVg0y1JVVY7jbDYbPRVVgtRqNfpUSZ/wh8Mh/e9gMLDZbHa7nYqwaDNRFKm+iZ6cuuvSx1RJklqtVr1ep0ooKk1yOBx2u52KrRRFaTabhUJBo9FQZ1562na7TVN9HQ6H1Wo1m83Uno8a2NE4NJvNXq9HDzSbzVThNfoAT51h6YNru90e1ZpRgY/L5bJYLAzDSJJUq9X29/fX19fT6XSpVNrd3TWbzX6/fzQd8nQUO6qsoTSh0WhQzRHV+FgsFqvVarPZeJ6nYEVRlHK5XCqVqG6LZVlZlmu1Wr/fp8bEDofDbDabTCZ6WrrKtVqNRpuustvtpmoglOsC/ApCWCpcbTab9XpdVdVisZhOp0VRpG4GNpuNZdnBYNBqtVKp1OvXr9PpdKFQoCpFql6kuRoTExO9Xi+Xy21vb6+urlIlLAV/Jycnbre73+9T9Wgulzs8PNza2kqlUq1WS5IkKj+sVCr0tjUzMxONRkVRrNVqGxsbkiRZrVa32z16O2s2m5lMZm1tTafTJRKJQCBAPzw8PKRssdVqBQKBdrtN65h1u91yuZxKpTY3N4+Ojk5OTqgwUxRFp9NJmZrZbM7n84eHh5ubmwcHB6Io0rdiVISrKIrdbrdarfTn8es0m818Pj967ygUCvV6XZIkVVUZhnG73SzLqqraarXS6TT18M3n81Se2e/3m80mVU1OTk7Smx2daalUarfb7Xa70+kUCoVKpUJvzYIg8Dz/lZd1tATZaBWyUZEmlSfTlp1OJ5PJUApcqVRKpRJlgjzPsyxrtVr1ev3b7WipT2s2m3358qXX66W6UXp/KRaL2Wy20WhoNBqe5weDQaFQaDQalUqFHiXL8uhfHdVqNZfLbW5u7u7uViqVZrNJd0itVqPy0vn5eaPRyPP8cDis1+uHh4fLy8tms5llWXq/rlQqhUKhVqtVq1WLxWI0Gn0+H93SR0dHz58/Z1nWZrPRP0jo7qJyV/qHBx2PLMv1er1cLq+vr6dSqXw+32636R8M9PbXbDapeNnpdNJb+dHR0bNnz8rlcjgcpq8uaKglScpkMsvLy7Isu1wuv99vNptrtVoymXz+/LndbjcYDNRLoVKpFIvFarVar9etVqvBYPD5fAzDyLKcyWR2dnbW19eTyWSv12NZls63Xq9vbm4+fvzY7XbPz88jkwUAAAAA+D8XS1GuqqqqVqsdJZJU6JTP5w8ODlZXVw8ODlqtFsdxgUDg0qVL169fp8+Kmr/PfCwUClQutL+/32q1BoPBzMxMIpG4cuVKPB7XarWdTieVSu3u7q6trdEqzzzP22y2CxcuJBKJubk5j8ej1Wp7vV69Xn/06NH9+/cTiUQ0GqWPlFtbW7Isu93upaWlW7duNRqNUqn04sWL3d3dwWDg8XgWFxcTiUQikaC5h/v7+2tra7lcTqfTXbx4sdfrraysFAqFZrN58eLFy5cvj4+Pm0ym5eXl9fX1w8NDnU7n9/uXlpZu3rxpt9stFgudVz6f393dffnyZTqdrlQqgiB4PJ7r168vLCx4vV6z2dztdvf392mpLq/XS3Ht8vLy/v4+1Uxdu3ZtZmZmfHyc5qJS1Lu7u7uxsbG+vl4qlTQaTTQaTSQS+Xyeas1GH2Kp2Of169f7+/tHR0c0IzUQCMRisZs3b05NTdlstkKh8PLly+fPn7948YJm43766adv3ryJx+OXLl26cuVKKpX64osv7HZ7KBS6cuWK1WpVVbXb7eZyub29vdevX2cymUKhQHNI4/H4zMzMwsJCKBSiCbzdbnd1dfWLL76gFahtNlun01leXq5UKgzDzM3NXbt2bWJiIhKJaDSaXq+XTqe3t7dXVlay2Wyz2eR5XhCEDz/8kO4ZyugB4Bcdy4qiWK1WT05Oer2eoiipVGp9fb1arQYCgUgkEgwGTSZTp9M5ODh49erVw4cPA4HAnTt3aC782toaxYudTsdisTQajZcvX6ZSqWazefXq1bm5OXojKBaL1P2cgsKNjQ2qgeU47vr1616vV6fTZbNZyqH29/cHg4EgCKPmCd9Jq9Wid4epqamPP/44GAwKgtBqtQ4ODp48eXL//v2xsbHZ2dnx8XGbzUZ/1kwm02Aw6HQ6GxsbDx48UBTFZrO9//77DoejUqkcHBy8efNGo9HY7faJiYlviGVVVT05OSkUCiaTaXp6+ne/+12pVKJi1RcvXjidzlgsRjXF9F7w6NEjo9F4+fJlr9frcDjW1taoeLbZbJpMJnqXobh2Zmbm/fffV1W13W6vrKwcHh5ubGyoqhoKhbxe7+neCPRdHcMwXq/35s2blLdms9lSqUR/ul0ul9lsHq1GRZnpwsLCwsJCMBjsdDovXrwolUqbm5s8z0ejUY7jvq5VAimVSoPBYGlpaXp6OhKJZLPZV69eHRwcFAoFuoXGx8cXFxfX19f39/ez2axWq6VhtFqtqVTq8ePHuVyu2WzOzc3RvJ99GNRxAAAgAElEQVR6vb6zs5PL5T799FNJkmw2WyAQGL3n0peFm5ubc3Nzd+7cqVQq2Wx2ZWXl4ODA6/XSt9RnpvbrdDqn0xkOhxmGCQQCX375pc1mm5+fn5mZoYpgjuNoSB89eqTRaOLxeCgU8vl8hUIhm81ubW09e/ZsOBzKsrywsEDfcdLlzuVyw+Hwgw8+SCQSNpuNYZjhcPiVX1jSkXe73Y2Njbm5uQ8//LBUKmUymZWVlf39fY/Hw/O83W6nrHl9ff3zzz+nW25+fp5Km+kFcnJy8qO3xAUAAAAA+OX6mWNZ6ubWbrcrlYooijqdrlgsHh4etlotg8Hg9/udTqder2+1WtVqdX19fX19naqHqBNco9FIJpMGg2FmZmZmZkZVVUmSDv4/9u6kR44ryxf8tdHdzN3N59nDYx4ZQQbH1JQvoaxKZAK1eA0UUEBV7/pb9KbRi140+ms0GrV4vaqHRmejKrMypUylKJEUpyBjnsNj8vB5sPn24kiekUGKoiaKEv+/BUFGuJubmxnN7B4795yNjfX19bW1tWq1qqpqIpEQRTEQCJxP59nd3b1//36lUjFNU9f1YrHouq7neevr671ej3M+MTGRy+UoFnl6erq2tkb5QbFYjKrC1Wq17e1tmsMoSZLneaIoUlzy6OjowYMHNHyKx+PBYLDb7R4eHq6urrquq+t6OBym8T9lP/X7/aOjo1Qq1Wg0FEWhTNW1tTVN01Kp1NjYmKZpFA7+7LPPKDlL0zRa51arRYu9cuVKqVSijbm/v0/VXUdGRkqlUjAYpMH5/v4+JcUkEoloNKqq6tnZGYUkVlZWOp0OVdMLBAL1ev3k5OTw8DAej6dSqcGQjPJkA4FAsVikvKd6vb68vGwYBvVnk2U5Go0mEgl6lyAIyWQyn89nMplIJCIIAm38brerqiqlmNGqPnjwYGdnp1ar0XajRKqDgwPTNAVBME1zeHiYpsTW6/Xt7e1qtRqPx2njGIZBcZmtrS1BEERRTCaTrutWq1X6ahS5oBDwILfum0VMAOC14rruyclJr9fr9XrhcNj3fcuybNseGhrKZDKjo6N05mk2m2tra5VKRVXVYrG4sLAQj8cpi9ZxHJpif+nSpU6nc3p62mq1HMeJx+Ojo6PBYNBxnEQiQdVd+/1+tVrd3t7e2toaHx+fmpq6dOlSLpeTJCmZTIqiSBPe9/f3K5VKKBT6Bt+ISqNSbZ/x8fFMJkMpwDQzXZKkcrl8/fr1UqlE4VrOOSVjHh0d7e3t7e7uTk9Pz8zMXLp0KZFINBoN3/fX1tZardb6+no0Gi0UCi+oHkOPxLLZ7MjICD39sizr4cOHjx8/pmCxLMuO42xtbe3s7DDGcrncpUuX8vl8NBql2STr6+sbGxsLCwvpdJqK1YyPjycSiVwuR89Ebdu2LOvevXuVSqXRaNDF6MJqCIKgaVoulzs7O8tkMnS5KRaLU1NTuq7TDh2ssK7rmUxmbGxM13XTNBuNhuM49Xr96Oio3W4bhvHisCxVPM/lcmNjY5zzWCx2eHhIKbfpdDqXy42OjlI3OTrYTk5OqDCr53l0LxGPx4eHh2dnZ8fHxzVNazaboVDos88+29/fPzo62tra0jQtk8nQx9FUG2pSNz4+ns1mU6kUrWqtVjs5OTFN80IGMd3DxOPxoaGhw8NDqidbKBSGh4cnJycZY3Rh3dzctG27UChcunSpXC5nMhm6+Ha73c3NzYODA4rLDw5L2sjxeLxUKo2OjlIfzrOzs2eTiy+sealUmpiYSKfTyWTy8PBwa2uL8pRN06RnGAcHB3t7e7Ozs3NzcwsLC4VCwXGcYDBIXxBnLQAAAACA1yUsS9PMBxFD3/c3NjY2NjZqtRoNiSk9hGaV3r59e2lp6Z133rl8+XIymazX65988snp6enx8bEgCOVy2ff9er1++/btBw8e9Hq9fD7/9ttvZzIZKspGCbamaW5vbz948OCDDz7QNG1xcZE+ZX9/f2trixJRab7koAQBjUYODg4cx3nnnXemp6enpqbW1tY+/PBDqvE3NjY2Pj4+Pz9/48aN+/fvr66uUlB1ZmaGumFQALrRaLTb7YODg/n5+V/84hcnJycPHz5cXV398MMP19bWyuXylStXbt26ZVnW06dPP/jgg52dHSo4kMvlqtXq6urqH//4x3a7vbi4ODk5OTw8vLW19ejRo/39/d3dXcMwzg9u6/X6wcFBJBKhVFbP8z755JONjY2lpSVFUSYmJqgCwN7eHiW31uv1GzduzMzMDA0NUX29Wq22sbFBQ75BWJamQE5MTJTL5VardXJy8oc//IFSsQRByGaziUTi+vXroVAoHo/TqPuXv/zljRs30uk09SS5kARENSKePn36H//xH47jTE5OTk1NTU1N0Yj6448/XlpaooBLLBaLxWKD3XF0dETD9XK5PD09fXJycvv27ePj448//jiRSIyNjfX7/d3d3Y8++ujk5OTatWs0YK7Varu7u9lsljKy8f8f4MfOdd3j4+NOp0NnIcbY1NTUzZs3FxcXL126RD2XqMjM6upqu92emZm5fPny9PQ01XidmpqyLGt5eZlm1juOc/7MQKVUdF3PZrOiKNKk9d3dXZokPjw8/NZbb+VyOcMwGGOhUIhmiD958qRWq+3t7VHa/tel63o6nR4fH5+cnKSTnm3b1Wp1eXnZ87yFhYWbN2/eunWLnrENHoDt7+9TMVzTNEdGRm7dujVIYKTqDRSbGx0dpZZWzw3LCoKQTqcprjc3N0e9wmhWO5V6H1xGNzY2Tk9PR0ZGrly5MjMzE4lERFEcGxvzPG9ra+v4+JiKCRiGQWmbg5M/TYNoNBr37t2j2gvUEupZVHyAWpnR3xVFCQaDVHFisP5UB/bSpUszMzOiKHY6nfHx8UajcXp6SiV3LMsKhUIvqKibTCbpAjEyMkJd4EZHR7vdbqVSKRQKi4uLqVRK1/WxsbFer3f//n1quUYrTwVtf/3rX9OUEQo90+NMzvne3p5lWaurq/l8nn5C7bxSqdTi4uLMzAxlGRuGsb6+3mq1bNtuNBqmaaqqeuEKRYV9KPOXqj9RFaNAIEBNtKiybS6XW1hYWFxcjMfjsiwbhpHJZEzTlCSJ6gXT019auCAI+Xx+bm6uVCrF43GqY/BlW4nWPJPJUFoxzVYJh8NjY2PdbpemFlmW5TjO4eFhrVazbXt0dPTtt9/O5/OGYVB9J0mSqKQvTlwAAAAAAOQHDsuapnl0dESR2cFAUVGUq1evlsvlcrkcCoUoCejhw4eu646OjlJibCQSicVi3W730aNHNC2OhgFUVbDT6UxMTFCmBuWrplIpGiJS+YK9vb1QKDQ8PHz58uVCoZBKpaiGaa/Xo9Hmzs7O5OQkVQ+gAQnNux8eHh4dHWWM0VTZSqXSbDbj8fj09HSpVKLxaq/X297ebjablBY0GNKoqhqNRsvl8tjYWLlcpsSuWq22vr5OyT7Dw8OU8Wrb9vr6OpX2oxHg/v4+JecWCgVqHZPJZGiU2+l09vb2Tk5OqtUqDdFp6BsKhSjZiuYVtttt0zQrlcrJyQklKAUCgePj4+3tbRqF0oxIKlMYDAap7fVguiulwdKfkUiE0mRisdju7m6r1er3+7VajcZ+4XCY6jlSi+doNEovpsS083ufCiZSehdjLJ/PLy4ujoyMFIvFVCqVSqV6vZ6iKPV6fWtra35+/nw1WDoAhoeHx8bGqM5Dp9OhGg7VarXdblNdYKquKMsyrXM0GqXW1dQ2Gv//AX701zBZLhaLdLoTBOH09JQe71HyYzAYpAowVGST2iu1Wq2NjQ1qSU+lVA8ODtLptOu6sVhsYWFBVVXTNJ88eVKtVqm85vDwcDqdNgzDNE0qIEsRz0Qioes6nZfoJzThgDpKfVnA8cUURaGJC1RvnfJ/qZRnPB4vFouJRIISHs+HGi3LojLo1Wr1zp07jUZD0zR6+/Hx8erqKuU5UlXWFzyU0nWdAoW6rlPDNAptD7qoUaXaRqNxeHhISaM7OzuqqtJkCEolpg5XNOmBCo6fnZ3RNaLT6RwdHa2vr9fr9Xg87vv+C1ZGOOf8P89/92AwmE6nqSI81T7SNI2yTekJ61c+gaMi9fQ1GWMUjKbrF1Vap9AwVS2ghFwqbUETL0RRpMLBVDGWlhkOh6lOPWOMLr60JnQnQFWPB0cOBVvpvS94ZPjcTSEIAl3pqBx/LBajIg+0R6iraiQSiUQiVOaCyqwPPoJqJlBt+hdvJUripkRdWnNKnqVHvIM1N02zVqs5jhMKheg/CB2HtJ3D4fBzSwkDAAAAALy5Q9of9uP7/f7h4eHGxsZnn31GA+zLly9fu3bt3XffnZ6epkoF/X6fasUODw9TRszIyAhjjLJrKcWJgpK9Xo86FDPGrl69uri4mM/naaCVTCZpwLC7u0u5PIVCgZJKqLN2NBrNZrPU4GVlZWV3d7fZbA6GWIIg5HK5mZkZaqVNa0VpR5ZlUaIrFSqlufP01WjYNliCruvBYHB2dnZ6epqCg4qi0Gg5l8tNTU1Rn2tqHTMyMkKtvfr9frfb3d3d3d3djUQiExMTc3NzNGe2WCxqmra6urq5uVmr1arVKg0CGWNUdpamssqybFnW1NTU2dnZn//8Z0ocploQx8fH+/v7hUKBMsiGh4epxEE+n280GgcHB4MtQCPJdDpN/+Sc67qu6/rIyEi1Wt3d3W2329SfjYaX1DHmfEYPFa07H0egfjXb29sHBwfhcHhycvLGjRvUjCuRSGSzWWoy8+///u+7u7vVapUaqbEvaiOMjIxMT09PTk7KshwMBj3P29nZqdfr9Xq91WopikIFDajPySDTp1QqDfYI/v8D/Nipqlouly9duvTzn/9ckqTHjx9/9NFHf/zjH1Op1OjoqKqq1Ne+1+t1u929vT1qZvjscqghYSaTmZiYoAoqDx48ODw8TCQSU1NTv/rVr+bn53Vdp8RbzjmFuih2OYhb0fQIOh1RX8Rv8I0oGEonUqqTQ9HMZrOZTCaz2exzcz8pHFar1U5PT3/3u9/9/ve/v/CCsbGxRCLx4pgsYywQCFBkmUJpoihSsurgzG/bNrXfpBj3c6vBjIyM+L5PnanOzs42NzefPn26srJCja1qtVq73fY8b2xs7NsfAIFAIBaLaZo2iFfKsizL8pfNxH/uIUQRVVqCJEmyLFNpe0rypeuIqqoULqcrCxURcl2Xfkg1cAcXF7r2UcF36spFUcvBQTKIZg7e8o0vSdSnq9frua4biURoYsr5vpp0TFJ8/8JtCUVavzImOzi8BwHr86t94fFAo9HwPI/W5PzCKWj+Mp8FAAAAAPDm+IHDshRnzOfzMzMzlIBzcnKytrZWKpUo+0kUxX6/3+l02u32ysrK3t7ekydPaPxMg0PK1nQch/Ke6vW6JEmUrRkKhS4MzGzbpsG553mUyTIYvdDQgsZLlBBEo5fBCJZGL4ORKo3cyGDkRkNEqh4bDAbPj1Vo/BMMBgeDbRruEvohjf0GCUr9fp+qr1I93OPjY2p+vbm5ScNy27ZN01xbW2s2m5SM89f9KsvUh3qQg3xh+ERpPpRMSulRlFwzWFtJkmiV6CfULaTZbB4dHVWr1bOzM9ova2trh4eHlMb7dfc+fTXKJDIMgyoADvJhaXcEAgFa1fODSdod9AXPD/kG6y+KIjX4fuutt1ZXV6kP+EcffVQsFsvlMpXcPR9rAIAfO0EQDMOYnJxstVqnp6edTueDDz549913NU2jguDhcLhcLkcikVwuVywWL7w9m83OzMwkk8lgMEiVZ6lQ+N7eXr/ff/Dgged5dOKNx+OCILTb7Xa73e126SkUndAsy6IwnKqqsViMJpjTWdRxnPMXlK8Mjw5IkhQMBukxGD32o3oy7G+fLQWDwWQymUqlstnswsLC2NgYzRkfvCAWi1Gx8i+rYPCSG5kuT+FwOJ/P02T2YrF4PsJInzU3N6eq6sbGxtra2sOHDw3DWFxcpDkKp6enVDLoR328KYpiGIaiKFR1nYrYDnau7/t0i0KVBCjM/T09C6SrIeVWt1otCnkP6jzQA2k6JkOhkK7rqqq+oFjBt18ZqmjR7XapRdigtpLneVTuACcrAAAAAICBHzgsS0PNmzdv/vrXv240Gnt7e7/97W+Xl5c3NjYMw6AUGIqQ0tRRaidyoU0wLUSWZRoFiaJIPcFoSuPgZZxzz/Oo65fv+5T0QZHQwYCTcmSoswfNfzw/FqWJfvT6QVCVQrSD5VDxO2pCfSEsK8syzVWk9afQ5/nw7iByOog59vt9Wm3TNCkya1nW5ubmhXgiVZUdJPswxiiBdBBXfTalZZA4Y9s2JfVcGDSeTzWlDKl2u72/v7+yslKpVKg/SbvdrlarpmkOiid8LdTwjarR0ea9sA60O3zfp4jG+emotDEHKVEXvqAgCJSnc+3aNUVRbt++Ta3SisUipcLRXGOEZQF+Muh/fSgUarfb9Hjvzp07hUKhUCjQz6PRKBXTvHz58tWrV+nBzCCpk2api6Lo+365XB4dHe31eicnJ//5n//58OFDuu5cunSJ5hNQMI7m5g9O6TRbn+YNUJBU0zQq5Mo5p6kPVNaAiqpTeuOLu1GxL7IUaUq453lUsYdqvFK3SfbFBPNUKpVIJBKJxJUrV95++22akzE409K15vxV7Juh0q40v4Qqk169epVOp3SKpgaYuq5Xq9W9vb3Hjx/fuXPn7bffnp6ezufz4XB4f38/HA6vra29/IdSoJNK09D2fG7K86tE1RIoC7XZbJ6cnBiGQZNv6HLZarVarRbtFEoaffkE3pe5ejpfoHzYSCSiqmqj0aAyPvS413XdbrfbbDbpgKHH1d93WDYWi9HdS7PZrNVq9HjY9/1Op1Or1TqdDk5WAAAAAAAD8uuzKtQXe3FxURCESqXieV4ikRgaGqI5lZFIpFQqpVKpkZGRwVT6gXK5XCwWO51OtVp1XZeSmC60Mx5UnaMB0nOTSqhD9Pmkkm9WHPA7ROPtSCSSzWZjsVg8Hp+dnaVslPMDoWKxSG2vX3KxlIFFoVuK+Q5yUQeB4G63S8lNlKL14MGDvb29RqORSqUWFhZoFueTJ0+omcw3+GqUF0yZxb1ej0oxUnyEVoMCxzRxkgr8vXw0gUaqw8PDlJF9eHhIvdEePXpEZQSpBTZOAQA/GXR+oBNUo9HY2tra3t5OJpMzMzPhcLhYLPb7faobQ4mlVCu20+nU63VVVYeGhvr9PjWsp6uMKIp0nhycb8PhcKFQSCQSkiRtbGyoqnrp0qVCoSDL8sHBwdLS0tbWFoVuC4UC1fU2DIMKZBuGkcvlZFk2TfPx48f379+v1Wq5XO5lLgHUA3N9ff3evXsUCiyVSpFIpN1uc84p/kudFV3X3dnZMQxjenqaPo7i1BSVo1qf32YLy7IcCoXy+fzZ2dnOzg6VlMnn88lkkkqr1+t1xtjw8PCgujfnnILCNOVic3NzbW2t2+2+zPO8QcWATqdzdnZWqVToAd4P3rORtmc2my2VStVq9S9/+Ytt27Zth0KhVqu1vr7+8OHDw8PDQqFAFd6/k1RZ2hqiKJqmeXJycnx8TDdOjLFsNnt6erq/v88Yoyr2uVyuVqsdHh7eu3dvc3Mzl8uVSiWaldLr9b6nzUL98UKhkOM4a2truq5funSJ2o5tbGx88sknW1tbP3hIHQAAAADg9fEahWWpEdPU1JRpmh9++OHW1tbm5mYwGCwWi9RPIxaLZbPZ+fn5iYkJmnFPM+tt26a4LaWl0Ch0f3+fpppSuwlKKhFFUdO0eDxOfVEqlcrp6anneZSTSzP0a7VaMBikniqvQ1iWYpfxeDyTyXS7XUr1yufzFIGl+YlUx426srz8YineHQ6H2+32wcHB6elpOBymAVuj0Tg7O2u1WtFolKK0rVZrZWVlf39fEASq5EjlBaj0xIXUG0pcpaRjy7KoWgKt3oUu54FAIJFIRCKRarV6dHR0eHjIGDMMgyozHh8fV6tVyjuLRCIX6kK8GKVFq6qaz+fL5XK1WqWE2Y8//vjg4ICKC+P/P8BPDLVnnJiY2NzcjEQix8fHS0tLqVQqmUwODw93Op3j4+NKpbK0tEQ9AKkUTL/fp+tLs9nc3t4OBoNHR0eSJFHnLlVV0+l0KpWic2YwGKRaKP1+f3l5mUqcK4pyfHy8srJiWdbo6GipVMpms4FAwLbtYrHYaDROT0/X1tYoi58xRu0iXyZpkWYtJJPJ6elpimlST62Tk5NoNNrtdnVdLxQK1NUwn8/n8/lut7uyssI5r9frsiz3er1qtZpOp6lEz7fcwpS9Wy6X6TJxfHz89OnTWq2WSqXouWav19N1PZ/P0ytJu92mEuSiKFJBnucWpX0WXf6o0PzBwcHjx48TiQTVKfphjzRVVQ3DGBoaunz5cq1W293d1TSt3W7TJXVzc5PqoRcKheHh4UF9g2+55WlqSyKRoELJlLlMOcilUqndblPbt0ePHtVqtWw2W6/XqRYHY6xUKo2MjFBt3O+vtLqmaZlMplAo5HK5ZrP56NEj13Xp2UOlUqnX66Zpsi+eoKDCOwAAAACA/FqtjSiK+Xy+3++vr6/TfPlAIJDJZAzDGB0dPTg4GKQ6ZjIZmiVH00ipEzflIhmGcXJycvfu3U6n0+/3qT9yrVZrNptDQ0OaphUKhZOTk42NDd/3o9HoyMhIoVCgNJN79+7t7u5S7VEqG/eDDxsoVYqCAnt7e91uN5fLCYIwNDTEGHMc5+DgoN1uj42NpdPpl08gouKzqVQqnU5XKpVWq0VNulOpFIUPVlZWzs7OKFuW5ktSgVeKjYqi2G63a7Xa1tbWzs7Ohc8d5Df1er2zs7PDw0PTNCmccT4oQFHyfD5fqVRWVlYcx4nH49PT0+Pj451O5/T09O7du6urq8FgcGhoiGYEv2SWje/7jUaj0+lQab9sNuv7/qDRCmoXAPyEBQKBeDw+NjZ2+fLl9fV1ahdJTQU1TRNFcX9//3e/+x11INR1PZFIjI2NJZNJytO3LGt5eXl3d5dOVhRmunbt2tTUVCqV0jSNc3716tV4PP748eONjY0PP/yQCshqmmYYxtTU1KVLl4aHh2OxGJVEWFhY8Dyv2Wyura1tbGyUSqWhoSFd16enp19yIr8gCKlUanFxUVEUXdcrlcr9+/fv3r0ry3IkEpmenqYVi8fjV65c0XV9eXl5e3t7fX2daheEw2GqbDA1NXWhBNA3QBttenpaVVVJkra2tj766CMq767rumEY4+PjU1NTkiTpuj4xMdFoNHZ2djY2NlZXV0ulUj6fj0aj+Xx+eXn5ZT4uFotNTU2dnp5ubGwsLy9vbW1duXJldnY2GAz+sIcZPVacmprSdX1paWllZWV5efnOnTuccwqeDg0Nvfvuu1NTU/l8ngL03/4TqaTvwsLCo0ePnj59enR0tLW19f7771++fHlsbMwwjFAoRMnIDx48oOpAFLUfHR2dn58vl8u6rlNg9HtC2eULCwuMsSdPnmxvb+/v7xuGMTY2Fo/HFxcXGWN7e3uU84uTFQAAAADA6xWWpZ4thUJhbGys1+vt7+/ruj42NhYMBufn5z3P29jY2N3ddRwnFotR9iVVgE0mk6IoRiIR6h5G2Z1ra2uWZUWj0XA47Pu+JEnUDmVkZKTX67XbbcuyHj9+fHR0lEwmm81mvV7v9XrJZHJqamp0dDQUCr0OU+2o9kIul6PO1/V6fWNjgzKPRFHknPf7fUmSnu1g82KUd5PP52dnZ03TrFarS0tLjUYjm816ntdut33fpyqE7IuZvLSVOp3Ozs7Op59+Stu/3+8/u3BN05LJZDweDwQCe3t7kiRRhcdSqXS+0Q019SoUCo1Go1KptNvt9fV1ynSmfmI08XZqampmZoaakr18txDHcbrd7vb2dqfTMQyDajuapjk0NFQqldLp9LeZyQsAPyx6XjUyMtLtdtPpdKlUGsTpqGjs0NCQbduapjUajVgsRuFXes5E87j7/b7jODTNolAoUGTTMIxSqUQJ/jTBIp1O0/wAakRJYU0qIEClYOixFmMsHo8XCoWZmZlLly5R0RXGWCgUGhkZcV3XdV3KEs3lcrlcjpIWk8kk1YSlx13RaHRsbCwcDvd6vUwmM6idTSdVmqAQDAbX1tbozMY5pyRfqhmqaRoFfKn09snJSbfbpcXm8/lMJkOTKr7sclAsFm/cuJFOp6kaL/1KUZRoNDo5Ofn+++/Pzs5SHzNFUZLJpCAIvu/T8zbq3BiJRGKxGH2Wpmn01G16errf7x8eHtZqNXq+WCqVSqWS67o0CyQUCimKUi6Xr1+/TruSMTYoyBMKhYrF4tzcnGmatVrNsqxMJhOPx+lyf/36dbpniEQig71PQXnLstLpNN0qPPt4VZIk2ly3bt0qFou5XC4UCtGv6Krkum4ymRwZGQkEApSwrKpqIpGYn583TZP2oKIoqVSKdmUwGNzZ2Tk5OXFdl0L5k5OTc3Nz9GCYJvdQJQrLsuj6SPuCNn6pVKKrWy6X03Wd4u+jo6PvvPPOzMwMbc/BM9r5+XkqvB4IBGKxWCQSob0fiUQoUh8MBqmKaygUGjzsLJfL0WiUyuJrmjY6Ovr222/PzMycvxrSZimXy2+99dbY2Fg2m6XDiR5dWJZFxZQGa06lPyjxuVAoaJpGwfpyuayqKtWD6nQ6gUCAjlJZlqPRKB3M9EqcygAAAADgDffahWWpX8TMzEyn09nc3FxfXx8fHx8bG7t586aiKJIkbW5u3r1717ZtGn6Mjo5SGxbqtS3L8jvvvJPJZO7cubO5uUn5OKqqTk1Nzc7O0nhpamoqEolEIpGnT58uLy9/8sknvV6PGsJMT0/Pzs7Ozc0Vi0VN075ZydTvfifJcrFY1HVdEISlpaWnT5/evXu33+9TIszk5OTs7Cw1EHv5bFlKaB0dHaVYxv37958+faH3yUgAACAASURBVPrw4cNEIjE5OTk/P9/v9+kjaKfE4/G5uTnLsj755JOPP/749u3bc3Nz4+PjmqYVi8Wzs7PzC6ccZEpwXllZWVtbo6j6s0WBKRZAX+TJkyePHj1aXl5utVrU4mZsbOzatWtXrlyhSaBfK0ouSZLrumtraxRu5pwHAoFSqXT16tUrV67Mzc0NBuEA8KNDl4O33nrrypUr1N3ofGVtQRCoAiydecLhsKZpVBDGMAyK8VF/qkEjLJprHwwG4/H45cuXqSIqfRAt/HwUiapy37hxY35+3nEcyqul5VPLx0E4laKukUhkamqKUkppgbSon/3sZ4IgRCIRiv0Vi8V4PE4NJy+UbaHIYC6Xo/LilmXRh1IElkruUNMz+go3btyg5dClYVBX/bkpihSMu3r16uTkJG3MQZyOQqu//OUvb968GQqFKBZJy6QNNTU19f7771OBGgr5Ub6kqqqiKMZiscuXL4+Pj1PbRkVR6Otzzq9fv04XcdqVN2/enJubo9/S5w42YDwev379+szMjOu6VEiXtn8ulxsZGaGVpyA4vX5kZCSfz1O/R1rhZ78y3Wlcu3ZtcnKSvu9gCYZhXL16dW5ujoLgVMmdtu3IyEgymeScU9hd+sLc3BxFLWkNB9uBaijRTqQVy+Vy165dG3xxuhDrur64uDg7O0vHWygUokehb7/99sLCAn1fWj1RFGmzT05O/v3f/z3tCKqMQUHSiYmJoaGhn/3sZ9Qk89k9Qk9DE4nEu+++e+XKlfMLH2ztmzdvzs7Onp9fQmt+/fr185tUFMVwOHzt2rVLly7Re0OhEDWUi8fjoVCoUCj84he/oIMwEAicnp5S0Q/DMCKRCAV8cSoDAAAAgDfcD3NPLIqiYRjz8/P5fJ4xVi6XaVDKvkjMpFQaykApFotUNJZKyuZyuePjY5o0So1HRkZGUqkUjTdoDCnLsizLpVKJSseKolgul8vlMjXHoLEQDYZTqVSz2aRaeJSpVC6X8/k8jYuo19bCwgLnfHx8nLKlBpHHmZkZSq0dHx8frL+u60NDQ++//34kEhnkHOXz+atXrw4PDweDQSq/QLFOWrgois9deLFYNE2zWCzSOFkUxenpacr5qtVq3W5XURSa4F8ul6n3sSiKhULhvffeEwQhkUgMWlpJkhSNRqempv7hH/4hGo0Wi0VaMWpfc/nyZcMw9vb2TNOk9R8fH6ecJsYYlYygjSNJkmEY1JtreHi4WCw6jkNleePxODUop5hFIpFYWFigEo2u69JKUjGKX/7yl+FwmKo90u5OpVK0r6PRaLVapWKOoVBoeHiYdlwsFqOe44FAYHx8/Fe/+lUikaBMKPqCgUAgmUxevXrVdd2FhYV0Ok2RlPn5+Ugk0mq1KCxbLBbL5TIFeTGDEuDHiwJSL6gxSmHWC7+lyOkLFksz07+ybilNwX6ZCqd0qqez/Vd+KVrnFyzqxS+g9aev8HU3Jl0Qn13JwQITicSFt9DFdJBX+2UbiiqYP/ureDx+/p+GYTy3ACtt6i/77bNLpmoSmqYNrg5f9pVlWX7uYilm+txNQUt+9uehUOgrn/MN2sddWDE6kp9dDUmSYrHYs9/iBZudgrC6rl/Yts/dpM9d+Jcd2M/94s9dcyp5VKvV6vV6OBymVGhq9UY98VqtVqlUotzt50bMAQAAAADerLHtDzVP3/d9qj8wGPidn2ZIvx1kA9FQgV5PWTmUx0SZJpIkna9TxjkfLHzwSnoN/fnc19C4dPAaWhn6FTUWo5Uc/Or822nO7OAt9Hoa9dHr6bvQmgx++JULpxfQwgfr/IItMHgvzSikIdMgvYve6zgODafPf8dBLYjBaJDKI9BP6IvQfNXznz54GS1k8LLnLpZ2kCRJtHrnV/v8dr7w1QZ79vzOHWzeZ5dAM4UpKH9+Hc5vq/PvAgAAgO8KtX2jaT2Dh9ymaW5ubt67d+9Pf/oTTYd6//3333nnHVSYBQAAAIA3zbMF1oTXoXwqAAAAAPyo0QSau3fv3r59mx6L0jP1brdrmqZlWRMTE4uLi+Pj48PDw8+9KwUAAAAA+Al79gYYhb0AAAAA4Du4yxRF0ff9fr+/tra2u7trWRb1nRsZGbl8+fKVK1euXr0aCAQQkAUAAAAAYMiWBQAAAIBvj4odHR0dVSqVZrPZ6XSo6BB126Oi8KlUCqWEAAAAAODNhCIGAAAAAAAAAAAAAK/Us2FZZCsAAAAAAAAAAAAAvFIIywIAAAAAAAAAAAC8UgjLAgAAAAAAAAAAALxSCMsCAAAAAAAAAAAAvFIIywIAAAAAAAAAAAC8UgjLAgAAAAAAAAAAALxSCMsCAAAAAAAAAAAAvFIIywIAAAAAAAAAAAC8UgjLAgAAAAAAAAAAALxSCMsCAAAAAAAAAAAAvFIIywIAAAAAAAAAAAC8UgjLAgAAAAAAAAAAALxSCMsCAAAAAAAAAAAAvFIIywIAAAAAAAAAAAC8UgjLAgAAAAAAAAAAALxSCMsCAAAAAAAAAAAAvFIIywIAAAAAAAAAAAC8UgjLAgAAAAAAAAAAALxSCMsCAAAAAAAAAAAAvFIIywIAAAAAAAAAAAC8UgjLAgAAAAAAAAAAALxSCMsCAAAAAAAAAAAAvFIIywIAAAAAAAAAAAC8UgjLAgAAAAAAAAAAALxSCMsCAAAAAAAAAAAAvFIIywIAAAAAAAAAAAC8UgjLAgAAAAAAAAAAALxSMjYBwBuCd7rW7z5wHy8/70wgBf7uvyg3FrGVAAAAAAAAAABeAYRlAd4UvNez/t//MP/bvz37KyEQENNJhGUBAAAAAAAAAF4NFDEAAAAAAAAAAAAAeKWQLQsAX8FxHMdxTNP0fT8cDgcCAUEQOOeMsW632+l0gsGgqqq2bfu+L0mSoijBYFAQBN/3+/1+v983TdNxHN/3BUGQZVnX9Ugk4nmeaZqiKMqyHAwGFUVhjPm+Tz/vdruapoXDYVEUBUGgX7muS7+ybdtxHHpvNBoNBAKWZdFnua7LGBNFUZIkTdNUVXVdVxTFcDisqiotijHW6/V6vR4t3HVd27Yty/I8jzEmy7Isy5qmBQKBVqvV6/UYY4IgCIKgqqqmaZqm6bre6/Vo/WkT0RJ83z+/6SRJCoVCsizbtq2qaiQSkWVZFEXHcVzXVRRFlnESBgAAAAAAAHgTISIAAF+h2WweHx9vbW2Zpnnt2rWhoSFZljnnruuurq7eu3dvfHw8nU4fHx93u91IJJLNZkdHRykWuba2try8vL29fXh4aNu2LMvxeHx2dvatt95qNpvb29uhUCgajY6OjmYyGcaY4zitVmttbe3hw4czMzM3btwIBAIUsXUcp16vb25uPnz4cH9//+TkJBQKJRKJ9957b3R0dHt7mz6r2WwyxjRNC4VCk5OTQ0NDtVpNVdXr168XCgUKg3LOt7a2njx5ommaLMu1Wu34+Hh3d7fdbjPGotFoIpGYmZkpFosfffTRkydPGGOSJKmqWigUJiYmpqenZ2ZmVldXd3Z2dF3nnFer1Uqlsru72+/3z2+6SCRy5cqVeDx+eHiYy+Vu3boVj8c1TavX641GI5vNRqNRHGAAAAAAAAAAbyCEZQHgK5imWa/Xd3Z2ut3u5OSk7/ucc8657/tnZ2crKysU3Dw4OGg2m4lEQlGUQqHQbDYrlcrW1lalUmm1WpQfKgiC53m0hHa7vbW1FYvFbNvO5XL0WZQqe3p6+vTp02g06jjOIIu22+3u7Oxsb2+fnJy0223XdV3XpaXZtn10dLSzs3NwcGDbdiQSUVXV8zzHcbrd7vb2NmNsZGQklUoNkluPj4+XlpaKxWIkEqE31mo1z/OCwSAttt/vNxqNnZ2djY2NVCoVDocp/Op5XigUKhQKx8fH29vblKtrmqbnebZtn52dVatVXdfD4XAwGNQ0zff9Xq+3v79vmmapVBJFUVGU09PT/f19TdMQlgUAAAAAAAB4MyEsCwDfMd/3Lcva2Nj4wx/+oOt6KpW6du1aJpOhwgKyLIdCIcMwzs7OBiUFXowycxuNxtLSUrvdnpmZyWaz6XRaURRFUaLRKJUISCaT2Ww2n89PTk5qmiZJEue80+lsb2+fnZ11Op1er6eqKpVWaDabtVptYmKCAqzpdPrGjRvFYjGbzeq6Lstyp9Op1WpDQ0Oapr377rtDQ0Oc883NzU8//fTo6Ojo6Kjb7TLGRFFMJBLDw8OapnU6nUePHv35z38eGhqampqilQyFQtVqtV6vO46zs7MjSVI4HD44OHjy5Ek+nx8aGsIBAwAAAAAAAPAGQlgWAL5jtm1Xq9VqtVqr1ZLJ5MTExPDwcC6XE0WRklU/P/t8zbKqnud1u13TNBVFSSQSExMTVKeVMVar1ajwayKRoJCopmmMsX6/f3Z2Fo1Gm81mq9Wq1+vhcJiKIfT7fSo4G4vFVFUNBAK5XG50dHRoaCgQCDDG9vf3G42GpmmJRKJcLk9MTDiO02g0qBCt53lUXZc+N5VKJRIJx3FqtVo0Gs1kMkNDQ+VyOZPJcM4lSRofHz84ONjb2+Oci6J4dnbmuu6FQrQAAAAAAAAA8OZAWBYAvmO9Xq9SqTSbTV3Xy+Xy5cuXA4GAJEkvmRv7XJRpq6pqr9drtVrdbpdafp2P8z5LVdVwOJxIJOr1eqvVOjs7y+fz/X7/9PTUcRzDMKLRqGEYVCfhxTjnnudRzQRaE0mSXmbNBUGIRCKTk5OmaT558qTZbFJwORqNqqqKowUAAAAAAADgzYSw7I+S63PH45brmy63Xd/yuONx1+euxz3OPZ9xxjlnJbuVd9rMdpjnMVEUJInJEpNlQVGYqgiqwgIBIRAQFJm9XIAJ3li+75+cnGxsbFiW9fHHH1N9AM/ztra21tfXR0ZGyuXy4MVUH1aW5UwmE4vFaHZ/tVpdXl4+Pj5mjOXz+dnZ2Xa7Ta23lpaWlpeX4/E4Y8y27V6vd3Z2RtVjaYGCIIiiaBjG3NxcpVKp1+uPHz/e3NwcHh4eGRmJxWL0Muohtry8/NlnnxmGEQ6HJycnc7lcIpFoNBrNZvPk5ITKF+zv73POS6WSYRiyLAuCUK/X//znPz948CAWiyUSiVQqJcuy67rHx8ebm5uWZWWzWUVRfN+fnJwcGxtLJpPBYPAlt56iKMlkMp1Op9NpKsUwPj4+MTGBwrIAAAAAAAAAbyyEZV93nDHGGf/iX/RPy+Vdy2uYXqPvti2vbXld2+vZvun4ls8dj1NPpne7e6nOAW93mGkJisxUVdACgqYJui6EdSEcEqJR0YiwkC4EAmyQyDhIafwWuY3wE+P7/uHh4Z07d+7evcsYo7xXmsXPGLt27dqFF1Ox11wuZxiGKIqNRmNlZeVf//Vf7927xzn/2c9+9i//8i/9fp8xtra29uDBgwvLjMfj+Xx+EJZljImiGI/Hr169GgqF/vSnPz169Gh7e/u9995jjI2NjVHaaa1Wu337drVaZYyl0+lCofCP//iPqVQqHo+nUqmlpSVJkrrdbqPR2N3djUajw8PD0WhUFEVBEKrV6tOnT+v1OmNsdHR0bm5ubm6uWCxWKhX61pqmJZPJmzdv/uY3vxkbG0ulUlQn4WUoimIYRjabHRoaajQay8vL09PT09PTg4AyAAAAAAAAALxpEJZ9ffVsv2159b5b77mNvlvve7We27a8ruNbrm+7vuszz+eOz12P2z53PN9xue1xx+clQ5lKBuR8TlFC5v/z786n9wWFkmRlQVaYogiKzGSZybIgy0xVhEBACOmCERHjUTEaEQxDiBpiLCqEQ4IWxL4AURQLhcKtW7dmZ2czmcwgW3Zzc3NlZSWZTJ5/sSAIgiAMqg1wzuPx+MzMzD//8z9fuXJleXk5n88PCstOT0+Xy+V8Pp9IJNgX2bKnp6eHh4cXis8KghAIBEql0s9//vPJyUlqunXnzh3P89LptGmaiUTinXfeCYVChULBMIxQKDQxMREKhRKJRLvdpphstVo9OztrNpuZTKZQKITDYSrwmkqlfvWrX0UikXg8nkgkksmkKIqu6xaLxVu3bk1NTem6fnp6Go1GT05OEolEoVD4WhtQEARN03K53Onp6enpaSwWo8ZiOLQAAAAAAAAA3kwICrwWOGOcf16IwPEYlSOo9d1qx6m07IOmvde095vWfsM+6TiNvmd7vs+ZIgoBWRAFQRQYZ4wz5vnc9bjrc6+oTydUOZWQk0lebzqffiZQ+QJJZILIBIH5PvN97rjMdZkosEBAjMfETEoq5cV8VsxlpVxWzGXEZFyMRZksCbLMZJkpsiDLTBCQSPumEUUxnU7ruv7rX/96ZmZGURTOueM4H374oeM4Fybji6Koqmqr1To9PW02m5ZlhUKhSCRSKpXGx8cVRRFFcRCRHB4ezmQyCwsLw8PDjDGqYHDv3r3f//73F6KWVEk2k8lkMplOp9NoNH7/+9//5S9/oRCqbdvRaHR0dHRsbOzy5cuDVFbf9+PxeKvVUlW12+0eHx/XarVutxsIBPL5vKqqnU6HMRaPxxcXFycmJs63/Nre3s5kMrquU8T2/v37Z2dnR0dHmUzmGzTsCgaDVB4hHo9HIhFN0xCWBQAAAAAAAHhjISjwWvB83rW9g6ZTadqVpl1p25Wm3bK8nuP3Hb9v+7W+2+x7HdvrO77t+j7/PAjreAITPi8/wBnjnHHOfc48n4lf/Jz5PnNd7vvMcZlAPxUY++Klvs8EQfB93/N4r8erZ8LWrhA1hECABVRBC4rhsJhJifmsVMyJhbyUzwpakCGcBF9O07R0Ok31ZHd3d9fX1ykZ1vd96pr17T9CUZRwOByJRMLhsCAItm1/2WIFQaDGX6lUyrKs9fV1x3Hovbquv2QXMlEUo9Ho9PT0ysrK/fv3k8nk8fFxr9fDvgYAAAAAAACAbwbBtR+M5fp9x+/afs/2W5Zb77m7dXunYW3VrK0zc6tm9R3f41wUBMaY6fi2x/mglidjjDGPMYfx5y6ccy4yRqU6GeeUG8vYl7yaMe55zHZ4t8drdaaqQjDIfY+5HhNFIRiQCnlpuCSNj0ojQ34pL0SjYiQs6Jqga0wLCugmD38rEAhQb6toNNrpdNbW1ujvjuNQ5QHDMCRJkr5Ooznf9y3LajQa3W7XsixKVu33++FwOBgMyrIsiqJlWcfHx4IgSJJEGa+JRCIejyuKout6JpOpVqtbW1vBYDCfzxuGEQgEBsFc0zQPDg44561WKxAISJLU6/XoU6gmg67rpVKpVqtxzmu12ubmZqPR+Nv/kQAAAAAAAAAALwth2R9Mredt1sy10/5q1dysmodtR2DMcv2m6TVMt9n3XJ9z/nm1AM9n/OtEgATGPg/Lfi2cc89nls1d9/N4LhOYZbmW7Z9W3a1dIRhgoijlMtJwSZock8dHpZGykElhb8J5kiSFQqGpqalgMLi5ubm0tETlXDnnkiRR76xIJEItv17ywLRt+/Dw8C9/+cvy8vLBwYHv+4qixOPxTCaTTqfz+fzh4WGtVltZWbFtOxQKiaLIGPu7v/u79957L5PJUKQ4HA4fHR1ls9lSqRSPx0VRHIRlqeWX67qBQEDX9XA4PDk5WS6XHcf5/Fwpy4qiZLPZ2dnZRqNx+/Zt+qaIzAIAAAAAAADAN4Cw7CvCOXN93nf8QQuv/aa9XbdWT83V0/5u3T7rOpoiSqLg+Nz2fMf7ttEe4fNs2S9Pkf2yFfU8dm4+OHcZs2yv0xUaTcY5t2wvlZB29+WjE79yLG3virmMGDWEWExMxIRgkMkSKs/+xFBR1NHRUdM0o9GoKIo0918UxVQqNTc3VyqVksmk67rJZJLKBWiaFgqFdF3nnJumyb9I9Q6FQrlcbnx8PJFIUFuwUChkGMagFCzFbbPZ7MLCQrFYpEK0jDHKgQ0Gg/R6CsuWSqXR0dF8Pp9MJkulEuW3NpvN82suSZIoioqipNPp0dHR+fn5dDo9MjJCKyCKYjAYLJfL3W5X0zSqM0ufEo1G6VtzzqPRqCRJsiynUqmZmZnj4+OTk5NgMKjrumEYyWRSVVVaw2QyOTs7m8/nY7EYZewOKIoSjUZLpZLjOOl0erAZAQAAAAAAAOANJHzdrjXwzficty3/sGk/POzdr3Q/q3RrXdd0/Ubfa/Rdy/Udj4uiIDDmcyr7+q0+7ufDof9hxnhvLHojztr/6//R/7/+7299pHzR5otzQVGEYEAwIkIkLCiyEIsp8zPywpyyOC/mMkI4xEQRe/x1PAhPTtv/y/9u/rd/e87uDQTC/9v/rP9P/+Nz3+i6ruM4lmVxznVdpxAkY4xz3u/3e71eIBCQZdlxHN/3JUlSFEVVVcaY7/umafb7/UHtV4qQBoNBTdNc17Usi6oZqKqqKAot0/M8eheFR6mGAHUY63Q6lmU5jsM5p8ZigUCAihiYpknvOl9klorPUokD13X7/X6n01EUJRQKKYpCjcs8z+v1ehdWUhRFTdMCgQBlyw6+Na2z4ziO49DLKFxLdQ8oBt3r9RRFoW1yvlCD53mu69q2bVmWruuapiEsCwAAAAAAAPCGeDYIgGzZ75flctP1D1v2YdPerlu7Deug6WzWzOXjfsf26AVUNJYx5vnf5Wxo4RsUMXiBz2saMMYYdxzmudy2WaPJOBe0IO/1vJNTb2NbHCpIxZyYz0mFPAuqKDv70yDLsizLg4TW8ycUXdd1Xad/PvsCURTD4XA4HH7uYlVVHbz3/DJlWX72XdS5K5FIfNlKvuCDCMVhDcN49uMMw7jw8xdvihecYTVNe3Y7EApABwKBSCSCgwoAAAAAAADgDYew7Per73jVrvvpbuejnfbH2+2dhh1WJdfntZ7jUBCWs++jMqXAmCgw4XtaOufc48y3mWUzxrhp8m7PfbpqcS4NFeWFWfW9t4SfB8VEjCEsCwAAAAAAAAAA8AyEZb97ns9tjx+1na0zc/XUXDntH7bs/aZ91Hbalud4nDPu+ux7bRQ0SJX9Hj9k8AV8xm2bMcZ87h2fMlHgna67vC6ND8tjw9LosJjNCKqCygYAAAAAAAAAAAAEYdnvEufM47zv+C3Te3rc+8Nm6y/b7ds7HV0VVUnoWL7n867tvZp1Edjn2biv5mt//tdW2+123bUtxpiyOK/cuKL+4j1ZUUUjLAQDTEI3MAB4Beckzjn/hpXTBZpk8LXPVNRBDvWCAQAAfix3C77vD9rSficGtwEXljm4ScB9AgAAXICw7Hep53hrp+aT4/79Sne7Zh217f2G7XNuOr7jCY7PX+XKCMIXcYVX+bGcM+/zUIhXOWKf+N7eoTxaludnpekJeWJU0DUcJwDw/aG+avV6vVZvMM6/ViUXQbCZ1Gd+gPvBlxzRea7r+1wQhHg8VigUVFUVMTMAAADgtddsNs/OzhqNRqfTuRAtpX+e/5P+cv7vz77y/Gt833ddl8K+jDFN07LZbCwW03X9fD9YAAAAhGW/iyiAz22Pdy3vsO3c2et+tNP6w3rrrOdKIrNc7nNme3/NJ301vihiwF9pTJb9TWcwv3rGG022tOKmk8rJqdLtCqIgZtNCOCwoMpNx7AHA93BCdt1er3daPTs8PPQ59zn7Gkn6Yk+Qm8wLcc/4qlMdJeR6jm37nicKQrFQiMfjkiQhLAsAAPD663a7lUrl6OioWq1eiKteCMue/8uzEdvz4Vq6B+CcO45j27bv+zR3JxqNMsYURQkGgwjLAgDAeQiNfQfqfbfStD/d7Tw66u017J261TBd0/UF9oqDsX8lMCb+dRbuD7QSrsc9nzHmN5rOZ4/841P37gNlcUF5+4aYzYjJOI4cAPjO2bbd7nQsy/Q5d5jkiiITBP5yRQkE0ReYywWNiy9qV8g55wK3Hdd1PN8TRI/L3DMtq93pyLKsKAr2AgAAwGvOcZx+v++6Lvui5oAgCOdrGpxPof2yvz/7K5q1Q2hpgiD4vt/pdEzT/IYVlgAA4KcLYdlvpW15jb63ctJ/ctz7y0576ajftry25fVs3/U4/wHXTPhr168fzBe3HbzX93cP/JOqt7rh1xrc8+SZCWl8VIwZQiiEowgAvkOe51mW5bou58yUlL6k+kzkL5cwKwiKIAS4IHMx8GWv4Zx5Pnd832Kux2SZiQHGdN90HYc+F7sAAADg9ee67iAs+8Ulnv/tFf/rDeaoWK1t26ZpOo7jOM7gV6qq9vt9CtRiywMAwHkIy34r+w37093On7Zbt3c7Hcvv2l7P9i3P9/wf+JIrMCYInDH+g8dmP79JcRzmeb5pOnfve9u7yq1r6ts35KuX5ckxHEUA8J2fchhjXBA6slaXI64g+ewlCwtwJviM03yD5/AZ45z1XK/ne67EBeaEhV6MdQK+Te8GAACAHwV6jut531k3ZorJWpZl2/aFxfq+b9uO4zi+j3sFAAD4GwjLfv0rLmeO51e77m7DenjQ+3S/89lBd+WkL4kCY8z2uPd6XG4FxgTO2OvwSJYKzvo+dxmv1nitISgK833e6/N6UxoqCMm4IMsMBRkB4Ls76zDGXEEyBdURZF/4itOLIgq6IoYVKaxKtuf3HL/jeD33r0/YOD1g4tz2ed8XTS75ApdEURYcR5A4EzDMAgAA+BGRJElVA67nffsMVs6Zz33BcTzPk2WFs4tDME3Xg8GgLCuCIGDLAwDAeQjLfm2ez7u2/+S4929L9eWT/n7DPu06js8disa+HkNzgTHxhy4t+2W3LdzzvL0Dv9P1tnblJ6uBf/h75co8C4UQlgWAH+qEqcliLqQOG4FhI1A33cOuvdOyzK7jfzGFkXPucW66fsfxPZ97mIQIAADwY6aqqmEY0ndRFN73ues6tiQLoqiogWfjvJFIJBKJ6LouSRjvAADA30BY9mtwfd7ou7t1+/5B995B985+57jtNPqu6b6OZYIExgX2emTLPoP3etzzmONwy2ai4FWOlflZsZgTowZDc9LXnu/7juOcnZ0dlSlKqgAAIABJREFUHBzQLK2RkZFCoeD7frPZXF1dPTk56Xa7LzkpbHJycmJiIhKJaJqGbQuv9iTJArIYUsRUUE7pSlpX0pqS0hRdEUOKGFaljO6c9d266bZtz/K55fmm67s+R2E4AACAHztJklRV9TxPEIRgMKgo33BczDnjvu9+4fxNAqXiKopiGJFsNmMYEemrRzr8i5sUAAB4IyAs+zU4Hj9sOZ/utv/Pu9WnJ33b8x2P295rOj4XGBc+v66/dmvIbYc5ru+6frvjbW3LSyvsn/6rIstCKCQgLPva8zyv3+9vbW199NFHzWbTtu3f/OY3qVTKdd2Dg4Pf/va3d+7cOTw8tCzrZZb2T//0T5qmDQ0NISwLr/okKQi6LOZ0ZS6llyIBQ5UUUWCMhRQxpSmlSKBheSu13nrd7Dhe3/W6tu8hIgsAAPCTIIqSoiie5wmiGI/HI5HwNxnUUJ8v33fdi/cInDGqXRsKhaJRI51K6br+VUUMOGecMVQ6AAB4gyAs+1J8zvYa1vqp+cfN1u3dznbd6jm+z7nnv67hBsaEz5+yvq4xBM654wq+zwXB2941//v/51WO1XduSGPDUiGPu5HX7r+A75um2Wq1KpXK3t7e9vb2zs7O7u5uOBxOp9MXb08/v0H9iv8eiqIEAgFN0wKBgIRwPLziwZjAApKQDymj0WBaU0KyKJ077QiMKaIQVsRcSO06/lHPpnESYrIAAAA/DXTZFwRBluWoYSSTiW88puGc+/7F2wTOWb/ftx0nHAqFQrqqqoLAOOe2V+/bR33nuO+cuH7P803OXMY9gTFBYF/EbQVGozlBlUQ9ICU1NRcKlFXJEAUFubQAAD8lCMt+NcfjfcdfO+3/aav935/UHx72fhT5UsLrf8V2Xe4yxph3eOwdnfhnNSYJKmdiLCaoKlNwcL4uPM+zbfv09HR/f39paenhw4cPHz6s1Wqu646NjQ3CsnRfGw6HY7EYdaF99raVCiDYtu04TjAYjMVihmFomibL2N3wSkmiEJTFRFBJaUpQFgVB4IxzLgg0y4B/PrTSZDGsiLKIFh0AAAA/QYIgSKIQDofi8fh3vvBOp2tZVjgcCgQCjDGfO67X71p7zf7TRn+l1V+1vYbjt3zfYtwRBSYKgvg3TUpFUdRlKa6rI1FtjjGfqUOqnBQFCZFZAICfDIRCvtp23Xpy1PvjZuvj7U6labMfS0xW4IzxH8Xa0kr6lSP79x/ydpf3TXl6XBop49h7TTSbzcPDww8++OCzzz6r1WqNRsM0zQthKkEQVFUtFou/+c1vbt261e/3L2TLUipBvV5fXV1dXV1dW1tLpVJzc3MjIyOJRILuVgFeGUOVEkG52nc6jhcLyCldKYbUsCoGZNHzuePz3ba137b2W/ZJz+k7fkASTZFzn/vImAUAAICXHucM/ta1D45bH3XMVdPZs9266zU5t0XmiAJngsieU7yAc265Xr1vOa5X7VhPk6FbueivZNEQBFlkeGYMAPBTgLDsi/Qdv2V5S4e9P262PtpuPzrsOf6PprCg8ON6isq5X6vzdpf5nPk+Y1wIh4RwSAgGcRz+4Hq9XrVaffr06YMHD3RdV1U1kUh0u92zs7O/Hm+CIMtyPB7/slwDzrnjODs7O47jVKvVYDCYzWYXFhaKxWIkEsF9JbxiYUVKBpW65Z6ZbtfxTddnnMeDcliVTNdvO95G3dxqmpWO3fP8qCprktgRPJcJqGQAAADwk8E5Z5ybltXt9r7Om16q/6dpmq7r9W3XExVJEEyn3TI3Ov0nlrvr+45Py2G0qMHi+KCCgSAwgTmCYHle23JPu9a2IsUzkf/S9zzTZWFV0hQRexAA/n/23uw7jiM9+4zIyLWyMmvfUNgBEiS4L9rYWlqfW91y29/nb+w+x6dv5mKO/6i5mrmbuRmPffr4eNrudm9qkaIkkuBOYgcKBdS+ZFXlGstcBIVmUxRbEimRION3RQKFrKzMyoh4n3jf5xUcdIQs+yR2+uGVyuijDefjzUHNCSPCDooq+0CTZeAguSESylhItirADwDGzPOV08dFzuwL8XWCECFUKpVOnz69sLBg2/ZwOLx79+7ly5e/we0lZDgc1mq15eXler0ei8UmJyePHTuWz+chhEKWFXzPxGQpbchJXcaEjiLqYXqr5RqylNLlphftDqOIUMxYQkNpSVaR5AS4E0BImVBlBQKBQCB4aWCMRThqNluu63691wPGKMEE44hx26MnRNqKIiuaFCHFQKYmAWDZ+nFKhwGuYRZGJIxohCnGjFBKCeOLDAYBlKCEoIQkJEuyIikqUlVJU+WsijJIMmp9tt4eHc4ZkylRbSYQCAQHHiHLPp5RSFuj6Hp19Pt1Z6k6Wmv5IaHkQLXg/kKZPTjnzBgghHX7eOQBXWOEAEUBsixl0tAQObPPE13XM5nMsWPHxsfH5+fnNU3b29trtVpfv08XT5VtNBqVSqVSqXieVyqVJicnJycnbdsWmqzgOUx+EozJkixBxpCMCAiwT2jXx20/6vmkGxANQR1JMUXSEJQg9CJJEt9TgUAgEAheLhggmHhD1/fCrzPNM0YZfaDK4r+4VRszYpppQ6SFkdZxsQRh1pxQkZcyAabDkPh+NPDxMCBeSHxAA8IwY1SSFEVSFWRoyNDluC6bmhxDks1Y0o2mVltsu+uvt4OsqQhZViAQCF6GyFRcgsfSHEUXNwYfbTgfrQ/qg9CPKAUHUJN9cM4H6cwZxoASsrZJh0MAIAgj5fUzqFwS38nnSCKRiMVihUIBY2wYRq/Xe9i+4GsSBMHOzs7q6mqr1dI07fDhw9PT08lkUlEUcYUFz3GoRBJMashUpKwhbzvB3bYrS1LRVBAESIIIQqHGCgQCgUDwssJAROEwoH2JuH/plYx3r8UYU0oY/ctu84iZEksjkK4N7P/nRjsk0TuzqfPlt06OvYUkjGng+HuDYM+NWl7U8XEfU5+ySJFMXU4YajqmZC21aKoZTbZConZcsN6Wbtfdvk+DiJ0ci4nbJxAIBC8BQpZ9FC+ie064VB19tOEsVUfVfuBGByxPlq8cDl627IMTZ4AwOhhAgvGNWwAwqGuAEKmQg6Ir1PMaJmRZlmXDMB48I54nSdI3uaUsCIJ+v7+5uVmpVDDGpVJpfn6+WCyqqvqNDiUQPGMggBAgCCEEsoRkCYaEKQgYMoSik4ZAIBAIBC8/FICQoR2q1r7GkhYwSqFMpK/nLcuUFIGRBD0f00ov2BtEhKH6wFhu6ZYGdYUCJjNgATgG2AgAV5KwIlEANB8bIYkP/HgTJgGLY6oNQ9ge4e1esNpyVQRtXSaiCalAIBC8FAhZ9lEGAVmqjn677vxh3an2w2FA2cHTZAGEAEJ2gFvTYMwGI3x3hTlDqCgAACUeF7LswcXzvHa7vbGxsbOzgxAqFApzc3OFQkHoXoLnDgOAMUYZIIwxAKAEJAgk8c0UCAQCgeAVAWKo7Uixe1/ntRJ7eAXxF44r0TEGdAADxgCmoNoPG4Po92uOLMGipYzZSjaOsmYmaeRsXbJUydIkS0MRYaOQjUI6DFnfp13Pa42GXRcPAhpgiikbT2i2LqJ4gUAgeEkQA/qfiAirOuGdmvu7deez7WF9ELkRpeygKps8W/brbeW+eDAAGGW+Txut6Mp1ACE0NDQ/h0p58LX9TAUvCJTSer2+vr6+u7sbBAF3lc3n86ZpCllW8Ny+lgxgyiQIgcQoA/SLoRIC+PgBCQDKABOJKQKBQCAQvGRAACEBMPpar/0mS1fIMGB0fzVBKCOUAQwAAISyQUCqDjJVKaZIuiJpspTUUS6uEMrciIaYBph5EXUjMgqpF9EAP/BNoGI5IhAIBC8RQpb9Yp5kIMB0teld3Bz8fs253/Aiyg70lPfQouHg5swS2u+z67dZEMCErcqylElBXQJCyztITxYjhNTr9eXl5VqtRggZGxubmprKZDL7rggCwXMYXRgLCIOQMgD/pLd+abDkPZYpeKDbijBIIBAIBIKXbrUKGJMge/a2WuyrjzkIyCAgj/wwZcjjSRUAEGAqbotAIBC8IghZ9gGtUbTZCf5r1fnNSn/PCQkFBzr+/pOx7EHfTWWAEUx36+F//QFEEbQtVC5JmbT4xh4UwjAcDoc7Ozubm5tBENi2PT09PTY2pqqqSJUVPEd2h+EwxAlNTmpyQpN1+TGdvSgDAaFuRIcRcSIS0AO+WScQCAQCgeAxIBaWKKSPjUQopZTSb1d/qMkpWUkCpopLLBAIBIKvQsiyvC6VVXrh1Z3RxY3B5zujlyPwfqDMHnR4B7B2h3a6UFPRZBlCKCUTQBI5swcD3uxrd3e3Wq1SSlOp1OTkZKFQUBRFyLKC5zWoUMDqXrg7YhldyceUMcqSuqxIELMHvi/cajaibBgSJyCdEPuYki+KBiFgEgAIAg3CmIJMSTWQoWsakpFoYScQCAQCwUFbGSCA84w+2sSCF8lgHBFM6LepmYGyYQBkA6aIaywQCASCr0LIsiDE1I3oJ1uDf7nVWe/44CXSZL9ImH0JVksMAEA2tv1//f8Apmi8DGK66AB2IBiNRvV6vVardbvdbDY7MTFRKBRs2xbqleA5jSUspMwnNCQMUxbRsB+ShhtlDbkYU52QRIxFhPmE9gM8CIlHqI9ZSCh5aL9OBVQHJKGgjCoVtXhOMdMonY4byURSE+OSQCAQCAQHDIlRHXwpW5YSQjDGRCaEfMsDayakcShkWYFAIBB8NUKWBa0RXm/7n+8MP68MvYi+NBWqEICXygeRMdps08EIlcfkw7NoehKOFcW394W/aazf71er1Var5ft+KpUql8vpdDoWiwlZVvB9fxsBoIwRxnxC3YhiyjBjPgGDkPQCyQlJgJlPqE8YYwQA0A2xE5CQd+cAAAIgAaZJMCaDlCKnFdlWUEJDSQ3FFaQhiFWlz2QvBCqNZAkqElQQVCQIRVq4QCAQCAQvNBRKLpD6X/o5AQxDSCXp2zm9QighADEAf/bnuiyZqqTIkiwBP6J+xHxMGQOqDBMGyscVCICHqRsSL2JIAkiCGoKUATeihAozJYFAIHjZELIsuN/w/vlm+1bNCwgjL9FMB7kQwdhLo84yjIHr4hu3fQVp/+NDVciyL/gKl1JKaavVWl1d7ff7iqLkcrlSqWSapizLQqoSfK+jxxd5sm5EQsJC+qcmxoyBkNCOj11MuJmsBGE3IJgyTNn+6yBgiNGCCmdNNJe1JlJxnlTrBKQVEi+g0RATgA0FmYpsaSipoayh2BpSJSC+7QKBQCAQvMBRUwT1DaivPfpjxhBjgIFvXXuIQJFJmEnuwz/MmPKhnJE1ZUtDlV6w0wt3nTAiLB9XDmX1s+OmBKEbkrV2sN0NdAVaGipYSojZWjsYhUTcLoFAIHjJeKVlWccnjWF0o+Z+VhnuOhEmf4rAD/zq4qW8YZQCSsleHSzdQnMzqDwm5bPQiovH+MWEEBIEQbvd3t7e9jzPMIx8Pp/P5w3DEKmygu98DIQAMKbRKE49DCTMACYUYsIwVRgzviLrRXpoUlQfOpQkSaampkyjYMglQzI1lUmyrUpxBgbY72GyNyTDiGDKVAQNWbJUZKkorcspXU7pD7qKqZKQZwUCgUAgeAEXDQwiByrNZx5PScRgbAQgfvBfCBUEJ1PaOzNWRFjfJzFFimtS0pANWTozbk4m1aQhmwoyFSmuoaSORhFVEJzPGl5Iq044CsXdEggEgpeNV1qWrQ2iixuDq9VRpReOwj+1c3lZeDmLXNhoRPbq0bWb0IypF15HQpZ9UYmiaDgctlqtarUaRZFlWYVCIZ/Pq6poRyv4jsMrCHk0FSeeTCPCQEiYH4YxTHia7DcaHCVJUhW1ZKQOT+ZlRfMpqLt4eTA4V4gXTQUAMAjJzijoB4QBBgGUIJAgRBDIEkyqaC5lHEoZR9MGUpEsdFmBQCAQCF7ZwBtBU5UO5/QfLyQ/3R5cq468iEoQZk15LqP/w/G0jOC13VFKlxeLxkRSbebxzdpoEJBDGd3xyec7Iq1BIBAIXsbZ4dX82CFhA5/cb3i/Xevf2nMHAYnIAdZkIQQShBIESILc09Bj8FaPZQY7E0GDDV0pmWCEAIwBIYxQQOnB7WzGwggMhvjuMpAkqZCH6RS0TKgIK/0XjiAIut1uq9Vqt9uqqiaTyXQ6bdu2LAvvFMF3OaspSiwWGw6HCEkqxYxEmBCIMcRYpfSbbldBSYppRj5nWSmbSajukcowannRKKIZXZYlmNTlaVvrBUSWooiwuIJSOtKQpCNJlqCpSAVTyeiyBCFhADL2zFNmKaWEkF6v12q1Wq1Wp9MJgiCKIkVR4vF4JpPJ5XKFQkHTtIcfPcYYY4xvnDSbzVar5bpuEASKohiGkcvleG47t4Hmp+z7/mg0ajQarVbLcRzXdaMoghAqipJOpzOZTD6fz2QysiyLdHiBQCAQHKjoQmI4AcIi+4JnlN0CZRiXkAzYg5kfAgAhiCmoEFdKljpmq+sd34vomK0WLSUkrOPhSi8IMDVVqWip02ltux94mOqyFMhMenYrCEopxrjb7bbb7Waz2e/3R6MRAAAhlEgkkslkqVTKZrOqqj523U4pdRyn2+3W6/VOpzMcDjHGAADbthOJxNTUVKlUQgg9vB7g5maNRqNWq0VRhBCamppKp9P7ywyBQCB4dQPYV/Nj+xHdG4S36qPfrvbrwyg6yJ6yEAIIAJKAiiRNhoYixRRpRKXLTTpZWz+xe5X1HSmXZb7PfJ/5AYwiFuEHyiyfBA/Wp8eYEYKXV+lgIC8eRlPjSFWAkGVfwKfM99vtdrvd7nQ65XI5lUolEgnTNBFC4uIIvjtURbEsazAYyAgRHKAoJEEgYayxbz7YQYggyhjW0YkCjiXWBvhW27vRGmEKFAmmddmQpYW0kdZljzBriIYhmbC0Q2k9pctJDRky4sYFlIKIUsIoZBAAgJ5p+EEpDYJgd3f35s2bN27cuH37dqfT8TzPNM1yuXzy5MnTp0/rup5KpR6JrDDGnU7n1q1bS0tL169fbzQavV6PK7lnz549d+7cmTNnNE3bj6lGo1G9Xr9y5cqNGzfW19fr9fpoNEIImaZ55MiRkydPnj171jRNXddFRrxAIBAIDhJMYlGWAUIppYRQ9sz6akFVk3UVgAczKWOMUiZBYCjSWEJdLBpVJxyGJBuX0zF5sxfsOeFaK6gPoq6Lf3QoOZ02Dfk72emklPq+v7W1defOnaWlpdXV1VqtxhjTdX12dvbw4cNvvfWWpmmPTadgjBFCms3m6urq5cuX79y5U61WXdcFAExNTR0+fPjHP/5xJpN5eAnB/wpjvL6+/tlnnw0GA13XP/jgA9u2FUURsqxAIHjFeUVl2dYo+t2q8+nW0AnIAepoCQFQkBRTpXxcGU+q4wm1nFA1GaqyJEGAIJQhlBFUJKjJkq5IRwYnjGGODUfA8xjGABOAMSMUUALCiAUB2a3R3RrdrdNWm3kei/DByKJlDBDKnEH06VVoGNpP3kdxUzzMLxpcxHEcBwBgWVYulzNNU6y9BN/5rCbLhmEU8vmYEcMEE0IIJpQ9Jk+WMur7vtN3tre3+86X+y8DVVXHx8fT6TRT9E4IVntBbRRiyigDmILtYQAhUJFUiCmHkvqkpYWU2qqcMWQdSRqCEWXdkDghGUbEiygFAAI2bmkTlvaMBkJGKa3X6/fu3bt9+/bt27dHo5FpmrFYDGPsOE673V5aWhoOh8Ph8OjRo0ePHuWprDzJZWVl5fbt20tLS41GgxBSLBanpqY8z4uiaHl5eTAYdLvdxcXFhYWFeDyOEBoMBnt7e7u7u51OJ5lM2rYdhuFoNOr3+zs7O4PBoN/vt1qtxcXFycnJR3JkBAKBQCB4AUMrhCQIFEZM4o1Rz8I4IoQ+w2xZxYojlIE0yf9PGPAidnVn9L9fqpVtdSKhvTtrHcrqugwpAyqCKoI80AEAEMrC76zxyfb29tra2rVr11ZXV0ejUSwWm52d9TxvOBw2Go3RaBSGYbvdPn369OTk5L7AylOJK5XK5ubmjRs37t+/32q1wjAsl8sAAEJILBYbDAa+7xNCGGP8T3zf7/f7lUplfX39zp07y8vLyWRyYmKCMSa+ggKBQABeQVmWMRBRtudEH607V6uuG9IXXJXlBgWKBBUEFQRNFaUMdCRvnB03z4yZp8pmXEMx5aui3wwAxx5/HVyPjUb4xp3oxh188w5Z26TdHh25AGMQYYYjQNkLLdEyxkYevnYTqqpy+jgqFYAsA6H3vUj3x3XdWq02GAwghJZlZbNZIcsKvgcQQgghXdOy2eyTX0kp7ff729vba2urnXb7S2MvjFuWaZrJTIYpWn9IK4Ow5eMHwRJjtVEYElaIKSldnknofBxmADAGMGUhpb0AtzxcG4VdHw9DihkfVGHJVLntzNNDKW2329euXbt169b6+no+ny+Xy7ZtQwjX1tZ2d3fX1ta63a7jOAihmZkZXdcVRSGE9Pv9GzduXLp06datW5qmTUxMTE5Ojo2N7e7uVqvVzc3NSqXS6/WiKOIGCJIk+b7f6/WGwyEAYGJiIplMAgBqtdrKykqj0djc3HQcp9fr2bZdKBR0XReyrEAgEAhe7AWDpCgqQhqCFsMGjSISRYSQZ/kWelKmKYklHszajEUU3Gt4jWH4P46n/64Qy8Rkx8d3Gt4opKYs2RoyFCmmSjEVEcacAIeE8XhQlqAmQxVBysDTLyF2d3evXbt29erVvb29UqlUKpVyuRxfFDUajb29veFw2Ol0UqlUNptFCPE6GEIIxnhjY+PixYuff/755uZmIpEolUrz8/OGYURRNBqNRqMRX+rzpFre/rdSqSwtLX3yySf8+IuLixMTE+IbKBAIBJxXTpZ1I7rc9K7uDCu9YOAfgExZU0GpmHysaBzJG9NJLWMqmgyThpwx5ZypWBpS0LeZmaGqABhHC4ekXEY5c5w6QxAEtN0l21W8vIpv32eDAfP8F/rSMEaDgDRa0Y07UNfR/Aw0dPFIvwhws0vP8/r9vu/7EMJYLGbbtqqqEEIhywpeHCRJQgh9+TsJITRNM53OxJJpLZ7QVFWXo5gsaRIM+B9CYKtyMaYU42rGkPfH4QBTD9NNJ6g4QcONuj52MfUJxYyXRLKkLmcNJReTk9rTzr88aUVRlGQyef78+XfffTebzWYyGUVRGGPNZnNtbe3y5cudTmdra2t7e7vZbGazWVmWPc/rdDrVarXf76fT6UOHDv3gBz8oFoupVMpxnFqtdunSpZWVlXq9vrq6euLEiVgspmlaLpc7ceJEuVz2PC8ej2uaBgBwHKfRaFy7du3y5csAAO6E4HmeoijCRVogEAgEL3SQZZqlUtGyLc/1KKWEUkopo/SZvQGEMcNQdGMIDTCkAABDkTIxZTKlzqb1ckINMA0J6/tkpeUTxs6Pm+NJTVMkS0UTSW3gk8+3R41hhCA0VZTQ5XPj8UxMbrvY0p7WEExV1VQq9d577ymKUiqVEomEYRg8rfX69etXr17l+a2VSmViYkLTNC7LdrvdnZ2dq1evXr161TTN9957j5fIJJNJRVEopVEURVE0OTmpqio3OlhaWrp3797W1la9Xm+323xzVyAQCAQP82pFTZSxQUBu7Lqf7Yx2nWgUkRezekKWoIqgpaOEjjIxpWgrF6at18bjR4uxnPmMbpksQ1lG4yUwXvrT9Wm28f1VqZiDikJbbdofsH6fDUYMR4DQF+4yMQb8gDab+NoNyTKlUh5qKhD5WU8AyahUlI8ceuzqTEomvu5hEIrFYoVCYW5uLpPJFIvFWCz2iLDFGJNlOR6Pl0olQsjU1NRjXyYQfE+DP6WEEErp/phPKcWYDIdDz/MopY+kdkIIE4lENp+XzESkGAZCukwsFemB5EQEAaghWIwpMwm9ZKq2KkMIuLlBSFhA2I4TLDVGNS/sB48m3Ww5QUaXVRR7elmWYxjG2NhYPB6fm5tLJBLxeBwAQAhxXbdYLHY6nRs3blSr1Xq93u/3LcuKx+NBEAyHw3a77bpuIpE4dOjQG2+8kcvlYrFYGIbNZrPX67Xb7eXl5VqtxmVWxlgymbQsa25u7uHuHEEQjEYjSinPluWtwIIgoF87rMUYR1HE/5ZfeT7I6Lpu27amaY/VzV8dRqOR67qu64ZhyG93IpHgWc/iuRYIBIKngZuhx2KxIAi/o5BQlmUqocgFAHg8xDNVKRNTyglVAnDPCYch3RuEK01fRsAJSDmBppNaLq5MpbWP1pzreyMvogkDjUJi66hoKSGh7FmY1Mfj8XK5nM/nc7lcNpvlS3RCSBRFmqYNBoPr1683m81ms9ntdovFB83QWq3W3bt3V1ZWdnZ23nrrrTfffPP8+fMTExP7xXBfNEx74F3Q6/Vu3brFD0Up1TTtG01ejLEwDLkrgu/7+/dIkiRN0wzDiMfjPOdDfJn3F7d8jSdJEi9SFC09BIIDwSskyzIGfMwaw+iT7cGlrUHbjQh9Qav04xoq2eqF6fh/m7OThmzrctaU0zHZ1r5bzRHalnxkXspn1dfO0MGI9XrBb/4YXb5C2x02cl/AO8rCiNZb4eUr0DTlU8dh3ISaJqwMvvL+Wqb+s/+uvvPGY34nSWh+9msex7Ksw4cPZ7PZc+fOaZoWj8ez2ezD7gQQQlmWZ2dnLct6++23XdfNZDLpdDqRSIi7IHguRFHEc7cxxnxZHwSB63qdTrvZbHqeJ/95nCBJUj6fL5XHe1QZ9fy5lKFKMGsonQA3vchUpKyunM6bx7Nm1pAlCCLCAsJ8TGUJmgqSJIjp40O8hhfdbLm5mDplP63DLH/QstnsqVOnFEWxLGs/2pEkyTAM3km5Uqlsb29HUYQx5mopj5oopXyLhffp4gt3WZZ1Xbcsy7KsR9JduRr7SMI7QkjTtFgsZlmW7/tc4P5GXZUHg0Gz2fzDH/7wySef8BMAAMSyqJKXAAAgAElEQVRisbm5uXfeeWdycpJ7Mrya31vG2Orq6u3bt+/du7e7uwsAmJ+f/+EPfzgzM5PL5YRNhEAgEDzlNMp3AVVV/Y5iQihBTAHyMf+vF9E9J5QgYIxtqJKCYM2JaoOoNgiRBP/PzxpzGX06rcsSLCfUtoc3uwGhrOdLf9wcxDVpEJCuS7oejqvIVJ9KbiuXyzxDln98Ps9KkqQoSiqVmpqa2tjYaLfbGGO+cKKUhmHYaDRu3749HA4LhcKRI0eOHTuWTqdlWX44BHjkCquqOjExcfLkSdM0NU375JNP+HT/dWZAjPHe3t6VK1eWl5f5Sob/StO0ycnJhYWFc+fOlUqlV3z7dh9+j3Z2dj777DPDME6ePJnL5WzbFldGIHjxeYVkWcpYfRAtN7zlpr/TCyPyYrnKShDICCY0eSyhTiTV6bT+9rT1V4dtU0W6/D2FXlBToZaRshkA5pgfsOEQMAA1je7VSa1G9+psMGL4hWkLxhgghI1cGkVkfZOsbUJDR+NjQpb9yvurqvKxI+DYkac8jqqqmUwmk8kcOnToq5a5EMJUKpVKpcRlF7wIhGHYarUcZ4DJgxEsCELXdXu93mDgSBIyTfPhSECSpEwmk87lN/tg5AQZQ9FkacxSI8YYAylNLpjKoZQxbqmEsn6A627kBMTDNBtTJuKaraKypUaMhYSF9M/6dTghoSDs+tjHVEHwaRJeeBBimiY/+YdjEh5qqqpqGAYvPGRfwMVcvqGiaVoURTwZ0zRNVVXDMHRd1/M8QohhGJZlxWIxfoRHBFl+NF7wOBgMPM/Tdd00TcuyVFX9Ooqh67rdbrdWq9VqtWazGUXR/vGjKPI8r9frpVKpeDx+UPRHXr/peZ7jOLqup9Ppp4kVgyDwfb9er29vbzuOwytDW63W1taWaZqpVEpYdQsEAsFTLYwhBF9sB36HECZJD0pnIsIcStAgogwgCTLGGsOo6xLKmASh449aI4wpM1UpoaO+hyllbkSHIYkI4/Ggj+kopPJTm8vatm1Z1iMzO188aJpmmia/LLzMiDEWRdFwOKzVaqurq5Iklcvlqamp8fFx0zS/XG/E/4EQMk1zenq6WCyOjY2pqkopXV9f/9pxHqOUDofD7e1tbrvEVWO+qOt2u5VKxTRN3/fHxsb2d5efTBRFYRg6jkMISaVShmG8ZBucPCOAUrq/DU8I6fV6g8HAtm2+ohN7ugLBC8grJMtiyu7WvU+2hx0XSxAAAJ9Rk81nA4LQ1uTFovG/HE+fLJlFW0nHZFuT0XMaOaGqwIStvv+2fOoYbTSjW/eCf/tPsrzKBkOAyQt0XyUIZIX2+tEnV6CmolJR+BgIBIJH8INgr1brdDoAPBj4uYscA8CImZpOH54OKGUQAjuRNO1Er+3UvXDCjiZsbTah52PKrK3bGkrpclqXGQNOSDb6wee1Qd2NIsqOZ2IGksqWmjFkZXcQUtrziU/+dPCQ0FEIegHuBjipyYb8VJHVV6lyPJjBGAdBwOXO/SRWCKFhGKlUamxsrF6v7+3tbW1tVSoVWZYNw+j1etVqdWNjo16vJxKJcrnMm/V9+Y14kNbpdNbX11dWVjY3Nw8dOnTkyJFisfjlTNvH0mw2r1y5sre31+v1jhw58tOf/lSWZR5W8Sq8wWAwGAwKhcJB+ZoRQhzH2d7evnfvXqlUeu211wzD+NYB/2Aw2NvbGwwGlmW98cYbmUyGm0vs7u7u7u5OT09LkiQMfAUCgeBgwRhwfOJjygPRiDBeXUMZCzDruHit5TMGhgEZhnQ8qW12/NaIBFHE4xtKAWHMUp+2Mp1P649dRfDOXRhj8FChDFdC6/V6pVKZm5ubnp7my4OvEkN5nmyhUHjnnXcIIZqmOY5Tr9e/qSbIpdijR4/Ozs7uF96FYVipVHZ2dv74xz9ubm5+8MEHxWLx61TquK7LfRhc133ttdfGx8dfpqYX3NthfHzctm1JkviuNsaY+04cPXp0ZmaG+yCJx1AgeNF4VRb0AaZdj9ypu59Vhq1RRCh7cTRZSQIlSx1PqAt548yY+faMPZ3WEjpCEnzOpyVJUj4rZVK0kIdWHDIWTZbJ2ibZrdFGE7wgycaUAYJpoxVdvS4V8/LpE9AyoaqKZ1sgEOyjKkomnVZVFQII/tLIyrNb7XQmhMglbIQfhE9JTU5oclqTDUUyZIkx4IT4fte71/bW+n4vwIQBDUFZghO2ljXkmYSuy1LLwxGhKpIGIWn40SgkIWWDkPR8EpOR8d1MwpRSHv9Uq1WeIpFKpXgeK4SQlygeO3aM95t2HOePf/zj8vJyOp3u9XqtVqtWq9m2fejQoZMnT2YyGU3TeNBCKa3Vao1Go9VqDQYDrkI2m83BYDA/P3/ixIkTJ04UCgVFUZ4cd/HWzDxVljE2NTU1Pz+/uLi4n1tKCBkOh/V6PRaLHaC0Dp4tOxqNms1mLBYj5Kn863nibRRFsiyXSqWZmZl2uw0A2Nzc5IbI3HCWe84mk8lYLCaedIFAIHjxwZTh8NHZgQHAGAgxG4a06oReRLltfYAZpgz/edhFnkXl4pflyCiKeJXG5uam7/uWZSWTSdu2ZVnmsmyv1xuNRrzX6HA4vH//fqfTGY1GhBDu0pvL5QqFgq7ruq5LksT/sX/wbzGh831ly7ImJyeLxWImkwEAhGHIjVMdxwmCoFaraZpWKBT+osCKMfZ9v9vtDodDblbLq4hemq8W97AyDGP/8/I050ajMTExEYYhY0w8gALBC8irIsu6EW0Mo1s19+rOKMQUv0iusrIEF/LGu7P2B4cSi8WYLksKAtKLM0MgJCUsuHhEnp1W7i4Hv78YXfw0bLUBfTFyZillfkDqDdrporkZ2uogGQEhywoEgoewLOvo4uLXb6/MGBgQsOuRgDDCAGEMAqAiqCHJUh4Mz6OINlx8tTa82/U8TAllAICtQVhzo5NZ83jWmLS1xUys7WMAWFKT1/v+57VhZRi2vMjFpBfgbEwG4DtpxcCr3be3t1dWVnq9Xi6XKxaLvKcHAECW5WQyefbsWdu2EULXr1//t3/7N0KIJEmUUlmWx8bGjh079s477ywsLCSTyf2UTIzx8vLyJ598cuXKlWq1yhjjxrInTpz48Y9/fPjw4ZmZma9TEogx7vf7juP4vj8zM3PhwgWeYPtw5aNt2zxLV3Sr+Cr6/X6j0eCt0o4ePSpkWYFAIHg56Lm4NXzgo4q/x6bLvu93Op3Nzc3bt2+HYZjJZEqlUi6XU1V1OBw6jsMVWEVRdF2vVCp37txZWlqqVCqe5yWTyfHx8XPnzr355pv5fH5/Q/e7QFGUyclJPuv1ej2+iSss1wUCwcHlVZFld3rhlcqwPogIZZS9EImySIKyBE6OmWfHzZPF2LFibC6rJ/QXMv6UJKipQFPR7LRKqJRNo7mZaOkmvnMfEAoofc6nxxgglEFC9mrR59fA6RNyQribCwSCh8cwSfsmuzUMgIEbhQRTBhQIM7qS0mVFghIE3L2aAaBIUJFgQNgoIuyLaSUiFFO45fiMMQlKMwkpY8gagoYshURzMzQgrOlGEWERod/F2MkY43mmV69evXr1aqfTSSQSp06dmpub27eK462N9/b21tfXV1dXu92uaZqGYZim6Xket5fd2dnZ2NiwLEvX9Vgstq+NapqWSCTGxsYAAK7r8oa/m5ubAABCCEJobGwslUo9ORjjVr+j0ci2bV6T+EgnZV5UuB9fUUoJIRsbG9vb261WazgcAgBs2y6VShMTExMTEwghQkilUmm326ZpRlFUq9V4OszU1NTRo0eDIBiNRhsbG81mk+fULCwsZDIZwzC63W6z2SSEYIx52NlqtRhj8Xh8ampqYWGBx5bb29u9Xi+RSCQSCdu2ub1drVbb3t7myUSKovT7/WvXrt25c2d9fX1zc3NnZ+fYsWOLi4tc/ubueLu7u67rAgDGxsZmZmby+TzP/fky8Xi8WCxyo4nf/va3ly5disVimqYdOXKkXC5rmgYAwBjzbNnHfpm4F8T6+vrOzk6r1fI8DwDA/SsmJibGx8e5s/DW1tZgMEin047jrK6u8pdNTU1NT0/n83nbtqMo6na7W1tb/M93d3dXVlZ4YDw7OzsxMZHP5w3DIITUarX19fVWq8UNQ2Kx2JEjR6ampnimthiIBALBKwgEQEFQk6Wvn3NDGAjJk6JVWYK6AqVnV1jJXY82NjZu3rx5586dTqczMzNz9OjRcrnMs2WjKHIcx3Vdxli1Wr1y5YqiKNyLP51O866qa2trfFf4/Pnzx48f50uI7+SSQqgoCp8lMcb1ej2ZTPJqFcdx7t69u729Db7oSloulxcWFviZ3Lx5c2lpaX19fTQadbtd3rWMb1pvbGysrKwMh0M+Cdq2PTMzMzY2ls/nlT/vCst9orrd7vr6er1eb7VavPbo6NGj8/Pztm3ruk4pbbfb/AXtdps3WT1y5Mjc3Bx/AQCg0+lUKhVuTMQY492Sy+VyPB7nyxieI6xpmiRJnudxb19CCJekgyBot9v1ep2X5nieByGcnZ3VNK1areq6PjExwf3or1y5wu/p/fv35+bmLMvCGFuWlc/nE4mEZVkAgCiKms1mr9fjWdL8fcXDKxB8b7wqsuxWN7i0NWyOIgUBTJ+/gQEEQJFgTIXvzdr/2+uFgiWnjANwL6R8Vs1n5WML9N23vP/j/yLrWywIQMSefxMwCUIZ0Xoz+vhTKZOWjy2IZ1sgEDxViMJYSBhlTEUwG5MzhvxwQAUB0JDEf/ZwZSEDgDG2Mwy7AbE1OamjSUuzVQQAyMZkWTL2huHtNiAMRJTR72AqopT2er3Nzc1PPvnkxo0bPB313Llzs7Ozuq5z6ZNLt/fv379y5cq1a9dkWZ6amhobGysWi51Op16vLy8vr6ys8ArBXC6naRqXZSVJSiQSU1NThmGUy+Vms7m7u7u9vb22tnbv3r3RaAS+0G2fbPHGZVnXdVOpFNdkv47pwa1bt37zm9/cvXt3b28PADA5Ofn666+/8847vAszpXR1dfXu3buFQsF13c8//3x1dXV3d/f99983DIMHM7/85S9v3bpl2/bZs2d/9rOfaZqmaRrvKx2G4Wg0qtVqW1tbd+7cIYSUSqUPPvhgbGyM2/KurKysra3Nzs5OTU3pus6DtJ2dnY8++ohLk6ZpNhqN3/72t0tLS/1+n7vy/d3f/Z1t2xMTE5qm3b179+OPP758+XKj0WCMvfnmmx9++OGpU6e+Spa1LMs0zfX19cFg8Otf/7rdbh89evTChQsffvjhvlPEk6sRCSGj0ej69et/+MMf7ty5w+Xmw4cPv/766++++265XOZ662effVatVg8fPlypVH7xi1+0Wi0AwF/91V998MEHCKF4PB6G4e7u7h/+8Af+55cuXfrFL37BGLMs68MPP3z33Xe5Xowx3tzc/M///M9bt24tLy8DAHK53M9//nPDMDRNE7KsQCB4NYEQaLJkKFBGUIKAPXV6ENd5TRUpz06W5arr6urqf/3Xf21tbQ2Hw3K5fO7cuYmJiXg8DiGMomgwGPi+DwDY2triBvS5XG5ubm5iYqLZbFYqlY2NjVqtdu3aNT7+y7L8ndqY8hbE3W6XuyuEYdjr9ba2tv71X//1d7/7HX+BbdsXLlzgfTIBAJ999tm///u/9/t913UvXrx48uTJn//850eOHMnlcjdu3PiXf/mX3d3ddrvNGJucnPzJT37y5ptvJpPJL8uyXAv+6KOPrly5cvfu3SAIAAA///nP+f4376e6u7v7+9//nm/WRlGkado//uM/csd5XdcZY81m89NPP7106dKnn35KKTUM46//+q8vXLgwNjY2HA6vXr3K/f15LdFoNNrb27t27VoQBDw12HGc5eXlK1euYIwZY/V6HSH0N3/zN7Ztf/zxx+l02jCM1dXV3//+97dv315dXb169Wo6nX799dczmcxoNBofHz958uT09DSXZcMw3Nra2tjY6Ha7k5OTPN9ZPLwCwffGyy/LhoR5EV1p+Ze3B41BFGD23A0MVARjqvTmlPXhQvJM2czH5ZhykGouoKFL2az2Nx+g8bHgV7+Prt1gfgAwfp7nRBmLIlqrR1EknzrGBkOoaUBVxBMuEAi+bdgDebxDGfMw9TCNyX+SGhkAPqGjiOCvcNlmjAWEepjuG8BJECpIUhBUEJQliCT4l21uvwmMMS6qXr16dWlpaXNzMxaLnTx58syZM7xRxr5ta6vVWllZuXLlSqVSGR8fn5+fP3fuXDqdjsfjnud1u91isbi2tlatVq9fv14qlRhjpVKJq5PFYtEwjKmpKc/zXNd1HKfT6SwvL9++fbvVan300UfcSC6bze5bmz02/BsMBkEQPPll4Is82dXV1Tt37jiOs7i4eObMGR4g8QTYTqdz69atcrnMxU3f91dWVlRVfeONN15//fVut+u67i9/+Utehvm3f/u377//frvdlmV5d3c3Ho8nk0n+LltbW+12e35+/ujRoz/84Q952qyiKFevXl1YWBgfH3/yxee9NQzD+NGPflQul9fW1pLJJDfMLZfLe3t7nU4HIfT666+fPHkyiiKenNtsNhuNRj6fN03zy/GP4zjdbnd7e7vT6Zw5c4ZSyv3+7t+/TykdHx/nGazxeDydTj8SNHJ4F+yzZ88WCoV9+z+ecTMcDtvtNret4Jex0Wjkcrl/+qd/IoTwjGluN5xIJCCEGGN+y+r1+tGjRxcXF7mtreu6a2truVyOUur7vud58Xj8/fff//u//3sAgGEYhw8fLhQKIroTCASvLBKEtobms/r/PJ7KxuQbe25rFLnRt4xHEzrKx5U3pqz3Zu3p9DMYWrkgu7m5ef369Rs3blQqlXQ6ffz48fPnzx8+fNi27f0NXUopr8xIp9Pj4+OnT59eWFjgE5DneVtbW7dv3+ZbmLu7u2tra3yS/T6dWxOJxNzc3M9+9rM333yTfzTXdXVd59Ue8/Pzb7zxhmEYa2tro9Ho0KFDCwsLR48ezWazuq6fPn3atu3hcOi6bhRFURTxKW8wGCiK8vDOIsa42+32+31N086dO8e3MAEAhw8fHhsb0zSt2+3ev3+/3W4vLCzMzMz89Kc/5QeEEN69e5cve5rN5vb2dhiG58+ff++99yCEfI+cO+TyqqC/iOM4Gxsb09PTCwsLZ8+ejcfj5XLZcRy+NS7LMreWSqVS6XR6YmJicnJybm5OUZRmsxmGYbVa5TvH+47/nufxIiSxkyoQfM+8/LKsG5LmCK+3/dt1lz3vtE4IAJJgQkfjSe2H8/Y/vVGIqQfPBAdqGtQ09e03lVPHqevSZovUGmwwBJQ+t+tLKaCUdrq02yeVKm21pUwaCllWIBB8WxAEMoQShJiCQUhGEdXQn+oFGQMhYQGhAAAEIf1S1iIFYBiSvo/diBoyBQyEhBHKNCQlNdlUJAU9w+rDB8Xs1Wr17t27ly5dunnzpqqq09PT58+fP3XqFM/W5K/ksuzGxsbt27cdxzl79uxrr7323nvv8X7KlNLBYIAQiqLoj3/8I6V0fn4+kUgUCgUuy6bT6XQ6/XA45/v+pUuXgiC4e/fu1tbW5ORkqVTirghfPWBT3/d5a+YnL/0ppRjjarX66aefzs3N8QiKWyhsbGxcunRpOBwuLy+rqppOp3kCS7PZzOVyp0+fLhaLruv++te//ud//uc333yTS66WZd26dWtra6vZbCaTSV54CADgVgZvv/32G2+8kUqlut3u3bt3d3Z27ty5s2/a8KRpEcJYLBaPx/mZcOX6/fffN00TAHDr1q3bt2+PjY2VSqWxsTHDMKIounnz5sWLF4vFYq/X48k1+0djjBFCuOrK9dwzZ86YpvnrX/96MBhsbGyYppnJZDqdzt7e3qFDh3jG8WO0AEkyDGN+fn5qaoo7TvCOzBcvXuz1ety8gjEWBIHneZ7nLSwsvPXWW7que573m9/85uOPP242m51Ox7Isfsu48Hr8+PELFy74vt9qtf7jP/6jWq22Wi2EEFdpIYT8BYqi7LsSCwQCwSuLBEFMlSZT2o8OJS0VAQDW2n5rhCPKCGWYMN7yhC8jeDothOCLnVsoQSBBwHdzkQTLCfVwTn9t3LwwbT3lifG5ZjgcViqVmzdv/u53v9vd3fU8b3Fx8e233z5x4sTU1NS+qAq/AACQTqcPHTr0gx/84Ny5c7IsI4QYY1tbW6lUKgiCe/fuNZvNra2tmZkZSumTq2eeQVgKIUKIv4tpmrzHKZ/v+v3+7u7u3t7e9vZ2KpWybfvYsWOZTCaRSAyHwx/+8Idzc3OyLPN6nfn5+cnJSf8LdnZ2Pv7441qtNhwOLctSFGX/U/CV0nA4ZIzNzMy8++67iUSCb44yxqIo4lU4vu8fO3asUCikUined+vixYv379/nzkvr6+vNZhMhdOzYsQsXLuxbRYVhyNt7fh34RHzkyJHDhw+Xy+VUKsVnc75gQwiNj49PT08HQQAhPHfu3MLCQjabjaKIG1UtLy+PjY3xbqW+7/f7/SAIisXi2NjYY/d6BQLBdzhTiEsgEAgEAoFAIBAIBAKBQCAQCATfJy9/IkN9EF2pjGqDUEVSRBh5rumyCoK2js5PxH92MnN+Iq7K8GBfXF3TP/wrlMv5v/hldOM2Gwyfr5UBVBRoGLTViZZuKaeOIdsST7hAIPh2GLJka0iRoE9odRAmNdl+yMcNQqAgaChSSpeTGnJCEv25m0FE2fYgYABIEGQNhTIQEuoTZqvov00kbBUlVKSiZzMFMMZardb29vbly5cvX77MO1OdOXPm1KlTR48eLZVKj2R5dLvder3ueZ5hGJOTk4VCYd/dlbfRyOfzY2Njuq67rlutVmdmZjDGPPnikbdGCOm6XigUFhcX6/V6rVZrtVr1en1ycvJJKw9ZtiyLW9zy3hpP+GgYY1mWE4nExMQEb6bBf2Xb9qFDhyqVSrVa7ff7URRxa7bjx49PTEzkcjmerptOp8vl8vT0NDdQ42ap8Xi81+v9ae6AcGZmZmpqampqKpFIyLJsmubU1NRwOFxbW3Nd1/d9/K1mN0IIpdR13Xq9fu/evSiKeP80fhe4b8CRI0ceOXgQBIPBoFKp3Lt3b3p6+rXXXuM30bbtarW6s7Ozvr6uKEq73YYQWpbF/X+/6gTa7fbm5ubHH3+8vb3NGOv1eo1GwzCMxcVF3kjENM1isXjy5Mn5+XlN02RZNgyjUCjMzc0BABqNBs97tW07n8+fPXuW31xFUSzL4vYOruv2ej3btj3PW15e1nXdsixejClGEoFAIAAA6LI0mdIMRTqUNba6wVYvaI6i1hBXnbA5jDBhEWURYSqChDEEoIokWYIygroMLQ3lLSVvKhlTnkxo0xl9IvEMaswJIY1GY21t7eLFi3fu3Nnb28vn80eOHDl16tTJkye599H+4kFRlEQiEYvFAACpVGpqaiqZTO6nmvJM1WKxmM1meR2G67phGBJCHj7IdwG364nFYqqqMsZ8319aWrpz587Ozk673R6NRpqmJZNJbk2wXyLzZRqNBndyuH//Pi/qHwwGR44cGQ6HYRjyD76/ZuBNvTY3N3u9XiqVmpub21/2EEJ83+90Oqurqzdu3OAGCLz0ZzAY8Eajuq43Gg0AwPz8PDeJ+nafnfclm5ycLBaLD5/hk1FVlXfvHI1G3LTB9/3BYBBFEV//xGKxb31KAoHg2/FKyLKXK4OdfigB8BxFUAiBLMF0TF4sxN6bS3x4JFmyD7xpC1QU+cQiTKdou8MwJvdXWb/PMHluVgZQAgjRvVp07SYaK6LZafGECwSCbzOWAKAhyVSQoUhIAqOIDCNCGPMwHUaE7/ApCMoQluOqj+neKHRC4n/haYApI4y1fYwZ0xBMaRFlAFMWUZqPqcW4ainIUpH6LFa9URRxT7crV64sLS2trKyMjY3Nz8+//vrrJ06cyOfzj5gJcJWw3++HYWgYRiaTsW0bIcSjJl4MaNs2D7e46+hgMKCUPra7FNdqE4nE+Ph4PB7n5ZCO40RR9KSVhyxbluW6bqfTyWQylNKvCtt4iaUkSbqup1Ip3urqQYir69wylTch4Z2IVVUdHx+fnJzkJYeEEN7oI5vNcqEWY8zdbx8OOSCEuVwuFovte93qup7JZHinY9/3wzDkhnrfFC4rY4x933ccZzQa8d4d/LeWZfHuH4/EP2EY9vt97vd67Nix1157jf9VsVhMpVK9Xq/T6dy4cYM33Uomk1xK/vK7c1eBarW6vr6+ublZrVYhhJ7njUYj/qF4wMxD1nK5vN9JTFXVRCKRz+cZY47j5PN5rr9nMpmpqSlu48s7XKdSKR6yBkFgGIZlWbZtB0Gws7MTBAG/v5Zlcf1XDCwCgeCVRUEwE5MzMflI3mgMo61uUHei2iDc7AZ7ThQSGhIWEQYAkCUoS1BGQJaggqChoKSByrY6Zqt5SynZatFS5Kd2QQrDkG89Xrt27cqVK61WK5FILCwsvP3221xkfGRS5luDhmFACLldqWEY+6X3AABVVZPJpGVZXB4NgoDPy9/dJcUYD4fDIAh0XeezjOM4jUajUqlUKpWdnZ1ut4sx5lMtxvirzoc7+ezu7vK5cmdnhzHGvXS5Q9QjYi5CyDCMeDxu2zZjrFarAQD6/T5fUHHv+CAI+LnxlRJfacTj8UwmoyhKEASO48Tj8VKp9LAx1DfFMIxsNptOp23b/vq2A3yflXcn42LxaDTq9/v85/F4XNO079MRWCAQgFdBlq0Nwktbw0ovCMjzbPaFILQ0tJA3/tdzuQszVir28lx5KZPS/+dfS8W8/3//v/jeCus7z0uWZVEIBgSvbzFM1DfOisdbIBB8+9lRgjFZSmvyUFcSmhyTkQRhbRTeabsdH7sRPZQyynH1WCY2YWnrPX/TCbYHgQSBgZAT4WFECAODkNzteDzHljLAAMuMoqIbnS2Yk7b6TLJlh4BZriUAACAASURBVMMh12R/9atfRVE0Pj7+7rvvnjt3jstnj7Uc3e/a8ZcHVcYIITzl80mzgCR9WVt8ckgQj8cbjcbe3l46nQ7DUNO0h6O7lwnediObzZ4+fbpQKPCQdf+3uVwum80+kuuKMfY8j1KqaRrPVOWyNUIol8udOXNmaWnp4sWLR48ePXv2bCqVeljqfZher7e3t3fv3r1Op/OTn/yEv3Jra2tpaWliYuIZKw6Kkkwmz58/PzU11Wq1Go3Gr371q06n86Mf/Yh/8Cf3dhMIBIJXh4SODmX1iaQWYOqGNMCUMkAZo1/Yy/KNSgiBBAGSoCJBXZF0WdJkqMkSehaSmeM43D71888/H41GU1NTFy5cWFxcnJ+ftyzry3OKoijxeJynZPLOkE/IPP1+8DxvY2Oj2WzKsizLchRF9+/fX1paSqfTFy5cME0TQug4Tr1er1QqT/A673a7a2tre3t7juO8++67//AP/8Bd+G/cuLFvGvtnQT1Ctm0vLi7mcrlms9luty9fvnzr1q0f/ehHFy5c2K/LOX78+IkTJ1Kp1L7KKcuyqqqWZbVaLa4R67r+/TfX4vusqVRqcnJSVdVms9nv913X5a67lmV91aJCIBB8h4HnS/zZfEwdn+w6UbUf9n1C6PPTZCVo6ej8ePyH8/Zb09Z8Vn+pYk5dR3MzKmW00QKaGn2+xFwPfKvEoqeFUEYo6Du03qS1Jm11oGVC0QBaIBB8cyQIVATzpkIBSOuyLkuUsaaHb7e8jh95hAaEjSJajqumIs0kdVtDGV2WINRlqeGGDTdqeJETkg75s/p0RZKSGuUvk55u1ctTObrd7srKyurq6t7e3uzs7PHjx8+cOXPs2DHTNB+71ufFd7yUPgzDTqfjOA43CoAQch12MBj0+32MMU8JURSFMeZ5HiGE//dhSwTe+6JWq7muy2sJ+Zr+CWeuKEoqlYrFYp7n1ev1tbW1UqmUzWb5h+IhH68fBADwUkHf93u9XrPZTKfTvI9WEATNZtN1XdM0dV3fT/j9dvByS9/3eeouz/T0PE9VVd6XTNd1RVF4RglvkUEI4cX7vu9/5fwIIUJIURRd13nrsJmZGcv6CwY7XIQNw9BxHF5dqKoqF755V5N+v7+2tpbNZjHGjLGvEsSHw2Gz2ex2u4yxubm52dlZfuTl5eX9G8QY40m1PIVW13V+/QeDQavVyuVy8Xic5x37vs9fxhOm+D3q9/v9fj+Xy1mWFYvFTNMsFAo7OzuSJK2trYVhyMX3ZDIpZFmBQCDgaLKkyc+tgICngjabTb54aDabU1NTJ06cOHPmzPT0dDqdfuycwpNhk8kkL4mo1WqO44RhyOcm7h7Qbrf5D3nJxXdXJ4Ex5t5NlUqFUjo7O5tIJPY7mmaz2cnJyXK5LEnSzs4Oxnh3d/cJebvD4bBarQ4GA1mWJycnjx075nne+vr62traY88fQsjbe3J4gi2ltNPp7OzsTE1NcflVluVisTg1NZXL5faPQynlc66qqmEY1ut1Xdf5qmb/4PyShmHoeZ7v+7FYTJZl7jPAVylPmYO8XxdVLpeDIKhWq6PRiFL6/7N3Z01yXNehqPfOObMys+axq6rnGQ00AKJBgoOoMGVali1fH4cc1zeuz8OJ83D/y/0H9+k8netQhMNW2EeeRFIWRQskCIAYGlPP1VXVVV3zXDntfR621YIAEMRYIBvrewK6s3OqzMrMlWuvxQbNKIoCMVkARu84h2XbQ+9uZZhv2S6hr7SiLJJ4HPWJ/2Ul9KfLweOUJ/t7IYzMmPpX/wUbPm9z27NtZJNXtioYY0S9Utnb3OFnJiEsCwB4NiKPU7qkCbwmcoqAbY/WB85Oezj0CKFovdbPdaysIc8ElOWINm7KqzHKmibvd6ydpnW53G3bD+aS6CKf8Im6+AI6ExNCLMuqVqvr6+ulUklV1cXFxQ8++CCTyZim+XXPQhzHmabJMjR7vd7e3l4mk5mbm2NZmQgh1kS4WCyyhwEWBmXVCbrdbiwWCwaDlFK2+iw2d3BwcP369Wq1KopiJBJht/WP27GiyJIyeJ4/ODi4ePHiuXPn7g/L2rZdqVS2trYMw5ibm3Ndt91u7+/vK4rCCp8hhNrt9sbGRr/fj0ajpmk+Vbruw8+o9Xrdtm1W5lUQhG63m8vlms0mSw5iw/NVVa3VajzPT01NqarKisflcrnHZJ7yPM/zPIuP5/N5jDFLmH38+rBoOKtNUSqVGo0GS3RFCHU6nY2Njd3d3UajUSqVdnd3U6nU181nMBi0222e5zVNY9k6lmU1m818Pq/r+tFR1Ov1Go0GKwdhGAYLgpdKpa2trWg0yj5NNs6RVTFmNS5YX+l8Pl8sFrPZbDgcPgr1xmIxNhByb2+PZexOTk7C9wkAAHwbsPevxWJxfX29Vqv5fL4zZ86sra1NTk76/f6vu5KygqTRaDSRSLAy4vPz8+zNKHun2263d3Z2Dg4O+v2+pmnJZPLl5V1alnX79u3bt29XKhVWPp4VRGIVddg1lOf54XBYqVSq1Wq/339MgXjbthuNBs/zLLOV1XpiddjZ/c9j1oS9Y/b5fNlsttls5nK5WCzGIpv9fj+Xy7FqUUd7lZUJ0jSN5czeuHEDIZRMJo/2EsdxbPxQv99vt9vtdlvTNEVRWq0WC4WzSrXPvw81TUskEjs7Ozs7O57nsfuEQCDw5MUQAAAv0HEOyzYH3q1Sf69hWS55hZ2+OIxWkto7k+bqmO8Y1JP9OliRcSImnlyWf/iBfemq+9XNV7YqhFDL9nJ5994mF4+gSAjOcwDAs1wgMY6pok/kWRSy73hdxxu4hHX36hLP8girjeMT+Um/nNQlVq+AIiRxHMYo4RMd8p/DEgmlHkVTfnkmqAaVF9Dw0fO8Xq9Xq9X29/crlQoLZd67d+/g4ODhzg+6rgcCgVgs5vf7I5EIa4G1u7u7t7enKAqllNVEYzO8cuUKayrFytRGIhFKaS6Xu3v3rt/vZ2PcJEliOZWVSmV9ff3OnTsIIdZ6Ih6Py499H8YG0KVSqbNnz5bL5Xq9funSJTYH9ugiiqIsy5qm6bouSVI8Hj958mSz2bx8+fL29jbbuuFw2Gq1WGcqloryPM9+LDrJNpzFmnu9HhuEyNptRSKRdrt98+bNUqlUr9dZ7drt7e37s3RZDVy2ZzY3N9vt9szMzPT0dDAYnJmZ2d/f39jYYL0+EEKqqmqaNjExMT4+zqK39z/9BgKBdDo9Pz9fKBR+9rOf+Xw+tktZmdrJyclAIMBx3OHh4a9//eutra3p6elUKsUyW4/mYxhGJBI5ODjY29v7xS9+wR63WNW8o8WxJm+e5+VyOZae7Lqu4zjD4ZB1EWGZU+xJkiUQFQoFhJDjOCyXJ5PJsBoFrVarWCxubW2xysKWZRFCTNP8xuMBAADAyLBv+MPDw1wu1263KaXlcvnu3bv1ev2B72r2Vi8YDKZSKVmWfT5fOp0+deoUu3n4zW9+w0ZLsKvD7u7ujRs3KpVKOBxOp9Pj4+OPLIbwDFdn13VzuVyj0fD5fOy9rOd5rVaLEDIzMzM+Ph6JRDRN8zyP3efs7u6yiCrP82xUB8aY3V1IksSGblSr1V/96le7u7vz8/Oe5yWTSVbzp1arXb16lef5ZrNpWZbf7394lVhN23K5vLm5ya6bjuNYlmWaJivzqijK/Px8LpfL5XKHh4c3b95kKxAMBsPhcCaT0TRtZmZGEIRcLnf58uVcLocQEgQhk8mwcDbrsdlqtf7t3/6NbbVlWWxYDyvv+6SP5xgLgqBpmqZpt2/f3t/fn5qaymQy7AMNBAIIoVqtxl48+3y+B+oFAwBG99R5jLetOXBvlPo79eHAIa+wggHG+J1J87++EU37pWN/PPGzU+r//ZeI49xr66+s8Zfrkf7A2913wyHh1DJcWwAAz3iB5HBYFQ1CurbXc0jXIQP3977XHEIrA8ch1KOUUBrRRBaWDcmCKfEJn9h1vK5DHI9ShFxCLY8kfWJKl56/WQe6b6R5uVyu1Wqe562vrx8eHvI8/3C2SzabnZ2dPXv2bCgUisVilmUtLi622+07d+6Uy+Xd3V32MFAul1nXi16vl0qlpqamFhYW4vE4Qmh7e/ujjz6ilKqqms1m2TDGg4ODjY2Ner3earWWl5eXlpYmJye/MQzHnhPYEq9du/bZZ5/96le/unnzJkKIhSwTicSZM2d+/OMfZzIZRVGmpqYikcg//MM/fP755+Vyud1uI4TS6fSZM2cWFxeXl5cVRXnOIneiKNq2/cknn7D5BwKBubm5d999d21tTdd1juPi8fhwOPz888+//PLLn//854qiJBIJ0zSDweBRajB7gmW5pdeuXdvY2PijP/qjP//zP2cFZFmhun/8x39stVoIoXA4nEwmf/zjH7O2bPc/CLGyCfPz85Ik/d3f/d3HH3989Aw2Ozv7B3/wB+fPn5+dnb148eIvf/nLixcvOo7zk5/85J133pEk6f6wLMseunz58vXr13/xi19gjJPJpN/v13X9aJ05jmPPrru7u5cuXbp7926/36eU/umf/umf/MmfsF7bw+GQdQIpl8u3b9/e3d29e/cuQsgwjL/4i784deoUyxcuFAr//u///tOf/rTf77M9Njs7++Mf/3hpaekoORcAAMCrxcY6VKvVg4ODbrfruu7Vq1e3trZYy8f7p5QkaWxsbGFhgb1J1TQtm82eP3++2Wx+9dVXjUbjypUrU1NTsixXKpVSqVQsFlnFUlY25xuHhjwJVmnn1q1b9+7dcxyHXQ2PMnwvXLiQTqePxmqwogEfffTRV199hTGORCIrKyushSmbRpZlFiwuFAq//OUvU6nUX/7lX2az2bm5uVwu9+mnn3a7XUopqzzA6uA/HKZ0XbdSqXz55Zc//elPWUQ1HA4nEok/+7M/O336NLuknj17VhCEn/3sZ3fv3j08PPQ8j+f5hYWF1dXVDz74YG5u7sSJExjjra2tzz77bGNjgxCiadof/uEfvvfee0tLS8FgcHJy8te//vXPfvYzdkldWVmZmZkhhEiS9ORjg1jpf/Y2/Re/+EWxWGQ77egVO8a42+0Gg8FAIADNvgB4lU+dx3KrKEUuoY2+e68yLLYc79UVMUgHpOmwciKhjvkln3T82xBjTeNSCWFxTnzzrLeXJ8XSK/j0PQ8Ph17hAAf8tNVCrot4HsE1BgDw9DiMBIxlnhu4ZOAS23tw4BihqO+SYs8OKUK2JwckQeJx03JbltdziOURjJDEY1XgdZELKbxfFiT+xVwLKKWsR7BlWbZtU0pZcgerH/rAxLIsJxIJ9kjDcj/Pnj2raVo4HK5UKt1ulw2NZ62T4/F4NBpdWFhYWlqKxWIsOSWZTC4sLBQKhVqtxjJbPc9jeZGTk5PRaHRpaWlxcTGTyTzhMwNLwEyn02+++WYmk3nzzTcRQuzByTCMVCqVTCbZSECW03H27NlAIMBqqyGE/H5/Op3OZrOseh2llFWXY08XoiiynNzp6WmO48bHx4/qz7Lh9qFQ6P7BeoZhjI+Pz87OIoQsy1JVNRqNjo+Ps/xTtg7xePy9996bmppiFehYdomiKPF4nIVW2b5NJpOsk3WlUpmdnU0kErquY4zPnDnD2oOw9WdjGOfn5x9ud8Y+wUAgMDU19eGHH05PTx/9KhKJTE9PJ5PJQCCwuLgoy/KZM2c8z1teXmb9nR94og4Gg2+++WYymWQZPawCrKIorNaEJEm9Xg9jbBjG9PS0KIrnz59nIz0XFxez2exRrhNbpWg0OjU1tbKy8u6777KD6sSJE6lUSlVVSmkkEjl37pyqquww03U9EolMTU2xQsbwZQIAAN8GLP+UjXhgo0NqtVqn03l40Akb/zE2Nsau9RjjYDA4NzfX6XQURSkWi41GY29vj0VORVFcXl6emZlZXFxcXFxkY0qe66ESY0EQYrHYhQsXJicnK5XK0ftXtlaZTOaBC188Hl9dXdV1/dy5cwghn8+XSCRYemwqlTqqjH/y5MlAIFCpVAzDmJ2dDQaDoiiura2x982EkGAwyAKyoVAomUw+MAKJ3UIsLy//5Cc/Ye9Z2QV9cXHR5/Oxpfh8vsnJyQ8//PDMmTOsBBC7hiYSCXbxRQhls9n33ntvfn6+UqlQSkVRnJmZyWazrC7E7OysJEmZTIZdUhOJRDgcRgjpuh4Oh9ktx/T0tKZpY2NjLKTOit4mEom33npLURR2k8PeyLIbgFarlU6nM5kM+3OO41idJfbCXtM0iMkC8Kocz7AsodRySb3v7tSGh13nlWTKsu6ZEyH5+7P++Zga1oTX4XjCsoRlSZiblt59y/Y+I6VDROmo02Y9j3oeLVc8XSeNNrVsrMgIngkBAM+Ew1jiOYHDDiEepRxGGP/et5rlksO+k5fsfNvqq0QXuf22XezaXccjlJoSH1IFkef8Ah+UBeWFJMoihH7btYM9t7BbfEppv99/5MTD4ZBNjxDied7v958+fToej4fD4evXr1+/fp214mWB2tnZ2ZMnT548eZJlx3AcRwjJZDJsJqzAWbfbRQj5/f54PM76jE1PT7Px+E9V4zWZTLIHhsfdqQiCIAhnz549e/bs103DSr5OTU098MPp6en7w5o8z0ciEVbH9v5nP13XY7HYyspKOp1+5PxZLPu99957/KryPB+Px1l+8QNOnz59+vTpJ98zuq7ruj42Nvbhhx8+coLZ2VkWR/46oij6/f633nrrrbfeeuQErIUXQsg0zZMnT7IQ6gMf3/1pyLFYbG1tLRqNPrJ/F4tQX7hwAb40AADgW4v1C2VvRlkpVc/zBoPBo56oPNu2WY8pdv/g9/tN05QkKZlMfvHFF9euXSsUCv1+X1XVZDK5srKyurp6+vRpRVEeHjTDOk2xYgiqqn7jG1w2fSwWi8ViT7hp0Wg0Go2urKw8/o6C3eE88PO1tbW1tbUnip4IQjgcDofDq6urXzeNJEnj4+Pj4+OPmU8qlXpMdXh2S/P973//6yZggdeZmZkHlptIJBKJxP0/ZPvw1KlT9//Qdd2jwyAYDH5jVwAAwEt1PGOFA4fsNqyDri3yWBbw0HkFybKywOkSt5LQfjgfyARer6pq/ERW/gOeFEve3U06GFDbGfUaYIwlCQs8KR16+wU+M4Z9GpztAIBn+jpBAsdadUlp3c3odm3oNq3f6x1BKC317c8KHUXgRA53bK/neA6lIsZRTVQFzidwhsTLAse/uFETLH/zrbfeisViXxeNPRIKhaLR6NEDAHvaCYfDrHbquXPnBoOBZVmiKCqKEgwGWexSURSWf8FxXCwWkyQpFou9+eab/X6f5c6wzhWsDQhr4QWpFgAAAMC3FmtC9f3vf39mZsa27cf0whIEgV3f2Yj+o8ETgUBgenpa1/VTp071ej3HcVihm1AoFIlEvq4+qa7r6XT6hz/8IRukz0rQvqSeYOAb9fv9arXaaDTYvd8DtekBACN2bMOyubp10LYRRi8uM+np+BV+KqycTPrOZV67kmpcPMpFw87la+6NW95+kdYbr+LQ5hGl3kHZKxxwsQiEZQEAzwYjxGOsChzPiWOGNDdU9zsWh5FLqEupRxChlFDUtNym5XIY8xhxGPMYizzWBR4jJPGcLvGawEn8i3z4EAQhEAiwwexPvVEY8zxvGIZhGJOTk08yPVvWxMQEHBIAAADAd5QkSZIknTp16oH0ySfHBnN840iXByiKwkroPGFSKngZWMWJXq93eHhYKBS63a5pmj6fD8oNAfBqHduw7F7T2mvY3aHnvKJmX9Nh5f9cDb+R8b2ukQwsvrGKPG/49z8nryQs67q01yP5IskX0eIcnOoAgOfBYyxxKGvKpsSX+8phz6kOnNrQbVlu1yFDj7iEEkR9Am+IvC7ypsxHVTGmiRFNDCtCUBFEHhJCAAAAAADAK8B6EhwcHFy5ciWXy1Wr1ZmZme9///vpdPqo8C4A4JU4pmFZl+w1rP2G1bWJ6426goHAYUXkJkLy25PmREh+TY8sjPnpCYSQc+W6e2eDWhZyvdEtnVLqebTX9/IFL1+klgWnOgDg+b7SkIBxUBaCshBSxITmVgZObeA0Lbdjk4HruYQShHwib0q8KfJ+mY/5pLAqmBIv8xzswG8tTdOi0ShCSJblh2vhHW+sK1oymWTJMo/MlGGJ1bquZzIZ0zRZXQs4bAAAAIDvIlYymFLKCtGy9qFwZQfg1Tq+2bINa79p9x1v5FFZpIhcypQyATluiLr0+g4H4HQfjUf5dJJPxr3SIe31R9r7y2Vh2aKXL9IhhGUBAC+MT+QkXgwpgu2XXUJdggilFCGKEI+RwGEBY4HDEo9FnhMg++DbLRaLGYaBEOI47pGdrI4xURRDodDa2prneaZpPvLBDGMsy3IqldJ1nVUPFAQBDhsAAADgu4U1iU2lUu+//75lWezSr6oqxGQBeOWO2701oWjokvbAawy8juV5Hhp9t6+wJlyYME6nfKbMi/xr/EAuCJxpCCdPkGqdfnrR6/ZGunRKqeuhbo8227TdoYMhVmQE8REAwPN/t3FY4LAqIISgDtd3Hqt293puO2vBHIlEHv8UhzHWNE3ToEQ7AAAA8B2GMVZV9XV7CQ3Ad+Dp8phtj0dpa+DV+u7QIYRSil5BYdmUKf14MXBu3FDE1/3VE9ZU6a03EM+5dza8fHHUi6cUeZQOLdJs0XYHiyISIIYCAAAAAAAAAAAAAF69YxeWJbTed3q2l/ZLbUut99320OtYHqF0BGmzPId9EhfVhVRADmvCy+jvQghxXbfRaJTL5VqtVqvVLMtyXVcURV3XI5FILBaLx+Oqqh4NMySE2LbdaDSq1Wq5XG61Wr1ej1LKcVwwGAwGg5lMJhKJyLL84jsw8jwOBvh4FAf8WFWoZSNCRnpAYERtmxxWSaOJg378mqe2OT2U/xTVbz9qRwko8x6KnkIAAAAAAAAAAAAA4OU7lmFZd2CT6YgiCtxew9pvWgPHc7xR5M0KHAqqfFQX/Qr/klJlWYy1UChcvnz5xo0bt27darVa/X5f1/VkMnnq1KkzZ87IsiwIAs/zrKMiIWQwGORyuZs3b37xxRfb29ulUolSKgjC7Ozs4uLi9773PUVReJ5/8WFZjLEiY0Pn/Cb2+ajjjjQsixHiMHIcclghtQY/nnndT3e7g+78T3Tnfz7iV7yC3vt/ISwLAAAAAAAAAAAAMBrHLSwrcihrEJ/TWaR7XXHYivg6ROtSw8KKjeTm0K333ELLPuw6zaHXHnrtoUdeXBqtLvOnUr7VpE+XX1ZWpud5g8Gg0Wjk83me5+fn523btiyr1+u5rnvr1q1er9fpdJaWlpaWliRJopQeHBxsb29fvHhxd3fXcZx0Op1OpweDQa/XGwwG6+vrHMe1Wq3V1dWxsTFRFF942W9sGsLZU6TTdS5dpe3O6I4GQpFl01bbK5b5egN5HpzwCFFEHxkZJ+hVVPwAAAAAAAAAAAAAeD0du7AsJimpk1SKgnSd44fUl0BaAvt4i5cHmC92aK5Jr5fxZg0XO6jUQWUBO4SjmPMI9QhlPbU9QglFT1v2AGPkk/iVpO9kyqdLLyssy7JlLcsaDAaBQCAWi3Ec5zhOoVDY39/f2dmp1+uDwUCSpKmpKZb9WqlUNjc3b926Va/XJyYmEolEJBJpt9uHh4ebm5v5fN6yrH6/H4vFQqEQz/MvPixr6OLqCVKru+t3RhqWpZTaDul0yUGZQlj2OXie53necDh0XVeSJFEUHwjfO47juq7jOAgh1sub/ddxHEop6xjD8zz7FZvYdV12hnEcx/O8IAiiKLLKG6xSByvNIYqibdvs3yyhm+WAe57nui4hhFLKjvPhcEgIOVo9/NsSIpTSo5XhOI4lhh+tPKWUEMJ+y2aIEBJFUZZlNofhcGjb9u++MQVBFEVKqed5iqJIkoQQOkpLdxyHEMLWii3X8zw2AdtGSZJc17Usiy2X7Rk2Tzaro21nW8pKlDz4rS0IPM+zOiRsezHGhBDvt9gP4bgFAAAAAAAAAAC+zY5bWBY7HX7vX1HhU9zNI+pgyUS8jHhZwKKG5SRnGMhM4sBbEX8/5u9z/gFn2rxpC2al55S7zm7dKrTset9tDb2u5bnkKQKzGCFN5GYjymxUUaWX1exLFMVAILC8vBwKhURRVFUVY+x5XqvV2t3d/eyzz8rlcrVaPTw87HQ6giCwHtOpVOqP//iPOY6Lx+OGYSiKwgK7ly5dunr1arlczuVyxWIxlUopinJUlPaFfSiaKkxPett7WFEQxoiONCuTDi1SrpBanXoehjP+mbRarVKpdPHixXw+v7CwMDs7Ozs7q+v60QT5fH5vb29ra4sQsra2pqpqPp/f2dnZ3Nx0XZd18Y5EIm+88YZpmtvb27lcrlAosHCnaZqBQGBqamp8fJzlazcaDfaaYWJiYnFx8ebNm4VCIZvNplKpcDjMeqbXarVcLtfr9YbDYTQapZRevHix0+mw1ZuZmZFlma2b67q7u7s7OztbW1uGYZw7dy6ZTBqGwWKpjuN0Op179+5tb2/v7e11Oh1K6ezs7KlTp1jb8YsXL96+/btqvMlkcnZ2lmWsnzlzZnl5WZIkdso0m829vb1Go9Htdm3bHg6HhUKhWq0ihBRFCQQCk5OTS0tLuVzuypUrvV7PsiyO43w+39jY2NTU1OLioiAI7XY7n8/n8/lwOCwIwo0bN/L5/AMfRzKZjMfjtm1rmnbq1KlsNivLcr/fZ8WjS6XS8vLy7OwsHLcAAAAAAAAAAMC32XELyyJ3wFWuoP2PkN1BlCBeRJQg4vII8ZiT1EhQjWb0FPIlqBpHWhSpMVsMDoVAsUPybXJH9LYlUu6j2hA3bWxTgWDR9pDl0b5NBg5xPOoS6j2USYsRknjOkPkxU0oYLzFPjSXKZbPZbDZ7lA9ICLEsKxAIFAqFXq9Xq9W63a5lWZ7nDmG13wAAIABJREFUYYx1XR8bG1tYWDBN0zRNlkbHsvls2261WoeHh9VqtVartdvteDz+wtcZSxKOR7l4FGsqEnjkuCM9JGybVGuk2UYegRP+2fT7/cPDwy+++OLmzZutVovn+WQyqWkax3Esb/Tg4ODGjRvXr1/nOC6bzeq6vrGxcevWrVu3bgmCoKqqruuDwWB2dtZxnFu3bm1sbBwcHFBKJUkyTTMUCrGEVhbAbTabuVzu2rVrgiBMTU3t7e2tr69jjH0+n2maLCzb7Xbz+XytVut0Oiy8+x//8R/lcrnT6UiSlMlkWD4vOzXy+fz169evX78ei8UmJiZCoZCu6xhjSmm32y2VSltbW3fu3Mnn86wbns/nm56etm3bcZxr165dunTJNE2WP2tZlmma5XJ5c3MzFAqNj48bhiEIAqW03W5vbm5Wq1V2WjUajVKp1Gg0JEnSdT0ajaqqmkwmt7a2Pv30U4QQy5/VNK3RaDiOEwwGVVVtt9s7Ozs3btyYnZ0NBoO5XO7evXuDwYAl87I9adu253nValUQhHA4bJpmMBhst9u7u7vlcrlSqWSz2dftEKWDASmWaa8PZysA4JXBiDNcToOhOc90p0GVghftUnVkS+QwifiqptL++s9TkIWUyAfh0zmuSLVGDspPW8QLK4QzXMw/0Z9ZCrZlSAsBAIDXgsD5ZSHFYemp//DYPZ1T5A2R00OehaiHPItddhHCCCHUP0RWC3ULSPRhSUe8gnhZRByHuDRnhDj/JB/uhSJWPGxJYUcIWaJhicFSDxe65F5lsF0bVrpOc+D1HeL+flyWwzig8lFdlISXfuk9isbe/xM2EpwN3z4ax80Ga0ciEb/fzwZKHzX1YjPx+XyRSERRFDZS27Zt+tJSWbEoYFPHmkrb3VEmzFLXJZ0u7fW/pqYqeNKjTpZlURTr9XqpVOp2u8Fg8GhIfq1WK5VKHMf5/f6j4fOZTGZsbGx8fDybzbLE7WAwWKvVBEHIZrNra2uxWCwajbLI6dbW1sbGRr/fj0QiPp/vGVZPURSO41iqeL/fZxUGXNft9/uVSqVarUqSxEKo931b0IODg83NzX6/n8lk3n33XcMw2FZEIhEWV02lUmtra2tra+l0mm2Fz+e7fPny/v6+ZVn1el2SJFmWXdftdDrFYpHn+YmJif39/W63e+7cuUQiEYvFWFRXEARBEAzDiEQiq6urKysrkiQNBoO7d++y1NqjtyYY42QyeeLEidnZ2Uqlsr29zfLfx8fHT548aRgGz/NXrlwpFAqVSmVvb08QhGq1evv2bcMwVlZWIpHI63Z8eoWDwf/4G3f9LpyqAIBXdqHkqXqmLc/1YFc8g7yb+f/6/8c1Z2ZkS5SF4Z8s/K9z2c+/bgKRD6QD/z2kvQ+fznFl/+bLwf/4/xF5uqcSMTPQzrSx/kQvYCpZoZzkYVcDAMDrIKi9nfb/N0l46kzH4xWWJR7yLOTZyLMRcRF96HpJXOT0EOIQxyFORJhDCHHE5Ygryn5DDsS1KNJiSIghHKVS2BYDFu8vS/yByk8YdJfgiia2XLFPRBtJHicPPK7ncK2h23dIJiBnA5ImjfrSSyllA7Hr9Xqz2fQ8LxgMBoNBVo6ApR8+/s+Pinuy6V/W44qq8pk0qdS8bn+kZV4JQZaFhkNqO8jzEA/3Rs/08WFsGEYgEOA4bjAYtFqtUCgkCMJwOGw2m2zYPquqcRT6Z1mcy8vLS0tLRwdqt9vlOM40zbm5uYmJiWw2a1lWs9lkPegODg4Gg8HExASr8frkeJ43TdMwDEJIv99vNBosLMv+3e12XdeVZVlRlPuPcErpYDBot9uDwcA0zenp6UwmI0kSm4YVGdB1PZVKLS8vLywssKqyruseHBxEo1Hbtsvlst/v13V9OBx2u91WqxUOhxOJRKvV4jgulUotLS1lMplgMIgQ6na7tVpNkiRVVScmJt544w1RFGu1WrFYrNVqLJTMosYsyT2ZTGaz2VarJUmSpmn1en1hYeHNN98UBIEl5Lqu22g0PM8TBKHRaLTb7Wg0OjExEQgEXrfjk3a67rWb9n9cglMVAPDKLpQCleQaUlqwK55B21m40nrjl3Z0ZEvUpMF89MZM5JdfN4HEx6L6n8JHc4yRfNH+1W/QU95z4vkeDdRQwHmSifu61PALsKsBAOB1IPIBjw6f4Q+P13XCs5DTR57zTT3lCSK/34+eUmS3kdtHgwpqbiJeQ4KMeVlEWCAkzalxXp8XI0Mz6mpjrprw5JglhYeSXhgouz1hvdTfrlnTYXkuqhryqKN+rBdTsVjc2tra2dmxLGtxcTGVSum6/pi2P6zjEIsTscHRfr+fZeG9rMeVgF84sUBqdbJfoKMMy1IWEXRpv09tG6sqfF88y8eHcSgUYrULeJ6v1+uBQMAwjG63WywWHcfRNI1S+gyRfUmSAoHA3Nwcz/M3btyoVqvxeNzzvKdK3BZFMRKJHK1GpVLx+XyBQKDT6RweHhJCNE0jhDywehhjSZJYqeVOp9Pv91lw+TGbwHGcKIrBYHB8fNx13Vwul0qlgsFgt9vt9XqO48iyHA6HH/8u5P7T0PM827YJISwZ+Un2HusSls1mPc/7/PPPi8WiZVk8z6uqGgqFYrEY6x4GAAAAAAAAAACAb7PjFJalyB0gp4MQQZyAiPPY2Cx9cBw9cRFxERoihBHXRphDmOOoh4ir8rIqqKYcQEoQ0R1EItQLu3bA5o2UI2WGYlbSDiJmLDU7looF1VGEZbvdbr1eLxQKxWKRhXWazWaz2YxEIuFw+OTJkxMTE6zr/dfNod1u12q1jY2N7e1tQRCi0Wg8HjdN8+WFZTm/KS7NeTs5h+NGelxgjHgOEY92enRoQVj2WfciZnVgo9GoYRjlctnn87G00EKhwLrJFYvF+2OplUpld3e3VCrdvn1b0zTTNNPptOM4lNL7g48s0GkYBst1ZTWRnzZbltVY8Pv90WhUUZR8Pu/z+VKpVL1eL5fLkiRFIpGHa3RgjMPhcCaT6ff7zWbzq6++Yo3votEoq65ACKnX63t7e5Ik3blzh+f5WCw2PT3N6jvv7OyUSqV2u83abXW7XVb9Vtd1SZI8z7t3716pVAqFQqFQiCXVqqo6HA7b7fZXX33V7XYlSSKEUEpTqVQymVQUZTAYPNHZxHHBYHAwGAQCgUajsb29HYlEMplMLBZ7ICMYAAAAAAAAAAAA307HKCxLEXIHyO4ihBAv/7aq7DPNiDj/WYuW/dcdIs9Cdht18ghziBcxrwocJ1CaRnwSCyuBRS9yis/G+ZQhjiRZttFo3Lp165NPPvn4448RQjzP+/3+8fHx8+fPs3qULO/166IzlNJqtXrr1q1r167dvn17ZmZmZmYmkUj4/f6XmC3rN4XFef7G7VGXEcAYCwIihHY7dDiEc/55dqSiKGNjY6Io7uzsKIoyPz/fbDb39/fj8Xg6na7X6yzqyqbf39+/fPkyy1FNJpMzMzM/+tGPWOz14RcGPM/zPM+SuFmk8mnXjeM4n8+XzWZt297Z2QkEAo7jNBqNcrkcj8dVVa1UKg8k4WKMY7GYqqqO41y/fv2TTz6RJOnkyZOrq6t+v5+tSbFY/OKLL65cucJOjfPnz//kJz8JBAJjY2M7Ozus5Gun02HdxgKBQCgUYrUIXNe9dOkSi1mHw+H5+fmVlZXV1VXWlC+Xy/3TP/2TLMtjY2Pvv//+7Ozs1NSUbdvFYvEJt5cVhh4bG6tUKvfu3ZNleWpqKplMciN+7QEAAAAAAAAAAIBncryKGLCwLCWI4++Lqz4b+nv/pvcVPSA2ci2MEaKExxyPOanDIYEg910kjChJjed5TdMSicTc3BwbBz0cDuv1+tWrV7vdLqvOmclkOI57oJImpbTZbJbL5a+++urixYvVajWZTJ46der06dPRaPQJx1A/GyyKyG9iTUOjTeXDGCHMUdcj3QE/tOGcf67vC0EIBoMcx3me12w2Dw4OarVar9dTFCUcDsuyfH9GaiwWO3fuHBtWz/pcpVKp4XD4yGPMcRzXdTmOEwSBtap7/Jp4nuc4jiiKfr//aMy+JEnhcLjT6di23Wg0CoVCvV4fDoeaprESAY/cIp/PNzExIYpiKBRqNpuu6xYKBbYOrGPe4uLi9PR0OBzmeX58fDydTquqysq/iqLY7XZLpVKxWLRtO5FIsMnYSbqwsLCysuL3+4PBYCwWY8UNWMGQhYWFWCzW6XQQQizbnRDyVGcfx3FsexOJRKVS8fv9gUBAhWRwAAAAAAAAAADgO+J4FTHwhsjpIkpYL6+XthyC6O9H97r7yBuiYX1kmyrLMivHKcuy53n9fn97e3t/f/+LL77Y29vrdDqEkHg8Lsvy/YEeQojjOIeHhzdu3PjNb37zySefTExMzM/Pnzlz5vTp0z6fj3+peawCjwUVKzLCGGGMnjId8jlghBByPNTrU8uCc/65PkNBMAyDhfs7nc7+/n61WnUcR1GUUCgkyzKLMzLpdHplZeWBll/b29sPhFxZhqxlWaxAKks1vX8ajDHGmE129Cee51mWxaofSJLEYsEsSsumbDabe3t79XrddV2fz+fz+R4ZlmXVDzKZzNjY2OnTpzc2Nj777LODg4NGo5FKpQKBQCKRMAzjww8/ZC2/2Iq5rmvbtmmaiqJ0u13P80qlEqvqEI1G2f4RBGF1dfXhll+apoVCoe9973sXLlzY2tra29srFoulUmkwGLB+X0+OhZITiUSpVAoGg6x4AhylAAAAAAAAAADAd8Ixa/llI7ePqIsQeu5s2aeCR7s4xOpmGoaRyWRYtOvs2bP5fP769euHh4c3b97UNC0ejyeTyVAohBBi7eMrlcqdO3du3rx5/fr1fr+/tLT0xhtvnD59enp6WlVVfjS1BTDGgkA5Do2s6xeliFDkOLQ/QLYD5/xzfnqyLLNM7Xw+//HHH4dCoWw2GwgEjkKWT2swGDSbzTt37uzt7QWDQb/f7/P5Op0Oq0sgCIKmaYqisGLK4XBYFEXHccrl8ubm5tjYWCQSEQTBcRyEEMdxrMLs2NhYuVz++c9/nkgkMpmMaZos9fWbDkxB07RIJFKtVnu9nmVZX1dLgdXDjUQiyWSyUqn0+/1er8cKyGqa9uRtu5LJJCGkXC43Go18Pq/rujfKbngAAAAAAAAAAAB4dY5dWNYZIOIhihCio1su5l5E2YSnoCiKoiiRSIT9l6UHFgoFQRB+85vffPnll4FA4MSJEz6fLxQKsbhtq9Xa3d29ePHirVu39vb2xsfHT506df78+dOnTyuK8shEwpeC55AkYp6jowo/UUQR8ajj0MGAOhCWfb4jHWNBEHRdT6VS+Xx+fX19dXV1bW0tEAgIgvBAONKyLFba1TAM9NuYqW3bhBDXdWu1Gsvm7vf7jUYjl8s1Go2TJ09Go1GWHssWx/O8aZqhUKjb7eZyuUAg0G63LcsqFArVajWVSvn9foTQUVhWkiRJktLpNKts+8EHH6TTadM0WfGEh8Osw+FwOBxalsWq4rZaLZ7nRVE8KqRgWVan06lUKqxkgSRJsiyrqirLMisgcPXq1YODg0AgwNqaHZURoJR2Op3Dw0Oe53u9HsdxLMf2KOeX5/loNIoQunPnTr1e39/fD4VCmqZRSuFIAwAAAAAAAAAAjr3jVcSAOMgbIs/5XR3Y0eAExMuI41/VlrO8QlmWWb4ex3G2bfd6Pdu2EUKe57VaratXr165cuWrr77iOO7tt99eXl5eWVmJx+OKovAj7MGFeR7LMhWE0SWuEopcl9o2HVrIdeGcf36qqqZSqWw2m0wmU6lUOp3Wdd15KOSdy+V2d3c/++wz0zQRQn6//6233mL9tfb392/evClJks/nM03TNM1wOLy6usoSt+v139UD4Tgum81yHHfjxo3Nzc319XVKKc/zuq5PTExMT09ns9lGo9Htdo/+RNf1TCZTKBSSyeTY2FgymdQ0bfiobm+EkJ2dnY2Njdu3b5dKJUqpIAiyLI+Pj6+urrK03IODg+vXr+/t7RmGgTFOpVJzc3OLi4vLy8uGYYTDYc/zBoNBJpNhzb54nmcZr67rfvHFF59++qmqqpqmaZqWyWSWlpYGg8HRaSsIgt/vn5ub297e3tzcDAaDMzMzDrw8AAAAAAAAAAAAXgPHK1uWeMizEXER9UaaLcsJSFAQHsXOZImxLA57/89ZXqEoiqw8JZuM9fjq9XoHBwfXrl1bX18fDAbT09Pnz59fWFiYmZl5kt5KL/qIE5CqIHGEBx6l1POo41DbphCWfSaSJJmmmUwmh8Ohz+dTVTUWi01NTTUajdnZ2VgsxnHcYDBIJpOyLJumKQhCIpFgqbK2bVerVYQQa0x3NB/Wm244HLJ82GQyOTs7G4/HMcau60YikfHx8VAoxFJKJUlqNBrNZjOXyw0GA0VREonE4uJiNpuNRCKEkF6vl0qlJElSFIXVWJiZmWk2m9PT05FIhOf54XCYTqcJIYZh3F/C1XGcXq/XbDZrtRql1DAM0zRjsdj09DTrxBWNRkOhkOM4LFisqmqv12ORU13XY7EY6603PT2dSCRYWJZSGggExsfHd3Z2ut2u4ziDwcCyrEgkwnFcKBRiDcQEQWANx8bHxwkh3W6XrXwsFmOFa49q1LJVUhTFNM37U5I5jlNVNRgMZjKZWCz2Ulv2AQAAAAAAAAAA4MU6XmFZ6iFiI2Ij6qJRDgTmRCSoo8mWJYTYts1KW94fUWXtvDqdTq/XQwixPERJkjzPOzw83Nraun37drPZPHHixNmzZ8+cOcOiQq/iiBM4n4+K0kjHaROKPIIcB3kEzvlnEAgEWCiWEBIIBGRZFkVxcXExlUr5fD5d1zHGiqJcuHDBcRy/348xjsfjJ06c6Ha7R2P2WTFWSZImJycHg0G/32ej9Vks1TAMdsQihBKJhN/vn5mZYXUDWPhybW2NpZoSQlg4kv0Jz/OhUIhVW+Y4jpVTkGX55MmT4+PjgUCArZ4gCO+//z6l1O/3H7XCwxhPTk5GIpEzZ84Mh8OjbFnTNP1+PyEkHA77/f4f/OAHR7tCVVVd11n+L8sa/vDDD1m0Wtd1RVHYubmwsJBMJvv9vmVZCCGO43ie9/l8gUDAtu2VlRW2S9nP4/G4YRiTk5MsSmvb9qlTp47qQmiaNj09nU6nXdfVNO3+3HZBEKLRqK7r2WxWlmVd10eZ+Q4AAAAAAAAAAIDncczCsgQRFxEHee5os2UlJGiIG0V51n6/XywWe72e53msxiVCiGULFovFmzdvVqvVQCCQTCaj0aimaa7rHh4e7uzslMvl4XAoyzLP851O54GB0jzPs1ZOuq6/1HAtFnisyGjEEWGMEaXII6OubnFcsIKtrETs0QEjSVIwGPzdV4kgJBKJo/8ahhGPxx85N9aG7nHfSoKgaVo4HL5/cfF4/OtmyEotsyKzR8Lh8P1zYPN86LjAhmHcv10Pe2C2D6zn1802GAzev3Mee2xiVVVVVb1/bR9YCosCP+KLh+PYtj/hsgAAAAAAAAAAAPDtcezCssj7z8jsKANwvIREH+JGsTNbrdaNGzd2d3cPDw+DwSALVNm2fXBwsL+/v7u7KwjCxMTEzMxMJpPx+XyO4xweHu7v7/f7fdZnaWNjo16vPxB7Zf2LUqkUS9l7iRvA8VgSsTDCnD6MMIcRRpQQaKYEAAAAAAAAAAAAAL4NhOO2QZQiSkaaKosQQhiNqqQja+3lum6lUjk8PNze3mZlZIfDISFkbGxsbGxseXl5cXHRMAxW8dO27eFw6Hlev9/f3d2t1+uqqj5Qg9IwjNnZWVmWM5nMy/6AKKEjLTGBMOI4jLn/PDwAAMcOF43If/KhsLwIuwIA8MrwVJjroewQ9sQziHnxPx+urLiJkS1R5O23x3+YDma/9hmJM3zSDHw0x/kx+MSi9t//+mmfDoS4hed7SH2iBKBAnCdBDnY1AAC8Dgz5pMAZz3I9OoY74xX0vBldnFGW5Ugk4vf7KaX5fP7w8JCV2oxEIhMTE6urqysrK8vLy36/X5Ik13XpbyGEer3e5uYmQujhvkCsGVEikXBfdlMsQpDrjrTGK8aI4xAHrZAAOLb4saT23/4vSuC9CwDgVd5/YkwRRGCeSQbh/4fyZLQ38Tw3xWHyuDtILMBHc4xJF86J5888bTIP5hDC9AkP1ShGEXgEAQCA1+VOkHu2O4fjdbeBOYQFxImIExH1RpcySxzkDhBxR7AoTdPGx8dZWmu73e71epRSjLHP5/P7/fF4PBaLGYbBerLzPK+qKusv9M4777BuYF8321QqlU6nWbHal4cSQm2bet6oDwyOQzyHOXhaAuBYXgMxEkV48AEAgO/skwwSX8Fi4bbw9cbz+CX3SsWvJF8IAADAd8oxC8tihHnESYgTkWcjNKrYn2cjpz+asCzrDpRKpc6cOfPNN5scpyjK8vLy8vLyt+Uz8jxq2dRzR3pUcBjxHOa5kdWaAAAAAAAAAAAAAADgMY7XW2IsIF5EnIg4YaQBuBFmy37neR4dWsgZbbYshxHHI0FEHA+fAAAAAAAAAAAAAAB45Y5XWJbjES8jXkSYH+mQERaWpR4cT9/M85BlIXd0IWyMEUYY8zwWxZc9UgkAAAAAAAAAAAAAgCdxnMKyGHEC4mWEBVaMfXRLJi7yLAjLPgnqEWpZyBt5ZjHPYVlGIrRuAAAAAAAAAAAAAACv3jHLlpWQoCJORHi020U9RBxECRxP34x4yHGoN/J9xfNIgbAsAAAAAAAAAAAAAPhWOF5hWV5CgvYK6odSgqgLYdknQih1PURGuK8oQghhnseaikUJPgEAAAAAAAAAAAAA8Modr+RBQUGiD2EeUfKf0bjRoBQRgjwbedYryNX9riCEOg51HEQIonSki6YICQL2aViGsOxzHunUdd1er1ev1+v1eqPRsG3bdV1FUVRVjUQioVDI7/fLssxxcBYAAAAAAAAAAAAAfK3jFJbFiJeRpCPMIeqNNCyLEKIEuUPk9JCoIx5if4/aQ65L+wM0tEYdk0UIIYpFAfs0BGHZ50MIGQ6HpVLpxo0bN2/eXF9fbzab/X4/Eokkk8nTp08vLy/Pzc2Fw2GMMcYY9hgAAAAAAAAAAADAIx2jsCxGSNSQpCOEkDfy2B/1UDeH6ndRcA6p4Rcyy62trfX19W632+/3j34oSZKu62NjY9PT08VicWdnp9vtDgYDhJCmaalUKplMJpPJUql07969drt9/9+KoqjreiaTmZ+ftyyr0WgMh0NCSDabDYfDCCHHcQaDwWAw6Pf7fr8/FAq9yD3U7npbO17hAJGRfjSUUuR5iOM4w4dVBc75Z96Nw+GwVqutr6/fuXNnc3OzWCxWq1XP8ziOa7fbtm1bllUqlQ4ODubm5qampnw+H8/zsOsAAAAAAAAAAAAAHna8smUFFUkGQhR59qgrvRIXtXZR9SbS4i8qLHvv3r2/+Zu/KRQKh4eHCCFKKcbYMIxUKnXhwgWfz3f58uV//ud/LhaLtVoNIRSNRs+fP7+2tqYoyu3bt//2b/82l8uVy+Wjv9V1PZVKvffee7FYrNVqbWxsNBoNz/MURTkKy7ZarUqlUq1WJyYmXnBYttV2b93zcoWRFpZFCFGKXA/xPDYMrEBY9pn3Iu31erlc7qOPPvryyy9rtRo7ogzD0HW92WzW6/VCoXD79u39/f1OpxMKhRRF4TgOcmYBAAAAAAAAAAAAHna8asvyMhJ8iJfQ6CNB1EOtHVS7iRJvvKhZLiws/PVf/3Wj0ajVarlcrt/vT05ORqNRVVVd1/388885jvvRj370u1WglIVfc7lcMBj8q7/6KxYs29vb63a7k5OTiUTCNM1kMqmqarFYLJVKlmUJgjAYDIbDoSS93AH+pN1x722SwgH1vJF+NBghjkOiiDUVSyKc88/Gdd39/f07d+7k83nXdTOZzMzMzMmTJ03TVFW1VquVSqUrV64UCoVCoXDv3r35+XlJkmKxGIRlAQAAAAAAAAAAAB52vMKynIgEBfEy4kSE7ZFWlyUu6uyjxj1kd17ULCcnJycnJweDQaPRuHTpUqPRuHDhQjKZHAwG169f//jjj1dWVt5+++1gMGgYBkKo0Wjcvn27Wq2WSqXJycm33nrLcZxOp3Pp0qXDw8MLFy5MTk6Koug4TrfbHQ6H7XYbIcTzfL/f73a7pmm+1D1Euz13a9crlUedLYs5JApYlrCiIBHCss/02VHqum6pVNrc3Dw8PKSUZrPZN99884MPPvD7/aIo1uv1XC7HjtVKpbK3t1csFqPRaCQSgd5fAAAAAAAAAAAAAA8TjtsGYR5JBpIDyLMRcUe3XEqR00VWE3nOS11Ov9/f398nhJw+fXpycjIUCsmyzH6lqurExATGeGNjo9Pp9Pv9RyYqDofDer2OEEokEgghQRDa7fb+/v7k5ORLTZiltk3rDdrpjrjsLxYFzm9g3YcgPvisCCGO47DwveM4mqZNTEykUilFUVj1WJ/PF41Gs9ns/v4+m6bf71uWBbsOAAAAAAAAAAAA4JGOXViW45EUQEoIWQ3kDka4YIrcIbLbyGogu40EDXEvZd/att1sNjHGk5OTqVRK1/WjX0mSFA6HG42GbduDwcC2bUF4xDoMh8NKpUIISSaTCCFCSK/XOzg4SCQSoijSlxEzdT3a79Nmi7TbdDAcdTc2UeSCAc40EA9h2Wc9uCklhLiu67oupVSSpFAoxPJkWTKsJEmGYQSDwUAgIAiC53mO43gjrlYBAAAAAAAAAAAA8N1x7AJVmEdKGGkxxMkjXzZFzgA1NlBj4+VFhDmOE0VRlmVN08RnGpI/GAxKpZLnealUKpVKRaNR27YrlUq/33fdl5JfTAd9d2vH3d6jA2vUMVmEsCzjWBSHApAt+zxHnSAIsizLssxxHCHEtm3H+V1iOKWUhWJt2yaEcBwnSdIj3woAAAAAAACa9228AAAgAElEQVQAAAAAAHQcs2UFpIaRlkCihoY8ogSNssSs00P1daSnkD6GJONlLOGorxch5GkzWwkhLFV2c3NTkqRarYYQsm17b29PkqRms2kYBnkJhV9Jp+eu33Fv30OD4ciPBw6rCh+LcqEg5nk44Z8NxlgQhFAolEqltra2bNsul8uHh4ftdts0TUmSut1upVIplUrNZlOW5VAoFA6HdV2Hfl8AAAAAAAAAAAAAj3Qca8uqEeRLIslEvIS80aZnOj1UvoqUCBp7+yUtgVLqOA6ltN/v35+u+ERr5zjdbjefz9+4caNarQ6HQ4QQxliSpMnJyXq9Hg6HX0ZYlrY7zuXr7vV12u+P9mDAmOexT+MSMS4UQBCWfY4dKYpiOp1uNpt37tzZ29vb2NgIBoPZbJbjuEAgUKlUtra2NjY2Dg4ODMPIZrPpdDoYDEK/LwAAAAAAAAAAAIBHOpbZshHkSyJBQaPP1CM26pVQN4+sFvJsxIsIveB1kGU5EolUKpWNjQ3P8wzDUBSFteoaDAb7+/ulUkkURU3TjlqBHbEsq1qtUkpnZ2fHx8fZGHM2/NwwDNu2G42Gz+d7katLKXUc2umSgzKp1KjrjvoTwQgrMheP4lAQass+14nFcaFQaGpqam1tzefzHR4e3rlzx3Vdv9/v8/lYqmylUgkEAisrK6urq7FYTFVV2G8AAAAAAAAAAAAAj3Qsw7JRpMURLyM68qUTF9lNNKghq4PcAeKEFx4a1jRtfHy8VqtdvXrV87xEIhEOh1lYttPp3Lx5s16vm6ZpmqamaY7jDAa/q3LLasiqqvr+++8nEol0Oo0Qchwnn89XKpVer1ev1x8O5j4XStHQot0uabVprz/6wrIIISxLXByKGDz3icVxrMeXIAh+v/9f//Vf7969+8UXXxBCWEkNQRDi8fjS0tI777yztLQUCoVEUYQiBgAAAAAAAAAAAACPdByLGCh+pIYRryD8KrIjKUW9A7T7v5Bnocy7SNBe7Ox5nldVdWxs7Ny5c81m8+///u95nmfBL9ZnKRaLZbPZVCp1//hxlhI7HA5brZYkSZFIJBwOa5qGEPI8LxKJWJaVz+cxxqZplsvlK1euXL58Wdd1hJDf73/77benp6efZWf0B/YXV+xffkYq1VcQk8UY8TxSVS4U4EwDWn4933FNB4NBpVK5ffv2+vp6qVSyLMvn8/l8Pl3Xm81mt9vtdDr7+/vr6+uiKC4tLZmm+Wxd6QAAAAAAAAAAAACOveMXluWQZCIliEQNcS++hsAT6R2gnZ8jXkWJs4hXnz9hluM4URQlSeI4jud5URQzmYymaf/yL//y0UcftdvtXq+HEEqn0z/4wQ9SqdT8/DyrRYAxZs2aWHTMcZzhcChJUjAYZDFZNo1hGD6fjxWrtSyrUqncuHGjUql0Oh2E0NjYWCaTeZawLKW013cuXrY//pRUaq/iYMBYkjifxgUD2NDhbH8ehJB2u72/v3/lypWvvvqqWq2qqppMJhOJRCKR2Nvby+fz1Wo1n89fuXJFEIRYLCZJkiAIkDALAAAAAAAAAAAA8DDhmG6WgowM0lOoNUCuN+qlexbqlVCvgHplxEtIMp9nZqIomqa5tLRkWVY0GuV5HiHEmt2//fbbY2Njtm2z3l+6rqfT6Xg8zmoasL81DGNxcXFiYiIWi2GMz549K8vy/WmMrOVXPB5/++23Pc+LRqPhcDiZTA6HQ9u22WxnZ2efYc1pt0cOK16xRMoVatmjPwqwJHLJODeWxC+2MsPrx/O8fr9/586dS5cubW5uIoTW1tZmZmZmZmZM0/T5fO12u1qtrq+v7+zs1Gq169evBwIB27bn5+ehlAEAAAAAAAAAAADAw45xWDaLjDTqFpBnI0pGunTPRp6N2jlUu4V48TnDsoIgCIIwMTFx/w9FURRFcXl5eXl5+TF/yyoejI+PH/0kGAw+MA1Lpw0EAoFAgP0kmUwuLi4+706g1Csdunc3Sb5Imq1XcAxwHFYVLp3k0ymkQFj2uTiO0+12NzY2rl373+zdeXscx50n+G9E5F1ZdxUKhRsEwFsSRYqiJdnd7bF7undme/eZfbZnn9l3s+9kdvvZu+d59ln37LinbbUt2WOJliyJNG8QBAjiBgqoM8+I2D+SoiiSkqkTB38f8eFD1ZVZkZlVGd+K/MUna2trtVrt1VdfvXDhwsmTJ23bZoxJKbvdbqlUEkK88847d+/eLZfLxWLx2LFjQghBVX0JIYQQQgghhBBCPu+IVts0PBSnUZyCXQDfp+qWe3dw4++w9vsXdM/SOv3g4/DvfyYX7+/D0hljjs3KJTE1wSfGaLTsNxQEQavVWl9f39nZcRxnZGTk2LFjjUbjUY0Cznl2+/T0dKVSUUqtrq5ubm4GQSClpAYkhBBCCCGEEEIIecJRjWVdFKfgj0PYYGyfKsxuYvV32PoD2vcQtV+ovUq3u3JxOblyLfnwY7W9sz8rwRizbTE2IsZHGI2W/WbiOO71ent7e51ORwhRKBTK5XI+n380rVw25rpYLGZTyWWFaLvdbpIkFMsSQgghhBBCCCGEPO3oxrKFKeRGoBVkAuh9WAcVI+5g5zru/RydxRdqr5JL96NfvpPevqu7fZ2k+7AGWusohpSiMSTGRimW/aYbVMo4jqMoiqKIYlZCCCGEEEIIIYSQb+6IxrLcgFWAV4fXgF0E24+3qRVUgr27uP8LtG4j7kIlR35/0kmie/10/l7869/KpWWdplDq+14JxmAYvODzWpVVy7zgwzDoUP8mTNN0XdfzPNu24zje29vb3t5ut9vq042rlIrjeGtra3V1tdvtaq0dx3EcRwjxaEQtIYQQQgghhBBCCHnkiCYmjEOYsMson0CuCSb2p44BgO59LP8zdq4j2EYaHv0dKozUdiu9OR//5n21sga9H+OUOWeWxZvDYmaSlwowDDBGh/o34ThOqVSqVquFQmEwGKyuri4sLGxsbCRJorUGoJQKgmBxcfHGjRvb29tKKd/3c7mcaZoUyxJCCCGEEEIIIYQ87QiPImRwSqieQbCJ7jLSAdR+XE0vY6gUa7+F6WHqr1B/+WjvT3LxfvTLd5Lf/0H3+vuTyQLMEMx1xOSYcWKOFQqUyX5ztm2XSqWZmZmNjY1r167t7u7+/ve/397evnnzpuu6pmmGYdhut69du7awsKCUGh4ePnv27OTkpG3bFMsSQgghhBBCCCGEPO1IX9xtl1A7i+4SNj6ESvYnlgWgFZZ/jfYSiseOfCyb3lkI/v3/odY39yuTBQDDYJ4rpiaMU7O8kKeD/JuzLKtYLB4/frzf729sbNy4ceO3v/3thx9+WCwWc7mc67rdbrfT6fT7fa11uVyemJi4cOHC7Oys4zgUyxJCCCGEEEIIIYQ87WjHsgWU57A5sj+1ZR+nJcId3Pl7RG1M/gSFyaPX2PL+g/jd9+J//o3qdPT+zgqlAc5FsyGOTbN8jg7yb4UQotlsKqVM05ybm1taWtra2up0Ont7e3t7e5xz13VHRkaGh4dnZmZOnjw5MTGRz+cZDVUmhBBCCCGEEEIIeZYjHcuaPoo+/BGYPpI+0hDYpyGcWiHaw+LPEWzDH4VThpkDE0eknaXUgyC9fTf8D/+QXr2uu/19mOYrwxgYY5bJPJcPN8T4KB3hn28fDruI3PAz7hI2DO9Lnso5r9VqhUKh0WhMT09fuXLl1q1bd+/e7fV6URT5vl+pVObm5k6dOnX27NnR0VHf94UQ1OSEEEIIIYQQQgghz/QCzFCfG0bzEjY/RnITWkLvU2KoNdIAe/O48Xfor2PmX8GtH40GVq296Je/jn/9O3lvSfcH+1i+gJkmcx1xbNI4fYLXq3R4P8nK48S/Q/ONZ7WdQOP8n2hexgzDKBaLx44dK5VKL7/8crfbTdNUSmmapuM4+Xy+VCpVKhXXdal2ASGEEEIIIYQQQsiXeAFiWa+B4R8gaGH39r5lsgCgIWP013H/bWgJfwS1M8gN73+BhW9CSrW1k964Ff/ynfi9D/VOS0fxfq4PZzCEGB81LrxCseyzDncXo29h9K2v/QJCCM/zPM9rNBrUnIQQQgghhBBCCCFf2wsyWvZ1bH0Ele5rLAsAUAmiPaz/HkkfM/8tTv2PMNzD27Q6iqJfvBP/06+S6zf17p5O0n1enyRFr8/rVevcWYplCSGEEEIIIYQQQsiB9QLEslYBxWnkJ+GPINpD0ofW+1lkVkborSDahenBraM8h8I4hA1uHpomTVIdx/LBqrx7L/7Vb+P3P9Tdro7ifSxfAM4hBM95zM/x0aaYGIPr0uFNCCGEEEIIIYQQQg6mFyCWFRa4gdIMGq9h54/oLEGl+xkgQkMliLt48Gvs3sHxf4sT/xZuFdahiWV1EKjWXvT//SL82c/V+qbea2sp97VJwYSA6/KxEWP2mDE9yfwcOM03RQghhBBCCCGEEEIOqBcglmUcjKM4jZE3EW6jvbj/q6QVtMJgG+Eult+G1qicRHkG+XHYpYPclmqvrVbX04UleWchfvd38ua8TlNIuf8tqjVTkg/VzEvnxfgIDIOObUIIIYQQQgghhBByYL0w6VVxGtBYvwyt9ndc52e0hFR48A42PsL4n2Hsx5j66UGPZTe34t+8H//mvfi3lxEEOk4OSmNKqcOQV8vWpfN8dIQObEIIIYQQQgghhBBykL0wsazlwx9F+SSqp9FbRdSGlvtWYfYzGjKCSrF9FWmI3irqL2PoHPwRmDkwfiCaTio9GMjV9fTq9eSPN+WN2+nCou50odSBWD3GIAQvFvjwkJiZ5o0h5nt0YBNCCCGEEEIIIYSQg+yFiWUNDy5H9TR69yFjJD2ogzRsdnce7UWsX0bjNTAObiDXgHDABcD2b8U0pNRhpLZ30qvXg7/7v5KrN3S/D3lgmg4AY8wweK1ivHzaOD7DqmVmmnRgE0IIIYQQQgghhJCD7EUqwckNVE8j7mLvLjqLB2zlNLRE0kfrBq7/e6z8CrlRDJ3HyA9guBD2PqxQHGMQxL//OL1yTa5tyKXldGEJYXiA4uzP1lXxWtV646JxfIZxTkc1IYQQQgghhBBCCDngXqRYlgmUjkHFePA2WrcQd6DiA5QwaoU0QGcJnSXYJfhNhDuwi3BKsAowXAgHwgYX3+E6SKnjWIeRDkLd6+vWXvzP78a/fFdubOpu7yBuU86ZabJ8jo81zVfOislxUCxLCCGEEEIIIYQQQg68FyqWZRA23Doal5D0sfkRBluQ8QGoMPuUdIDeKhb/Ea2bcOvwhlF7CdWTKB6DU/7uFqs6Xbm4nN6aT6/dUFst3dqVyytyYxNhdBA3KOfMtvlQzTh70jz/Mq+WmWWBMTqqCSGEEEIIIYQQQsgBZ7xYb5cbcMponEfSR28NcRcqhZYHbj1lDBkjamPnOpwKvAb6q+ivobIGrw5hwXBherCKsItfcxFKQUrVG+h+X/cHOgyRpGp7J52/l1y5nv7hitpp6U734G5KxsA5cx0+PGS+ds586TQr5GEIOqQJIYQQQgghhBBCyMFnvHjv2EXtDJI+Ni6jv4ZkcBBj2cfFXcgYcQcbH8LyYZfg1pCfQGkWQ6+icf7rvaqOEx0E8tZ8emchnb+n7q+odlt3uqo/0J2e7nR0nBzoZmGMGYJ5Lm/UzVfOiBOzzLHpeCaEEEIIIYQQQgghh8KLF8tyA04FxSkMXUDcQdSGSg9iHYNHVAKVIOkBqwCD6cIuo3QMSVd1mFyC7vf1IARjYAxCMIPDMMA4OAcDNKAVlIaSWiokKZTUSiGMdRjKe0vy3n25uCzXNnSnq+MIGgduRq9nYQzMscXMlPnSaTE+yktFOpgJIYQQQgghhBBCyGFhvKDv261j4sdI+ti+jnRwKILILGFFGkDGEAYMN1kJo4UFeW9Jra6DcZgGcxzmOszzmG3BMh/Gsmmqk+SzibyiCEkCqaCUThIdJ4hjnaRQEkofnk3ImOear71i/fASq5TpSCaEEEIIIYQQQgghh8iLGsuaORSPof4yhl9D6xZ6y1DyoFczyGgFrSBc5CdUJ0muXler63qnBcYhBEyDWRazLRgGDIEsl5UKUj5MYKNIJwlS+VkSzdghSaUf7bOCmaYYaYqTs8aZk2JyjLkOHcmEEEIIIYQQQggh5BB5UWNZw4HfRO0sxn4MxhFsASGkPDTr79ZQf1WnN+TCJwhDnUpAIkkQMY3+lz3x6QT2cGWyADNMlssZp4+bb75unDjOh+pgjI5kQgghhBBCCCGEEHKIGC/we2fINTH2IyRdtBcw2ELYAtThiCm5p80RzZaRpFqqz24/bBnr19lsrsNrFePsKfP183yoSpksIYQQQgghhBBCCDl0jBf63Xt1eHX017H1CbRC3IFKgUMwZlYzR/Oq1jlI+SJEsZ9hjBXzYmLMOHPSPHeWDmBCCCGEEEIIIYQQchhxagJUTuDEv0PtLIQNdjgaREepag10mMAQ4C/MRjQEcx3z5TPO3/43xtw07bmEEEIIIYQQQggh5JAyqAlQGIdTRvsuWjfRW0XYOtBryxgY11Gqdtq6H75Ql/DzvM+Hh8xzZ60/f4N5OdpzCSGEEEIIIYQQQsghRbEswG3YAs0fQMa49w+I9qA1cFArAzADpqtjyI1t1e7oNIVWR38bMQbGxLEp+6/+hfHaOebnmSFozyWEEEIIIYQQQgghhxTFsgAXgEDlOBjDYA1RB4MNJL0DGs4KC3ZZB0Kub6jWHlIJdaRryzIGxpif4/Wace6s9dbrYmqC2RbttoQQQgghhBBCCCHk8KJY9lNuDdzAxE/BTdx/G+0FqOQgzqYlbOSGdceSyyt6p3X0p/xijJmmGG1af/YD881LYm6G5X3aWwkhhBBCCCGEEELIoUax7KeEDbuM2lkoibgDxtB9gKQPLQ/Welp5lOb0pq02W6rTPeKZrBAs54nRpvHqS+YPLhon53gxD4N22q8pSNSHD/r3dsJntDRnF8ZyJ4ZcaiVyGKVpOhgMwihKkoQxxrlgDN9i4W2tobVWSmmtAe24rue6pmka9HFECCGEHFVaQidIHuhkHbIHHYNbECVmNiFKEAWAUSMRQgj5hqhL+RhhojQDw0E6AICkDxlDqoNVysAqoHpa2wO1s6j7g6O8ORhjpskrZePVl60fXjIvvCKG6hBUUvbr60byf/to6z9cecakdrbB/qd/OU6xLDmk4jje2traabX6vT7j3LRszsC/vb6S1jpNpZRSKqWUGqrXG41GPp+nWJYQQgg5snQC1dP93+veu4juadVlogjnDPwfwT3JRJ5iWUIIId8cdSkfx8BNODU0zkNLpCG2/4jOImR8gMbMGi68cS02dD9AFB3ZTSEEc2wxOW6cPm69edE8e4qXSzBpd/1GlEY3lFu95Om7HIMHiaImIoeUlLLX67d6wU6EkItEWzaUi9TXkafTr98dA7TSUsmHmayUWmuttW1Zrus6jg3QLxmEEELIkaNT6FgHVzD4gx58rMMbSHegQy13mQq1bLN0XauQmU0YNWotQggh3wTlXE+xfNRfgeEiCaFSBFvQCvLAxLLc1U4TPNJBpJPkqG4EZhrM942Tc9abr1tvXBRT47Rj7vPZqdZaawCMMcbY03fpx+ppPHoMY+yZT3z88Y/frpTKbnn0d/bgJ56S3cs5f3rRj+59+nWeeBdPPzFbk0eLe/quJ97OMxf99Do88a6fbkDyzUmp+oPBbhBvwt1hud3U93Vc1OGoCpmKvnaDa62llEmSRFEkP/0W0Fr3Pa/b7ZZKJWp5Qggh5Cie+MZQXfTfV63/BbIN2X84MFaFOm0hvAa5zZipvQvMqGbnfdRmhBBCvh6KZb+AW8fYW+ACAFo30V6ASg/CmFmdpGqvr/sRDANCQKVHreVNg1mWmJ40js9Yf/aGef4VXqHsY5/t7e21Wq2VlZUkSU6ePDk0NCSEyKKufr/f6XTu3LmztLTUarWiKPI8r9FoHDt2bHh4eGhoaGlpaXFxMZfLFYvF0dHRQqGgtV5bW7t9+3aSJIZhHDt2bHJyUmvd6XRu3boVBEGlUqnX69lStNY7Ozubm5vz8/MrKyu9Xs80zXK5PDMzc/bs2aWlpYWFhfX19d3dXQC2bRcKBd/3Pc8rlUqlUqnZbA4NDQFQSkVRtLq6ev36dcMwGo3G4uLizZs3H73Hcrl8+vRpz/OCIFhdXV1cXFRKcc5d161Wq7Ozs2NjY+VyeWtr6+bNm77vZ29teXm50+kMBp+VE7Esy3Ec3/fz+Xy9Xq/X6yMjI4VCQUqZvevh4eHTp09TMvvtUmAhjA6zdpjnef500e9HcS8wIomYWY28W3QszvlX7TRprZVUUikppVYKwF67vbm5yTinNieEEEKOIC2hYx1c073fYPAeZAfcZ+Y47FmIPNJtnawiuqej+2j/Ryb7GoqZozRmlhBCyNdGsewXcMpwymACMgFjiPYQd5AM9rXOLAPjOtVqr6f6EbhgnB+pCb8YA2PM83ipaJ4+bl66YL5+3jgxSzvjvuv1equrq1euXOn3+9VqtVqtZiNVlVKtVuv+/ftXrly5evXq+vr6YDDI5/OTk5O9Xi9JEs/zHjx48NFHHxWLxWazmc/n8/l8mqbr6+vvvfdeEAS2bdu2PT4+rpTqdrvXrl3b3d2dnZ01DKNWqzHGpJQbGxu3bt368MMP5+fn9/b2HMcZGRlhjB07dmxhYeGdd95ZXFzc3NwUQmRpaalUyufztVqtXq+bplmv17PX6ff7y8vLv/nNb1zXPXPmzO9+97u3337bcRzbtgGMjY2ZppnP5zc2Nq5fv/7JJ59wzi3Lyufzw8PDQRBIKU3TXF1dfe+994aGhk6dOnXt2rVr166tr6+3Wq0gCABkgWyxWCyVSpVKZWRkZGpqKpfLua6bhcIffPDB2bNnT506RbHst0uBRRA9WG3uVlz3ZNVb7ho9yeJUJYZVrJabBU8I8ZVaPRs1rdTnxkQvP3jQarU4bT5CCCHkSJ5QqAHSbQQf6/b/i2QVss+sSbgvs9wPYAzpeIkFV7TsId3SvQdgJuOOzoHxHJgFRnNgEEII+coolv1S+TFM/QSmC8PB5ifYuwOVQu9TCU4uYOWhHdXq6HYbaQp1pFJZCMFs25iaEGdOmm9etF47x4fol+eDK4qiTqdz/fr1y5cv1+v1n/zkJ7ZtCyGSJMmyWiklYyxJktHR0Xa7vbm5GQRBdj14t9vN/tdxnG63G0WRUioMw36/L6UsFou+72fP7ff7d+/evXXr1vT09Kuvvuo4juu62QjWXC5nGIZpmq+//nqlUqlWq8Vi0bbtOI53d3dbrdbS0tLk5GSapkKINE339vZ6vZ5t277v+74/Ojr60ksvnTt3bm5uLot0h4eHW63W7u7u5OTk8PDw2NhYs9ns9/vdbnd3d/f27du1Wi1NU621YRi2bb/++usXLlzodDoPHjz4wx/+wBg7e/Zss9ksl8txHA8Gg/v379++fXt0dNRxnN3d3d3dXSEETRL13dAMmiELUBl7alis1lop+dzXGD4sjqG0hv5cRQt1cAraEEIIIeTbpKAiHd3V3bfRv4xkHSoA4/DOs+K/ZuYoeA7WKEQZWungCsKbOrwJFTIdai2ZPQ1RpkYkhBDyVVFA8KWcCpwKlAQXAIOMMdhA3NmfleEG7LJmntrZU602klTrIzRHE2Pcz/Fmw3jptPnmRfOVM2LuGO2AB9lgMFhfX19dXV1dXZ2dnT1//ny9Xnddt9vtXr9+fWVlZXt7e2FhoVAoDA0N7e7u7uzsDAaDOI77/f5gMMjyWa11EATZWNQgCOI4Zozl8/lcLsc5j+M4juOtra319fW5ublXXnml2Wz6vg8gTdMkSTjnQohjx46dOnVqYmIiq/W5s7OztLQUBMHm5man0wnDMMtqd3Z2er1ePp8vl8ue55XL5dHR0ddee+3SpUumaQohANy+fVsIUa1WK5XK2bNnZ2dnV1ZW5ufn19bWtra2wjDMqt9yzg3DmJiYGBoaCoJgYWFhd3eXc37p0qWpqalqtdputzc2Nra2tjY2NjY3NxljW1tbe3t7pVIpW3/yLX9+AALagnR1ItNkN4yDOGEyMVQs0iQKBj32vHGqBrSSKqP1ExdI9AcDpVSidCiV1JpanhBCCDkSFGQf8TIGH+nurxDNQ7YBBWYxa5p5F8BsMJMBWkvEyyxZ1QxIVnXagvAZTA3ObAHugVH/mhBCyFdAXxvPoTgFqwDDg13C/V9it7c/A2a5Cbem47za2lM7LR3FkEcllmUMjPGRYevP3jQvnTcvvMKLBdrvDrhut7u4uKi1Pnny5PT0dLPZtG2bc57P58fHxy9cuLC6urq0tDQzMzM0NKS17na7QRAMBoN2uy2lrFartm1n2Ve325VSDgYDxpjrur7vu66bTeplGIZhGIyxIAg6nU6tVstKvn7JijmOkwXEQRD0er1ut8sYi6JofX292+02m81SqWSaJn++8qBJkqRpahiGZVmGYTzns3K5XKPRaDab7XZ7dXV1fX19Z2enVCodP358dHSUKhh8+5+O0A7Sok6GVD/u42OpmExEEtqqa+loN+33+POOk1UaSZLEcfzMKd3iKEqSpBMlSZA0U0UtTwghhBx+GjpGsqo6/wm9/4L4HlT3s8p1TICZYI/OAFnWc/n0qYkefATZYZAaktnHIfLUoIQQQp4fxbLPwSrA9CEjcBMyhnDQvY+4C60Ahe9twJRwkJ/QnSG11VatXZ2mOOxjtYQA54wxlvf5aNO88Ir55kXj5JwYGQblVgdeFEWtVksIMT4+npUUeHi4WFaxWBwbG8tquWajXw3DSNM0DMN2u721tZUkSbPZ7Ha7/X5fKbW3t5emab/fz6q7ep5nmiYAIURWSXZ3dzcMw4WFhX6/n80GlhVMACClXFpa6vf7S0tLWVXZfD5fKBRyuZzjOGEYbm9vc87DMNzZ2QmCYAAfaRoAACAASURBVHx8vFAoGIbR7/fX1tY+/vjjIAgMw/B9P1vnbH02NzcHg8GDBw+CIMgWWqlUcrlcNrfYn2SaZi6XGxkZ6XQ6q6urnU6HMdZoNEZGRiqVCsWy3353irGUm1oIFzqVSTcMHJ3aOtFah5qF0Z8eKptVkpVKJ1LGcRInMZ6RymbdMceGAcVSGixLCCGEHPpzCAUdIprXg4/Qf1+HN6A60I8mVdY62UB0lxl1cBcqRLKGeFmnrU87YhLpltYpRJEBmpnMmoAoADQ7KCGEkOdCsezzYRyFSdhF2CX4o7j7/2DvLmQClQLp97WtXJRmEdfU9ke6tQt1yAdqMcZME5YFwcXkuP2vfmq+ds44OccKPmWyh4KUMo7jQqFQq9Vc1338LtM0C4WC7/u2bWezYLmuaxhGEAStVmt9fV1KOT4+3u12t7e3tdY7OztZMVbXdcvlcvZgxlg2OvXMmTP5fP7DDz+8fPmyUmpqauqNN94YGRnJShYkSfL+++9vb28bhlGtVufm5s6fP//WW2/lcrlqtZokydrammVZWW1ZpVS5XPZ9fzAYbG9vX716dWFhwXEcANPT03/zN3/jum6W8165csUwDM/zpqamstecmpoqFotra2vPE6pmKz86OhqG4e3bt9fX12dmZur1eq1We5Rfk29RykTH8Hqm0mAemM1irsHBA7gx7OfqlGlojSiVQZok3JGmenjrs1QNKy8scOpxEUIIIYf+JAJyT3d/pbu/0NE9qA7047/mKoTXdaeM3EVmNnSyqYOrun8ZyfLnJoJWXd1/D7LLuKMB5pwAs6llCSGEPA+KZZ+/qRzwKqonH9aZ3foYrZsIdxB3oBKo734eGGHBH9XtguoMVLd3uIfKGgazTJbP81rFmJ02XjptXjpvHJvi5SJoQqRDJUmSIAjS9HM/TiiloihKkkRrbZqm67pZStvr9ZIk2d7ezufzlUrF933LsuI4XllZSdOUMeb7fqVSMU0ziz4ZY0KIcrnMGAvD0Pf9vb09ANevXx8MBidOnIjjmHM+Ojo6MjKSPbfZbI6MjGTx7vT0dBzHq6urjuNkQ2tzuVypVLIsKwgCz/OGhobGx8cbjQbnfHh4uNFoJEnCGCsWizMzM7lcLpfLpWna6XSyNyKEeP6Bro/ejud5vu8PDQ1VKpVHg3zJt0syPhBuT3zNT0UNLRViqULIkFsKWvEveynPseG6EBa1PCGEEHJoaUAjvKUHH+vBBzpagHx8nGz2EK2je0xrnW5AFLVsI7qLZBWq/7lYVqeQbR0voPtrpmMNzswRGJU/sWytg1QFqQqljqVKlIaG4Mw1uG8Kx2C2oB+ACSHk6KMI7KvgJnJN2GWUZrH6O9z5v9G6BZUiHXxPsWxuGJareqHuDQ71aFlmmcz3ebVszE47/+Zfm6+dY6Uis2n02aHaiIxxzoMg2NrampiYePyuJEm63e5gMJBSCiGykLRYLHY6nTiOW62W67rZWFfbtufn5+/fvw/A9/1Go1GtVrMKBo84jtNoNGq12iuvvLK6unr9+vX33nuv1+sNDQ1FUWSa5quvvnrixImxsbFSqZRNAiaEqNVqMzMzt27devDgQTZi17KsUqlULBYZY61Wq1arvfTSS3/5l3958eJF0zSzIrZ37941DGNycvLll18eHx+vVCpvv/328vJyVm/B87yv1D62befz+Wq1qrXOyhcY9KvDd0MxMeBO9+sm3lrrCLqbygg65Ur/qc+hmu3Cd2FSLEsIIYQcXhpa6cEf9O7f63gJ6Q7w9I+yCvF9nayg/zvNGLQGFHT6rEcCyaZO34bqMZ7TjLEvjWUBKI29SG4HyW6YtiPZT5QGLM4aOXPMtyquQbEsIYS8CCgj+IoYh2HDqaD+MrjA1ifY+gStm2jfzb7codWzv6e/Oal1P1Z9A5qBMyh2yAbMMgb2cKyhGBsRx2fN0yeM08eNU8dZqcgsymQPmXw+PzU1de/evZs3b9ZqtUqlks/nTdMMw3BlZeWTTz6JoihLNg3DKJVKlUplYWFhd3fXMAwhhOd52T+UUltbW1prKWWWYz4xnpQxlkXAWbxbKBQ451LKMAyzMbamadq27bru47UUskm37t271+/3FxcX8/l8LpcbHh52HCeOYwBZgJs9MRsJmy0ruyurcttoNObm5hhj6+vrjLGsGIJ+7uPu0ZpnqKTsd9mvgmbQ+DotrLSOlA5TFSmkGup5XoR9froPQgghhBw6yaaO7+vwhk7uQ3XBBHie8a/zm6vWKWQPOoKOdbyIzj8yGLCOgZlgxtNdulRhtRev9KK9SLajNEhVlKpYaamgodf68e1W0PStpm9N5K2aa9K2IoSQI4xi2a+OCZgeKidQOYHiNOwytESwCZV++kd++8ks41pp1Q11jwOMcaEhD1WjMXDGhIBpMMMUM1PWW69bb75unD1JO9RhoZTKShb0+/0sUW02m4uLi4uLi2NjY9VqtdFoeJ7Xbrfv379//fr1oaGh06dPV6tVwzDK5XK5XN7Z2VlZWRkdHc0qGziOY5qmUmp3d1cpZdu2ZVm+7z+KZbXWWus0TbMwNE1TzrllWbZtZ8msUkprHcfxo7XKiroahuE4Tq1Wy0LY5eXlfD5/8eLFoaEhy7KySgVKqTRNHz0xe0ePV2OwbbtYLE5PT0spP/744263OzY2Fsex1jTT09GhAamRXUKYKNq2hBBCyAsjWcfgQ4S3kWwAAHeZUQHPgzF8tR96NVOB1glkBADxik7WYE0w9VPw3NOxbCJ1P1GL7fCjzf4gUaH87ArIROlAyiBRQarGfftYybF4vmQbgtGP+4QQcmRRLPvN5Mcw8WO4NVROYesT7N1B3Ec6QBp+vlr8N8M47BLMsuoMVCtGknxXA3K/I5wz22KOzVxXzB0zXzljnDlpnDrOmw3agw4LpVRWQGB1dTWrFVAul4eHh13X/Yu/+Itut/vzn/88yzQty7Isa2pqamZm5tixY5VKBYDneYVCwbIs0zSzSgLZw7ICrFlhgazabBa5ZgsNw7Df73/yySc3b97sdDphGAohDMMoFApjY2P1ej2XyyVJcvny5ffffz8rBeu67uzs7Pnz50ulkuM4xWKxXC5n42rz+XypVHpURmBra+vq1at7e3vvvvsu57xYLB47dkwpFYahbduf7rm8Wq32+/07d+70+/2smoGUkvaHo0FrREqFUkVSS3XIPlYJIYQQ8o1OA1RXx8tQ3Uc9FnAHZhWiBDz/AFUN1UO6g3Trs1u0ggp02mKmANzHHgql9cYgud0Kl7vRIFGJ0p9/La0Usph2N07vtcOSLRjDmG8XbZqcgBBCjiaKZb8Ztw63Dm8I5VnYJRguBhvob2Cw8fD3UuhvodQAE7BL2qzoTqBbqU6Sw1S+gDFmWbxa5rUqq1eti69aP/6hGBvhQ3XafQ7Nx4RhWJZlGEYURXfv3s1unJqacl13ampqdHT0/fffv3PnztbWVhzH5XJ5dnb27Nmzs7OzIyMjWQya1R8YHh5mjI2Pj9dqNdu2TdPknNdqtcnJSSFEvV7P4tpH4wGklEEQrKys/PGPf9ze3s7m6ZqcnDx37tzY2FilUqlWq9VqdX5+fnV1FYBlWfl8nnN+/PjxLAWuVCqTk5NaayFEtVotFApZ5dlsZC5j7MGDBw8ePABQq9W01rVazff9XC6Xz+ezBxQKhUajMTw8vL29nQ2VrVQqxWLRdd3srXHObduuVquMsUdziz1immaxWFRKeZ73+Fsj+05pSK1DqYJEJkpLymQJIYSQF+tUIIJsaRU83m8BTPAcmP38rwKdggng8WpsGjqFfnKYjlQ6lGpjkNxsBZ04fXyc7KdPg9RaaWigG8swVbldYQpWsg2KZQkh5MjmLdQE3wK7hJIJK4+hV7H5MTY+wPr7CHfBGFQKGX/T12ccbgVWVW2Fcqerg1Cn8nAkswzgnJcK5rmXjHNnjZdOi9Emb9TZV5k6iey7Uqk0Nzf3t3/7tz/5yU8e3eh5XrlczuVynud5nnfu3LkoipRSWSGCrNSsECILIh3HaTabf/VXfxUEQaFQyDLTrNzqqVOnGo1GlmnWarXHa7A6jlOtVn/0ox+dOnUqe3HOeS6XyyrMOo5z6tSper3e7XbDMATAOc8KJoyMjLiuyxibmpoqlUqvvvoqY6zZbDqOwzn3fX9sbOyv//qvz5079+jtWJZVLpezcbKGYWS1ZRljQohyufyDH/wgiiLHcZRSQRDkcrlCoZAtwrKsZrP54x//mDFWrVY9z3u0/kKIYrH4+uuvx3FcLBY9z3sitCX7KNYqSlWYqkRpRZksIYQQ8qJhJrgH9unAWJ3odAsqQLwM9vwnbBo6hgqg+o/1fwDmMlEBcx5/6CBVq714vR/3Ehk/6wdhrbNY9uFdUuu1Qezu8ZNVTwP02z4hhBxJFMt+K63ownDh1pAfh5WH4UGY6C4j2kOwjWAb4GAMWkGrr/P6XMAb1taoakdqu6XDCEod0KZgDJxDa2jNch4r5EW9KqYnzUsXstoFzM/R/nLoOI6TJaRf9IBSqfQnDhHDyOfz+Xz+qf2FNRqNRqPxRc8yDGN6enp6evqZD/iS52aymrZP3JjVTygWiydP/unSxtlUY5OTk1/0ACHEM99a9lzHcSYmJmgXOlCU1lIj+rSe7HOOk+WMmZz5Fi9ZxnjeGnJN16BZCgkhhJBDS+SZNYV4UTPj4aTNWkFLsPSrdNk0tIR+bGYR7kKUmFmHKOLzE4iFqdocxDtBGkolnzXCJit5/6jUvdJoR+nWIGlHMkiVIzinaJYQQo4cimW/3eb0UDsLfwTNi9i+jo3L2PwIYQvCBjOQBl83ljVRnIKYVZ2bansHj81KdOBwzkxTKwUpxVjTOHXcfPOSefYUb9R4qcRch/YRQsj+SrQOUxWmKpL6+Sf5sgTLW+Jk2X11yK+5RtkxcibFsoQQQshhxcwR+D/Q8SKCq1AhmMXMOsxRGHUw67lfRkG2kWzqKEJWD8EYYt452HPgLtjnThUiqXaCtBvLLzr9UFrLz1/Ek9XBbwVJK0jrnmELOvcghJCjhmLZbxU3YJdg+vAasIqw8/AayI8i3EPYQm8FUfvhRTEq/QrzyzABdwiiqTof651dJAcslmUMhmBgWqYsl+NDNV4t82pZzE4bx2fNl8+I6QlmW6DLtwkh+yqrJxtJHTysXfBcH8KCMUuwIdecLjonyu6xou2bwn2+TFZrpEqBMYPmUCaEEEIOFFEAm2beBchdHd5EugtmgYlsaq7nfhUNMDABMHAHosLcM8z/EewZsCc72qnCIFFh+uziSUpDa+jPdxGzarO9WPUSWVEGqDtFCCFHDsWy3wEuwFyUZ1EYx/Br6K9j7TLWLyMZIO7CcAGFRD1RA/7LMA6nqllVtUO1u6cP2mhZzpnjAECgeblonJqzLr5qXjzP61VeLcO2mWmCAglCyH6TWgcyGyernr86t+CsYBnTRefN0XzdNR3Bn3+oitQ6TBUYPFMIKgpHCCGEHKAujAtmM/+HMIaw+7/r/gfQErIN2f2KdVwVVB86AS8w5xTLvcHyP4bxjNpfSutYqTQLXz9P64dFlp4+P1Ea2VU+ClQLnxBCjiCKZb8LDIxB2BA2uAmrAGbAG0b5JLqLCHbQW0VnCTIAGFQClULrLx48ywCuU6aVRpIiTQ/KZF+GwQwBgLmumBznw0O8UuJjI8axSTE9KaYnWc59GNcSQsh+9bkYTM4twUzOurHsxGksldLIWyJnCql0rNQgUanSnLG8Jcq26CZqL0qz4NYzRM0xZstOyRR3tnoblqi4ZjPvNPznuryxG6Ufr3XCVDXz9nDerucsQb9REUIIIQelyyZg1JgD+H8O5iFeRLIJ/VUuavz0dAPmMLOmmf8jeOdgVMDsZ52TMINzwRjYk0vQgASe+aMxY8wxuC04p993CSHkKKJY9rtu4Gw2sDoaryFuo3Mfa5ex/jskPURtMIZkAB0A8gvDVsYBriOp00SnB+ZXUsaYZTLHBhgrl8TpE9bFV80LL4uRJiv4VK+AEHJQulyMuSbzTeGbAsByTydKAyhbxnDOCqXsxjJVidQwOKs6xvGy+6AX9ROZKDCgaIvJgv1aw9/phT+7teOZ4ng1Jzh7zlh2N0h+vdjaHsQvN/KvNAsV1xSC+lSEEELIgcFzMG0UfsqMut75n3V4Ezr4Chc1ZkSJ2a8z/0es+NcwR75wUQwW5yZnT6Wy0NBKa/WsDqFg8AyeMznVlSWEkCOJYtnvLRvgMDz4Ixi5hMIERn6E/hoG6+gsobOI/hrCXXDj4fjZx2cGs4vwhvUgVd1dpCnEfvxQyjkTAqYBpXUc82KB16tickxMjPFGnTeG+EhDNIb48BA8B5xOGQghB+ZLjrGKYzRzViNn5TvRci9KlU6UHs1br9RzQao2Bkmw1VNalh1jqui8VPdyJg8TFUktOE5VvIrNr6x1NnshZ2y84Lw8XBj27edcetEx3xwv3d7p328HWU9roug28zZtF0IIIeTgdNOYKGpnFsX/mhlV3X8P6dbzjpllBqxJ5pxi/p/DOwdR+JLH2oLXPKMbp+1IPvHiWkNq/XTRWYMzV/Cya5Qcw6ALbggh5Ej2WKkJvq/vewbDgeHAG0L9FQDo3sfOTWxfxU4FrZvoLoMZUCmSHmQElX1ba9gl7TVVP1XbO0gSMIbvOpd9/CufAYwz22Kuw3I5MKbjWDSHxcyU+dIp4+wJY26WjwzT5iWEHEAaYAyO4EVbDOfMQSIdwQ3OEqVLtjFZsPuJ4gw3d3ifK98QNccY9a1BotZziVTaNth00Vap/C9b3d0gbfjWVMk9Vc+Zzz1epWCL8yNFwdh8a3Cn1c8+XEuOYQpucOpcEUIIIQcBB/eZNYlCDtxDuql1ArkLLf9EMstMcJ85p+D/CP4PmT395YtxDFZ3jd3QWOsnSuknRsZKBaXw+BI5g2Pwom2UHaNg0cWIhBByNFEsu3+cCmqn4Q9j+DUEOxhso7+G/iq6S+iuoL8GGUFLuDXkRvSeVFs7qttH/PmxtN8uBjAGIZhhAIDW4IK5tmgO89EmH22KRp3Xa7xSYuUir5R5ucSKedqShJCDKVW6G8s7u8HGIJnfDXejdC9KY6UBzO+FsdSxUp1I7sYyTNVmkFzbGYRSBamSSk8W7JItFrZ7K+0wUXqm4r42WpwqeQb/CoNVBGe+bcxUc//VbP1Oq39ju5cqHUs9U/FGaMwsIYQQcpD6xUyUtHuG4b9H713dfRuyB5182TOsCeacYvl/gdxrzKj9yQW4Bh/xrU4s13pxJ0aQftan08im/PpcVGtwNp23T1fdImWyhBByhL9+qAn2jenD9OGPAYBKEHfRXkB7EXt30VlEZxFJD2mI0iz8UQx8sAgMmgGMg2toDcY+G9mq9cM/+HS4KwPAHv6dYY998z/6V/ZvzpkhYJrZwFh4LjNNGCazLZ7Pi8kxMTnOJ0bFxJiYHOM5D6ZJG5AQcmBl3ZtEqUjq3UitDhLP4InU/URJrQGs9ONWlEqlU6VDqVKl21HKgFTpkm2UbOEbTGj1oB2sdKOxgnOy5r/UyBcd8yuNceWMOQZr5m3fEgpY2A1We5FcbWfjX3KWsL/VQnFJkiRJ0ul0oijK5/Oe51mWxTl/dNdgMAiCII7jNE2VUowxIYTjOK7rep7nOA5jjD0WO2utlVJhGGZPDMMwe5Zpmo7j5HI5x3Esy2J0WSUhhJDDjgmwHLMmtfChUxav6Pgeko0v+IJ3wXPMOQ3/h/DOM/v48yzBErzisOGcNZZP1vqJDBKpkJ2WaGRFDB52zRiDZ/CSbcyUnNmS639nsazWOk3TMAw7nQ7nPDslcGjSZkII+R5RLHtgzgNMH6VZ5Jqov4ykj3SAsI2wBRkzBVGYNK0o/fiqWt3QYQgpoTSEeFhqVgNKQUqdSmgNzsEZ4xyMIfv70Z9Pv4GzpUKmkBKcw7J4Ic+rZV6v8nqN1au8VuX1Ki+XeCHPPJd5LnPd7B8QtNsQQg40qXSqdZCqIFUKYNCJ1Crr8AAAIqlSpbXWWUco6xEZnHmmmCrYx4rOlbX27Z1emKqJgvPGRHmm4uXMrzldlylYwTHODPk5S3y82rmy2ZUag1iebeS/xTqzWutut7u5uXn58uXV1dXXXnvt+PHjQ0NDWecqu+vOnTvz8/Obm5u7u7txHBuGkc/nx8fH5+bmZmZmjh07JoQQj83ZmHXV7t+/Pz8/f/fu3cXFxSiKGGP1en1qaurUqVMTExONRsOkH+oIIYQckU6ZxUQV7ivQGt3/rJN/+oKv9iZzzrL8XzD/LRiV531tAIwNeearDd/fDbRGJ04HidaAhpYaSkMDnIEzNu7bx8vuyYo3lrdc47uaukNK2ev1FhYWPvjgA8uypqampqenp6amaEcghJDvDeVrB+QMgENYEBbs0mc3xl1Euwh2EPe4NSLsxHzjIqtUEEU6SZGmUApKa5nqNEWSIo51nGRFiR6WI2A8i2jBORMcXHz2D0Mww8hKx8I0mOOwQp6Xi7xW5dUyq5R4tcprFV4sMD9H2+cF1+12O53O1tZWp9N5nsdbluX7fqVSqdfrhmHQSDryfdKA1jpRKpQqkir5dPqM9PPl4aTS8rFbTM48UzQ8cyJv2Rw7/WitG24PkumSe7Luz1W9Id9mgNZSacmZYEw8tkSttcxmDHlqZZRSKQBTmA3fzttGN0rX+1EriK9udB2Dc4aSa36TMbNKKaVUr9drt9uLi4vz8/O///3vd3Z2ms3m6OiolPLRUXz//v3bt2/fuHGj1+v1er0oitI0ZYytrq5ubGz0ej0AQ0ND5XKZMZYNn9nZ2bl///7Nmzf/+Mc/rqysbG5uSikZYysrKxsbG51Op9/vCyFKpZLrurTvEUIIOfydMgHmMnNEuwrhHwEg1VAanIFn3SsAAPdhjcGagDX51V4eyJncEVYstdbYi9JOJEOpurHUGrHBBUPOEAVbzJWcmZI74lv572CobPYt3+12W63WgwcPrl27dvny5VqtZtt2vV6nvYAQQr5PFMseYKYHYcGpQkvGLJHX7v/wb3QYQmkdRXoQ6kFf9Qa6P9D9gQ4CBKGOIiSJTlPIR2XkGRMcgjPDhGUyy2KOzVyHeR5yHs97zMsxz2W2DSFgCGYaMAxmGDAMmAajgbEEWF9fv3nz5jvvvHPt2rXneXy1Wp2dnX399dffeustz/MMg/Yi8v3JSrMFUvcSpbR+zmd5ppjwrRMV90zVu7LW/k/3dw3Ohn3r4ljxzFDetx6Ok1U6TeTAEI7B3Mf6NkqqiDHOmMM+PyWj1jKWXYDZrGAKkefGuWah5lnvLLZubPcEY4nUrzTztmd9/ferVBiGy8vLN27c+PDDDz/++ON2u+37fhzHjz+s3W7fu3dvc3MzjuORkZFcLheG4c7OztLS0uLi4tLSUqvV6nQ6ly5dKpVKAKSUQRDcu3fv7bffvn79+r179/L5fKVSyeLXjY2NO3fuPHjwYGdnx3GcmZkZimUJIYQcHcxiRlEzBxqIFEuUNhlMDuPR3MgMEF9vHubsmsaJvDXkGf1YdeJ0c5CsD5JcP5Fa5wwxXrCmi07JNgqWsMR3Mrjh0bf8jRs3Pvjggzt37mxtbZ0+fVopRRufEEK+ZxSXHOQTAgEhIB5e4spMsEf93iTVcayDQA9CHYYII50NlU0TSKmziTw/HSP22WhZYcA0mGky24JtM9dmrstch9k2KDgjXyyKona7vbKycvfu3ed5/GAwqFQqQRAAoKGy5Pv4JmOsaImybSRKxUpHUrkGY3iuIaicMcfgDdecLTkuZ7e3uvf3gkEiT9Zyp+r+dNkruyYDevHGdv9WN1odxFtV73gtd9w1q4Zwg2SnEy5v9W9qrTyzVvFmarmTAFIVbfWv7w4W+vGGwZ2yN1NyJgrORNWzbINvD2Kl9V6UXN3omoJNV7xGzv6qNRLiON7b21tdXV1YWMii1YWFhbW1tTRNbdt+omdVKBSmpqYKhcLc3FylUvE8LxsMe+/evfn5+Tt37mxubs7Pz8/OziZJYhhGGIYrKyt37ty5du1ap9MZGho6fvz43Nyc4zhKqQcPHiwvLy8uLi4vL1+9etU0zVqt9kQBBEIIIeTQ9sI4YDDGNcCkRqLA+ef6zbKF8DqsEZhNGDWIwhMvkCqdKB2kKkyfDDoZAwfLWbxkG56hfUu4Ji86RjNnaQ3bYHXXHM5ZkVR7UdpLZCT106c9lmA11yjaX7kHl9WLn5+fX1hYyL7K7969u7W1lZWepy1PCCH70JmlJjiUTIMZgrkOytlMXw//w6O/n3V+8WgSsOy/Z9ScJeRb+VgxjGz6IKpgQL4flmB114yk7iXpIFUihWNwZT3XUFlb8KpjjvvW8bJzc7P7H29tMoaKZ77aLFwaK1mCZ3vwXnDvj+v/61rno1Z492Ttb04M/XfD/kseq+0G9xZbv7q28X+mMqh4s6caf5vFsons393+z3e2/2EvXHKNymT5h9OVv/Ttpm04pjAvjZcavv2zWxtXNzuJUolUJccwv+LVCUEQLC0tvf/++//4j/+4ubmZJInW+ok5ux4ZGRmpVCqMMf4prXW/39/c3Hz33Xd3d3eTJFldXW2321EUcc4Hg8HCwsLNmzcXFxebzebFixffeOON8+fPc87TNN3a2rpy5crPfvazvb29Dz74oFgsnj592nEcimUJIYQcNUpD6id7V8mqTjYhfIgyc19+OpZNlO4lcqOftML0ibs4YwZnY77lm8IUzOTCt/ion3XpwADOIDjbGiRLnWilF+0ET75CzuQFy3hlyPsasWyv11tbW/unf/qnX/ziF1kUq7WWUurnvsCIEELIt5yfUBMcVp+PUyn6It+der1+9uxZ27YvXbr09L1a6yAI2u329evXV1dXAWQD60ZGRiiWJd8P1+BTRafiGpHUiVKJ0njuzgXnzDO4K7jSei9Mt3GcDAAAIABJREFUt/pxLWfVXStvG475/7N3Z89xXNcB8G/vy3T37BtmsG8ECO6kSEuyLcuyFEeOq1KVqlQqb1/yn3x/Rp5T9T3lIUs5YRxLiWWSsiiKBAECxD7AYPZ9pqf37u/hWAgCLiIpiRSl83tQicB0T3cDg7739LnnMBQhrm8OnUZT36wNHnTMPcvpdIxCbbCiCTmOUVrDrYb+QLdrtjfwfDutPOwYeywj2m6/axZaxrbpdvzAbegbidDpIPAoQmiKCvFsVOJklnH8oNg3M4rgeM89HQqCwHEchmGSyWQ2m81kMvV6HQrFPuZmz7KyLENA9vjXo9FoJBIJhUKO4/g+NEELPM8zTbPVavX7fY7jUqnUwsLCyMiIoiiEEMjDzeVyY2Njtm3XarVqtdput6PRKM8/vhqD7/uO42xvb1cqFZ7no9Ho2NiYqqpHL4DeYqVSCbLs8/l8JBKhafq1+ANSKBRqtVokEolEIpqmCYJw4twLhUK9XhdFMRwOp1IpLPiAEEKvE5oizKNZLDSheMJEKS5D6Mf04bC9YGD7Zd0+6NmP7o+mKNvzKYqEBUbhGIZQxxfM2F4wtL3drvlFTe9arv5Ivq3M0hrvTkRepGuo7/uu6/I8n0gkstmsLMvNZrNSqRwcHDzjHuCWvbu72+v1JicnE4kEy7InRheEEM/z+v1+oVDwfT+bzWqaJknSt3pbLxaLh4eHoigqipJOp2HQ8k2BOryrq6uFQoEQoqpqLpcbHR0dHx/HxqcIoa8Jw7IIoa+QTqfT6fT58+ef9IJ6vb67uwt9h2iazmazp06dyufzGJZFL4fE0hNhgRDhhffQs9xi1+xZru54aZqKiBzP0EEQEIpyfbNvHnaMna5ZMN02oaih02zrG1b4mudbXaPQMfa8wHJ8o2cfdsxCx9yT2KgbWLpdHTr1gASub/SsQ8NpBMGfZlYMRXEMLXEMTVGNodM0HO+FslQoitI0bX5+fnR09Pz588vLy7du3TIMw7Ksk5PARwKysDnP84IgCIJAURTHcQzDUBQFYdlOp2MYhiiKmUxmZmYmHo/Dx5lhGFVVk8nk6OhopVLZ3d2t1+vtdluSJE3TnjQJtCxrdXX19u3bqqpOTU2Fw2FFUY7+PjiOMxgMHj582Gg0CCEwp+I47iv/gATHPPYcX4JCoXDv3r2pqanx8XG4mCfOvVAorK6uRqPRfD6vqiqGZRFC6HXyp7DsiTuoQJgIxY0QfvLRVFlCiO37A8er6M5O13z8nTEIWJqaDAuhR2oYGZ7fNJzNjvlFXQ8el8UqsnTXZnTbe+Fzisfj8/PzV69eTSaT6+vrX3zxRb1ef8ZtHcfp9/v37t0rFos8z6uq+uhaGXjE226379y54/v+hQsXGIYRRfGbmhdAei88vj3aZ7FY/Oyzz6LRaCaTCYVCoVAIHiRTX3rhtwuCoN1ub29v/+u//usnn3xCCMlms5cvX37rrbcymQzOdxBCXxOGZRFCLw6iIeVyeWNjo1Kp+L4/NTU1Pz+fTqdDoRCOUdDrQmTpjCrMJ0Jv5MNt0/30sMMzFEdTWVVUeCksjWe0i5PmXmu4qdvVnPbGZOznmpjnWTUf+VEQ+BShbW8gcfER7UpMnmFp0fb0tHq2b5V1uyaykYx6PibP0zQbBMTxg+Vqb6XS3++aCs8spdQzaU3mnnv5vyRJExMTsVjs1KlTsizHYjFRFJ9xW0iWaTabOzs7Gxsb9Xo9l8stLi6m02lBEL5yJSNFUQzDwDzEcRxd19vtdiwWe/omLMsyDNNsNhmG2d/fFwQhGo1+zZaAg8Gg3W43Go1erzc7O5vL5b5z03manpmZicVigiAoiiLLMn7cEELo9Z9DxynxFOHzhFEJ9SLJkg3DJS1DZGmFY0SW5miKEBIQEgTBfs/6tNzf7ZrBt1BZQFXVfD7P8/zCwkImk/E8Dx7NvkbX3jTNzc3NbrebSCRisVg0GoV81YmJCUmSBEGQZVnTtE6ns7m5GQRBIpGIRqNPH6U8heu6tm0fHBxsbGxcuHDh8uXLNE3btt3tdgeDQavVoigqFArhZwIh9OK3FLwECKEXBmuTy+Xyw4cPIdoyOTkJiXXf4CNxhL5tPEPHJHoyJuuO99lh506pt9HUZY5maEpkJZlLJ5VFw2mpQrZt7OQi10Yj16DlV1o5SxHG9vqubyhCPqtd1IQ8IYSlxZRyzvGGbWNXZMP58JtxeYYirO54HdN5UB3cKfe8IMhr4uVcZCYmC+xzp3kKgpDNZrPZLMwZHMd5Ug0BQgjM7IbDoWEYjuPYtm1ZVqVSWV9fL5VKFEVls9kzZ86k02mO41zXhSq08Bm3bds0Tdd1j+/N933f9z3PcxwHyph8ZasQ6AnmOE632y2VSpAwC/m5L/yDMwwDsvVLpVI0Gv1uhmXz+Xw+n8dPGUIIfX/QAmFjhBIJ8Ql5kdhp13KHrp+SuZjIxEWO5RiKIrbnD11/r2verg5M1/82qr1KkiRJUjKZhH/WarXXbg2+4ziFQqFUKk1NTTEMo2kanEImk8lkMkcvazabm5ubnufZts1x3AuHZWEP9Xq9WCy+995758+f5zju4ODg448/Nk2z1+vJsixJEoyURFF8lrU+CCF0HIZlEUIvzjTNbre7t7e3ubnpum46nZ6ens7n86/dg3eECCEJmT+f1XiaUnm2qlv/U2j7AQkCktNEhU+NRd9Oq2dtt68IWZlPsrRAEUZg1WTolMCqQeBxjCzzf5rnsLQ4ol2MiGO2N6BpLsQlRTZGCL3R0O+UujudYUDI1VxkMaWMhUWJY+hvuUI4hFBXV1eXl5cPDg4ajQbEVQkhsVjsww8/PHXq1MLCQjgchkxYjuMkSWIYRtf1er1eKBSgcAEhJAgC+OBXKpV2uw0VaeG/X3kYgiDMzs6KothoNIrFYjab5TjuaybMIoQQQi+bUwkGNwkTJmyY4qcIl33eHQSEeH5Q6FkBIafjRGAolqbrQ3e5oa+3DNPzPezB9ZpwXXc4HG5ubtZqtfn5+VwuxzDMK6mqhBB6TeFcCCH04vr9fqlUOjg4KJfL4XAYksKSySTGWdDrSOEZhWeCgIgc84f91kZzuNHSGZpiaSqjyhFxin7kYQNLiYqQUYTMia/TFBsWx8Li2NHsq2+5ta79sD64V+1LLD0elpbS6kJS4VmK+fafYUDktN1u7+3tbW1tHR4eOo5D03QoFOJ5XlEURVEkSYK6BBRFiaKYSCQikQhFUfV6/f79+1Bzluf5owprpVKp1+sdNQp7lrAsx3G5XE4QhJ2dnXq9Xq/XIc/lSa/3PM913Var1Ww2XdcNgoDn+VAoFI/HeZ53XbdWq21tbRWLRSjIIAiCpmk8zzuOIwhCOBymaToIgk6n0+/3Q6GQLMvw0MhxHMuyDMOQZVlVVfhno9Ho9/vwRoSQcDicTCZFUeR5HrKGO52Obdssy0LpBk3TEonE8TxiQgjkzgyHQ8uyotFoNBodDAamaYqiKAgCy7KWZXU6HYZhJElqt9udTocQwvN8MpmEjmEwl4OM5nq9Di9gWTYUCkFCkCRJUHsX/9IihNCr4enEN4lbJ96ABM4L7iMIGobrBUGIo31CFI45HFgr9WFRt9zXLSjruq5lWc1mE2rEw0Ci1+tZlnU8GxcW9zQajU6n43ke3P7gZsrzPE3TvV5vMBjAJoPBwDAM27ahgm04HNY0rdvtlsvlSqUCfYYdx3FdN5lMRiIRXdd1XRdFkWEYy7LK5XK5XLZtGwo3QbkGjuM8z6NpOhwOQy14WPfT7/d7vV4sFtM07UTHUZqmGYZRFCUSicCIiOd5wzAkSYpGo9BP1XGcWq22u7ubyWSy2exji+0Oh8N+v9/pdIbDISGEYRhoghqPxyGMGwSBbdvtdrvf7w+HQ7g+0Wg0mUwejR8Gg0G9Xof+qFCuIRKJhMNhuBSdTgdGILBtJBKBbTmOsywLHrTDu/M8D9tGIhFoIQv1oGDlE8MwkUgkkUjgSAOhlwM/ZgihFw/0tFqtjY2NcrlsGMbs7Oz09HQqlQqFQo8ORxB6XSRDvMzRfhBoPLfR0hvDNs/QFEVymsgzLxI//VOpuI5xa7+91zVNx7syEr6UC2dVgWcp+qXklUNRgmg0Oj09rShKLpdrNBqtVqvVaq2trdXr9VarFQTBxMREJpOhKEqW5YmJiVKptLKyUq/XP/744+3t7Xw+H4vFWJbd39+v1Wq9Xs8wDEi5fUYMw4TDYVEUZVk2DGNnZ4cQoqrqk15vWVa3271x48ZHH300GAwcx0kkErOzsz/72c+SyWSn0/nss8/+5V/+pdfrOY6zu7s7Pj5+/vz5RCLR6XQymczFixcFQXBdd2Vl5cGDB3Nzc+Pj45lMhmEYmNcVi8XJycnFxUVd10ul0u9+97v79+/ruu44DiHkypUrv/jFL0ZGRhKJhG3bjUbjs88+q9frkUik1Wptbm6eP3/+Zz/7GcyOjrRarS+++KJQKFQqlWvXrr355ptra2vlcjmbzaZSqUgkUi6Xb9++Lcvy6OjozZs3//jHPxJCksnkBx98cPbs2XQ6DTWC+/1+pVK5fv36rVu3CCHQ2y0ajRJCRkdH4f+fEtFGCCH0LaJ5QocIl6OEKcKEX3g3th80De9OVS/0rLzC14ZOaWj3LO+1S5TVdb1arf7+97+/fv06+XJxTDwe7/V6RwUTCCGGYTSbzd/97nefffYZNApOJpPnzp179913oQDazs7Ow4cPoeDAgwcPCoVCvV5Pp9NLS0vnzp07f/781tbW559/fvPmzd3dXVEUs9ns/Pz8lStXrl69CuXyR0ZGFEUplUrr6+s3b95st9uCIBy1voBnpZIkXbhwASoewEhjeXl5eXn5zTffPHfunCiKx2OR8Bh1dHR0OBzeunVre3tbUZSJiYnLly/DxIcQAsOGp/B9//DwcG1tDY6cEKIoSiKRuHbt2s9+9jNZliFe3Gq1bt26tbKysrOzA/HTt95667333stkMqqqNhqN9fX169evFwoFQkgmk5mcnLxy5crly5cJId1u99NPP11eXt7d3R0MBoSQa9eu/eIXv8hms+FwuNlsbmxsXL9+HYZeqVRqamrq8uXLb7zxhuu67Xb7o48+unv3LqymUhTlypUr8EN5yiANIfRNwbAsQuhFQP37arW6trbWarUgCW5ycjIcDmNNJfRaE1laYPiZWIimqIHtVXVrva77AWEoKi7z8vOHZvuWW+qZa7XBw5YuscyZlHoqqUxFZZ55GXmyf5o/0jQhJJ1Oe543NjbW7/fb7Xa9Xi+Xy7VardFobGxswNMUVVVFURRFMZPJzM/PQ0O/YrEIodhYLKaqKqTNxuNxSESlaZpl2WdZr0dRFMdx4XB4dHS01WpB4y8oj3sC5Mk2Go39/f3BYBCLxSRJchxHFEXbtkulku/7kCcSjUYpijJNExp6cBxnGEa1WuU4zrZt+Fa1Wt3e3hYEQRTFSCTCcVyz2Ww2m+12Ox6PDwaD7e3t7e1tXddVVZUkyfM8z/NM03zw4EEQBPCV4XC4v79fLpdHR0cJIdFoVFXV4ycOySbNZrNUKhmGEYlEZFmmKAoCrJCWGwqFOp3O1taWLMuQwpxKpQzDCIKgWCxGIhFVVSHvZn9/f3V1tdvtqqoK7cIYhmm32+Vy2fO80dFRnCkhhNArQ6uEH6W4HGGThJZefDjtB3bgdx23YTgd0x04Xs/yHP91isrC/bFcLq+srNRqNUVRIBNTEARYZcLzPGSk6rpeLpcPDg4cx4nH43Af5DhO1/W9vb0gCHK5XL/fPzw8rNfrFEW5rqtpGtyRd3Z20uk0RHJVVVUUBW6p0Wg0EomIokjT9GAwKJfLUIKJ4zhFUUKhkOu6kOgaiUQkSaIoqtFoUBQ1MzOTSCQYhjEMo1artVotSDJ97GAmCAJd11utFryg1+vVarVOp2OaJsMwtm3Dk2MYbj12DzD+geU+8DQXFu50Op1yuZxOp8PhcKVS2d/fbzabnudB3i4hJBKJwPKgbre7u7u7t7fHMAwcOaxqgsfPMKKDHN5EIiHLsud5lmVtbGzQNM1xXKlUOjw8DIIA0oQhv1iSJEJIr9erVCrdbjcIAhgjQc80juOwFANCLweGZRFCL8K27V6vd3BwsLKy0u/3w+Hw2NjYxMREKBTCmCx63VEUSSuCzDMMTa1U+7dLvbphhziaoojEPV8vuyAIqgPr93ut7fawOXR/PKb+fDoekTiBpV/mBwWyZbPZbDKZhDqzMI9qtVqff/75f/3Xf8Fav3A4nMvlYLIUi8UWFxdlWc5ms7du3To8PKxWq8PhMJ1OX7p0KZ1OG4axtrZ2eHjIMIwgCM+eI68oyuLi4ubm5tramiAIExMTsiyfeI3jOIPBoFAoLC8vT0xMvPPOOwzDeJ5XrVZh7uG67uXLl69cuRKLxQqFQq1We/PNN+fm5gzDKJVK+/v7tm07juP7fr/f13V9OBzW6/VYLDYxMeF5Xq1W6/f7oih6nlev1+/cubO2tnb16tUPPvgASh+Yprm6unrr1i3oEyKKou/7sB+e5+fm5uApVCgUglkN+TIJqN1uW5Y1Ozt76dKlcDjM8/yJBYAwuTIMQ1GUS5cu/fVf/3WpVCqVSlBfYnx8nKbpfr//8OHDjz/++OrVq3/+538ejUYZhmk0GisrK3fv3o3FYs+VpIwQQuibnkPHKHGR8HlCq4R68dCVHwS2Hwwcr+37DdPxA+K8bn/e4X69vb39+9//fmpq6u///u9haX+j0dja2lpfX4f+wJZlOY6zs7Ozvr5+7ty5X/7yl3CrrVarkARKCBkZGYG7ZLFY5Djuvffeg1v2+vr6J598Ait78vk8JKiOj4+PjY2NjY2Nj49rmgaRWTgkWPGTz+dhef7Ry1zXhbBvq9XSdd2yLFEUIVjMcdzc3BxULjoxzHNd1zTNzc3NTz/9dGFh4ezZs1tbW71e78GDB5CVYpomFBagKIplWagHdeIq0TSdy+UgNRgCuNVqdWtrKwiCnZ0diIRub29vbm4KgnD16lVY20QIkSRJluV+v1+tVldXVzudzvvvv5/P56HCEsdxkGb78OHDvb29mZmZpaUlRVGgDcD6+vrdu3dDoZCiKPv7+91u96c//Wkmk4lGo5IkQRcBlmWbzWa5XE4mk2NjYzMzM/C0G94Xlz8i9JJuKXgJEEIvYDgcHh4eQqQmEomMjo5ms9lYLPaUXvAIvUY4hlIFdjIi+UGg217Xcu+Ue6brszQdFlmZe6Zxqm57hY6xVh/sdQ2BZa7l5cW0klYElqbol/7wgqIonuePf0JVVdU0rdVqTUxMPHz4cH9/v1Kp1Ov1UCgUCoVYlg2Hw5OTkwzDRKPRZrPZ7XZ5ng+Hw9PT0wzDbG9vQ56sKIpHZU+f6dpynKZpsPiOYZitrS0oj3D8NUfZN/fu3SuVSlCFFsra6rru+z5UuYXwcbfbHQ6H0Wg0nU73er1erwcJp7quu67bbDZ5nh8bG+N5fjgcQpm5wWAQBEEymeR5Xtd1QRBSqdTo6Cg8W4LNW61WPB53HKdSqaRSKbiA4XB4ZGQkl8tlMhm4mDRNwxyyXq9Dau3s7OzY2Fg6nWZZ9kTlWUIIwzCiKMbj8ZmZmfHx8VwuB/s5ODiAInqmaeq67nkexMRnZmZCoRAhRBTFZrOZSCTw6RdCCL08fkC84OSk2esSe4dYW4QfI2zqhesY+CTwfN/zA9sLHC8ghLx25Qvgfk0ISSQSo6Ojs7OzMCQQBEHX9VQqxXEcwzCO4ziOUygUPv/8836/XygUIM+03W6bphkEwcjIiOM4QRAwDAOhw3w+n8vlCCHtdltVVYqidF1XFEXTNBjAxGKxeDwejUah+M/RnZGmaUgXhfU98LJYLAZV9WVZ7na7uq7DaAHKLyiKks/nobDs0anBopZqtbq7uxsEwdLS0uLiYiqVymQysNJoOByura15ngcDifHxcUVRnnSDhtFCoVAol8vwqLhUKqmqmk6ns9msaZqtVqvf74+MjEBM+eiJNeTqNhoNlmUTiUQul4MhDbyRbdv9fr/RaGxubjabTXhgTFGUbduHh4e7u7tzc3MQEzcM4/DwEELJsViMYRiKonzfZxjG9/39/X2GYfL5vCRJqqpiQBahlwnDsgihF9Hv9/f390ulUqvVyuVyExMTsAAH7+Loe4Ojqawqyjwrc8ztw+5/7TT7tpcICRQlPmNYtme5tw87K7VBY+hcHgn/aj4VlTiB/a6sCINODplMZnp6ulQqDQaDRqMBRdzgBdClKpFInD9/HiYGR9vu7+9vbGyYpsmyLIzgn/2RDE3TgiBkMpkLFy4UCoUHDx6IovhoWNY0zXK5vLy83O/3j6ZJsP7u1KlTIyMjUKPg+FHBdAvKW0MHD8iCgfzcarVqWZZt2zCHlCQJqjpACnA8Hh8dHQ2HwzDPYRgmmUzOzc35vl+pVEKhEFQSgPTeTCZzPAcW6irYtp1MJhcXFy9evBiPx5+09A/i3VCWDmaAqqpGo1FoLAb1YeDwoBIu5K34vh+LxaBWTCKRwHWFCCH0kkBY9kQLLqcSOFXCRAgbp6QLLxaWDf607yAgr2VA9k+Xx/cNwwiFQqdPn56eno7H43BrjkQiMEHwfZ/jONd1DcM4ODi4ffv2nTt3jmKXQRBkMpmFhYXhcAhrXFiWnZ2dHR8fz2azEJrUNA1aV8HT1hdOAYGkVFVVoWRBp9ORJAkSURVFgaK0J07NcZyDg4MbN24sLCx88MEHiURC07RTp05B769yuXznzh2apnmen5mZmZycjEQij/9ZB4Ft2/V6/Xe/+90f/vCHcrms63oQBKdPn37jjTcGg8FwOIRKCKlUCpqjHt+80+k0m81IJAKtRI9/96gl6fb29h/+8Ider3d0beFku90uxKMNw9jc3KxUKnCmR2t9oLLtyspKu93OZrOapkEhCPzoI/TSYFgWIfTcwy/P87rd7v7+fqvVIoSkUqnp6elIJALPXfESoe8NiiISR+c10XJ91wtCPKPbruU+0wJDmGYxFJVThfMZbSYuh0WOZ+jv2AlSMJ2AXFRw4gXwmuN/AUzThEpkhmHE4/FUKgXL/J/rrSEqCsUEqtVqKBSCDhXH5zDxePzcuXPxeHxycvLo6xApzuVymqYNh8MTf3MgTByPx6FJF8Rh4aERtCGG6mnD4RCmK4Zh6LoO5wgne+Lcyf+NRxNCTvRoPj55gyoHrusGX9VDGzo7H+3n+A6hRAwhBK7q8dccHSd+NhFC6Fu9PRKKIYQmhBCWIhxNTixyoThCi4RNU/w4YV680rcfBI+GfF8v8BAUEmaP30apY45u69ls9o033piamjpeVh6aX0EGKNzjoELriTvy0U6+VuyDZUdGRmCNf61WkyTJdV1ZliORCPQcOzEOgaq4w+GQpmkomwsjIlVVJycnHccplUqEEHh2G4vFToRTAZRBgEZe6XT617/+te/7EBdmGIamaVgoQwiBVU0nunTAoKXX60F9/xOVkYIgoChKFMVcLgfVk45qwvI8LwjC3NxcKpU6c+ZMNpttNpu6rv/xj39cXl5WVXVqampmZgZ6iv7VX/1VvV4nhPzxj3/8n//5n4mJiTNnzhyP3iKEvj0YlkUIPecI8sunsvv7+zCeSCaTUNcJE7jQ94/A0GlF4Bla4Zme5RqO7z1bL46ABDRFQjyjCPLlXDgh8zz78ksXkKNIaxAEJyY58C3f9+EFECg8HiuEr58IAnqe1+/3oRKZaZqpVCqVSkHDjee7sIIARWyhzgDLsv1+//hkg6KoaDS6sLBw/vz5n/zkJ48NR8I05vgmDMPIspxMJhuNRqPRcF3X8zzIgmk2m7BIECZIDMNA/TWapj3Ps23bdV3f92EOeTQZg30+PRIKrTxc13Vddzgc9vt9VVVlWX6xP4mwE6iHwLIszLjgJ+W6ruM4nufhBxMhhL5NFKFYQomECRHOIIFN6GPfIhShFcImKX6M8OOE/jphWeL5r3VUlvi+b1mWYRhwwz0Km0IaB9xYj+6VqVTq7Nmz77zzzoULF048Cj16zbd6tAzDjIyMUBT18OFDKPLuuq6qquFw+NFEVxgJwCoWWOx/dFsXRXFkZKRSqfT7fbhNsyyradpjjx/K766tra2vr7/77rtnzpyBdqO7u7v7+/t7e3swCIGdwKU7EX2GEgSEEChcC+94dMWgFOzIyMg777yzsLCgKMqjdaUSiYTneYZhrKys/PM//3O73Q6FQtAGVlGUaDQ6PT1dqVRu3LjxxRdfrK2tXbx4MZVK0TSNYVmEXgIMyyKEng+0DYVuoZZlpdPpdDoNNfLx4qDvK5ljcpqY8gLXDzTxmW6dFEVpAnsuq1GEiojcy23x9b8gBAn9r6Ar8dFQ3nVdWOO/vr7e6XQURYnH4/BZhqkIjPshLgmbeJ43GAw2NzdXVlYODg5EUZyZmcnlcqIoPu96N6hLm8vlfvSjHxWLxdXVVYqiEokETEgYhpEkyXGcYrGYTqebzaaiKI92BnssnucTicRwONzb24OyBtD+OJFIDAaDnZ0d27YVRYG0F0EQJEmqVqvFYjEWi4XDYUVRIHWlXq9vbGxMTU1NTk6GQiHo0fFYHMfNzMzwPG9ZFkVRn3766fT09Llz517sr6Isy5lMZnNzc2NjY2RkBBKIIHhdKpV2d3fhEuGnEiGEvi0UT2iVSEtU+ENC3wmoDXL0RJbiCC1RoYuU+nMinSO0Sijuhd/ne5AtKwhCMpmEsYGqqnNzc1D2tNPpQDdLnufhtivL8nA43N/fr1ar7XYb6gK97B/sl82sgiDodrt7e3uiKKbTaU3THvtilmXhqXCz2dzZ2ZmYmIA7u2VZjUZjf39/bW2NYZhUKtVutw3DeLTPJ/kyqAoPegVBgO5kg8Hg4OCg0WjANYTiuVB1l+O48fHxozEPRVHxeDydThcKBaiqBA27IEYMoynSoWi3AAAgAElEQVQYt5TLZU3TJiYmHlvuH0pITUxMfPjhhzs7Ozs7O57n9Xo9TdPg9ZqmXbhwQdO0eDyuqirUdojH4/j3AKFvG4ZlEULPx7btZrNZrVar1SrHcZlMJplMRiIRbPaFvscElhbY5/sNpwiROWYyKr/aI4fUS0gdjcVi0WgUmm9Ah4pGo/Hw4cPNzU3TNDOZTCaTSSQSoihCUjwsmoMqBzAtGQ6HtVpteXl5fX0dWnnMzc1ls9kX+PhDtDeVSvE8D39SQqEQzIugtFwoFIIl/PV6fXV1NRwOq6pKCGFZFnJRIRYMJVnhwA4ODsLhME3T0Wi0Xq/3ej1RFCORCMyCYrFYq9VaXl6G50mapkG/MkVRfN/vdDq7u7sURUUiEWgPfXh4OBwOYcLG8/xTwrIsy0LPQ2jHvLOz4/u+oiipVErTtOcNoUqSlEqloGnywcGBoigQKG+32+VyudvtWpaFH0mEEPoWUQyhGEqcIcHPg8AiQYdYPeJbhGIJEyHCGCW/QWnvEyZC6K+VS+iT/60t+5rieT4ej9dqNV3XS6XS+vq6IAgsy0JYtt1uw32Q4zhJkgRB8H2/VCrBbR0ijxCUlCTpGZ9lQnCTYZhmswlV8mOxGCx/Of4yaLAJhZJYluU4DgYPgiDIssyyrGmapVIpk8lMTU09NiwLEU94rDscDh8+fHhUZcgwjE6n02q1IH0VQqIbGxvRaBSabp0IjAZBAMHTdru9v78vCEKtVqtUKlD8AR4ea5rG8/zh4SE8UIdCt9DcTNO0bDa7vb1dqVRgzAYDG/gvJOoqigJVCGzbhvESx3HQlFUURV3XdV2Hyk7hcDiRSNTrdVjoA91Q+/0+jC4URcnlctCgDFfnIPRyYFgWIfR8oA9PrVYzDCMcDo+OjsJK5EcfDiOEXjmoebqxsfHf//3fmqZFo1H4wEIX4P39/cPDw1KpNDY2Nj8/PzExAZXRIGi7vr5+69YtWN8HC+qLxWKxWCyXy47j5HK5M2fOnDp1KpVKvfDhiaIIKbqJRMJxHNu24Zg5jguHw9PT07Ztr6ys/MM//ANMvQghyWTy8uXLi4uLk5OTsLnjODs7O5VK5fbt2z/+8Y9nZ2cFQYBAqqqqyWQS6gmoqgoPkGAdZTQahdV5iURiaWmJYZjl5eXr169DTTfP8yYnJy9cuDAzMxOLxVzXhZnYU8ASwkQiEQRBsVj8x3/8xytXrly7du1EpYWvJAhCKBTK5XJzc3MrKyvXr1+Hegu5XI6iKFidgOVlEULoW8dlKUokgUEoPhj8kdiHhJEpcYGK/IqSzhImSqivlZEQBJAt+1pHZQnEW7PZ7Ozs7Pb29u9//3uapqHUqSzL4XAYHm2KogjNsoIgWFlZ+eijj+AhMSFkcnLyypUrMzMzU1NTzxS/YNlUKlWtVj/55BPP8+bn5y9cuHDp0qUTMUSoM3D37t2PPvoomUzOz89funRpaWkJkkY1TavX641GI5lMplIpiGOeANmy4+PjLMveuXPns88+u3HjBjyjDYVCqVRqZGTk7/7u73q9Xq1WgyHT6dOnl5aWzpw5k0wmjw8PEolEMpnc3d39z//8T6hUC1cGordQf2lpaUmW5du3b9+/fx/KJhBCrl279pOf/ERV1fHx8VartbKy8u///u+DwYBhmHQ6PTY2duHChaWlpVOnTkmSdPv27ZWVlf/4j/+AS5HNZsfGxs6fPz81NXX37t3V1dVCodDtdn3fh3avyWQyFosVi8Xd3d3PPvtsb28PTi0Wi50+fXpubu5EO1aE0LcEwygIoecL8QyHw2q12mw2HceRZXlkZASe7mKYAKHvIKgY6zhOu91uNBoURamqKggCZMK2222KorLZ7MLCwsWLF/P5vCRJEJSEGrK7u7tQQhragtXr9X6/z/N8JpOBiUculzvRufixExuGYSDwCh2Ej6qzsSwL/TcWFxeHwyGUMAuFQvD1TCZD03S3293e3iZf1rqFiQr8P8/zmqal0+nR0VHTNI+K5ELnjYmJiWg0ms1mFUWBdYvxeHx6etrzPOg1DE1FWJadmJgghFSrVWhjCHOkeDx+6tSpbDYrSZJlWZIkjY6Ouq4bCoWOV5uNRCJjY2PxeDwSiSSTSVVVLcuCmgPwmmg0Cu3LYMFmJBKZmprKZDJHKxBhPpbP54MgCIVCUFoBfiiDwaBarcIbCYLAcZxpmrIsw48Df70RQujbvIMqhJcp/ywhFPFNwmqETVDyG1ToGuFGCC0R8uJD34AQnwT+a1jBgGEYuElxHAdTAKhjMDc3p+v6wcEB3KNFUUx+KRKJyLIMt1GWZRuNRrlcPn5bP0p0hVtqIpFQFOUo4UNRlHw+D0mjkIqbTCbz+fzm5uZgMIBaq7Dt+Ph4MpmEbWmaHhkZqVar4XBYEISjUvtw34dIMeSTapr22ERdqOMUi8VCoRDUEWo2m/D8mKbpUCg0NjZ2+fLlbrdbKBQsy4LHt492T4XbfS6Xm52dhUxYQogkSblcDoY9kUiE47hsNktRVKlU6vV6zWYTQqsw5oHCC1NTU9DeAwrQH103GC9xHAdLaprNpuu6J44kOIaiKE3TJicn0+n0URX7oxdD+jMUqXv5VSYQ+mHCsCxC6FlBwxld12u1WqfTgVW6EPLAZl8IfTfBrGlsbOzSpUvb29t7e3uHh4emaUKYMhqNzszMnD59emZmZnp6+uizTNM0x3HQHLnb7RaLRUjcUFU1nU4vLi4uLCzMz89nMhlFUb4yPgiJM0tLS7Ozs7CG8URyPcwNPM+DXUGjYYqiZFnO5XIffPDB1atXj5+RqqrQ9Rj6NV+6dGl2dhYq0sKiSJqmR0dHYZ4D8y6KonieT6fT77zzThAEx/spQ+GChYWFbDYLywmP5oFH2bVQr/batWtBEKiqerxL8vT09MjIyFH3ZJ7n5+fnR0dH33zzTUVRNE1TVdV1XfgurKmMx+OQEgvhXZ7nk8nkm2++CW8KO4cI7+Tk5NEh0TS9v79/69YtmKE9tnIcQgihbxRN+AmKDhESELdB+CmKHydcllDi14nJkj9VlQ1ex6qysGT+4sWLULMe7sXRaHRxcXFsbOzdd98lX5ZwhQJHkE4LoUkIgEaj0ffff/9oh6IowqIciqKmpqagMhLcNOEF6XT6zTffhCfE8FQykUjIsjwxMeF53tE6/RO3Y1hf8vbbb8OCGKhZdPzWCWtcksnk8afFjz1fmqYvX748Nzd31HUTdhgKhaDQEDxwNQxDlmVZlh99XE3T9NzcXC6X+/GPfwyBXZ7nj1qDQt1/eOb9/vvvv/32247jwC+HpmnhcBhGLBB0Pn/+POwBRjgwJuE4LpVKvffeez/60Y+O2qxBxFxVVVEUL1++vLCwYJomHL8kSXDNIXgNPz6IF0N9p6NCUvgnAKGX8XcVLwFC6BkFQWBZVr/fbzQag8EAhmWwQBgvDkKvctb4ZfusK1eu5HI5x3Hm5ubC4TDMJXiez+Vy0FR3fHy81+uZpgmJHrFYbGxsbGJiIp1OH+/qAIHUTCZz5cqVkZGRWq1m27bneeFwOJlMTk1N5fP5bDZ7NKN4Osg3eWzhNhAKhUKh0GPnQizLSpKUTqeftC3DMNFoNBqNnvg6TI1OXCVRFB+bEQOzuMeuYTzaVhCEx6aNPHrwqqoe39WJrTiOe/TAHt05fCUcDsM/TdOsVqtBEBy1KcOwLEIIvZRbrEzYNCWdJb5O2CxhIoSWCfm66Qh+QDz/1cdlRVEcGxu7cuVKLBZLpVKTk5ORSOQrhxxQw/3ErQ0eAz99W3jZY+/4TxkPPHrvhrv2iUN9dFvYELqJHs1lPM8bDofNZlPXdagLf3wFzGPHME8aaRyNVURRPLpfP2kn0Gv06Rf2SaOU4wOb46dzYtjwlKJSTzl+SZIkScJ6BQi9QhiWRQg98wjS9w3D6Pf7zWYTOuFAzXhYgIMQemVzRpqmKGphYQFW6AdBAMVV4etQpgAyLDzPg1Vv8HWI57Ise2JOAsvqJycn8/k8pF3A6jYoiXC0CabJvzSmaRaLxXq9zvM89LPGct4IIfSy7rICEWYJ8QlhCEV//ZgsISQgxAuI/6rPTFGUc+fOLS4uuq4Lz3G/9zcX27a73e7e3p7ruvPz81BoHn/HEUKvEI7pEULPyvd90zR7vV6n07FtW5IkePCLSVsIvXKw/A0WDD76LQikPu8OIasFr+1L5nme67o7OzsbGxuDwQCKGEDrNkVR5ufnof0ILi1ECKGXdo8l1Dd8N/SDwPNffRGDp6wF+f6p1+vlcnljY6NUKnEcNz4+DrWYMCyLEHq1MCyL0A8ITVMs/ZiZPMtQ9DPM8CEsq+v6YDDwPE9RFKjwiIEbhBD6pnieZ5rm/fv3/+mf/qlcLtfrdUJIJBJZXFz80Y9+tLS0lE6nsd8XQgh9l8GomiaEfsL4mqJIQAKKIszzP2NjKMJQBB/NPa9KpXLv3r3f/OY3rVbrb/7mb5aWlqCrJ14ZhNCrhWFZhH4oNIH52wuJS7nHFXCkqTcn1K/cA8dxyWTyypUr4XDYsixZlsfHx6FzDl5ehBD6RkAjkfPnz6uqOhgMDMMghAiCEI/HM5lMJBLBmCxCCH3HhTgmG6LYDDUZeXypUNcPPD/wgsB7/kIGLE04mpqKYDzx+WSzWZZlk8mkaZpzc3PJZBIzSxBC3wUU9OlDCCGEEEIIIYQQQggh9G14tBAZFlJBCCGEEEIIIYQQQgihlwrDsgghhBBCCCGEEEIIIfRSYVgWIYQQQgghhBBCCCGEXioMyyKEEEIIIYQQQgghhNBLhWFZhBBCCCGEEEIIIYQQeqkwLIsQQgghhBBCCCGEEEIvFYZlEUIIIYQQQgghhBBC6KViv4PH5AeB6fptwyl0jK7pGo6XVoSJqBQWWYVn8WeGEELo/9w1ylXrd7/3Dg7xUqBXP66KOfz0kJb8H9RZD0NUM8nYPIW/AOh7g6FD8dDPVeEMXorvrdINsvefhAR4JRBCCH0D4otk4n0iRJ57+vCdOouAEM8PbM9vG85Oa3jroFPoGh3TWUqpfhAdDUscTTM0xVAUhSN/hBBChBBCvErV/P/+yb7xGV4K9MoJM0P25006Yf+gznqYYg4WuKGCa7DQ9wfPpAQ2i2HZ77Pyp+TT/5cEPl4JhBBC34C5vyLZN17vsCwEZPc6xl7b2G4N97tGuW/1LNf2/PvVfmNoj4Wl8Yg0Gw/lw6LEMRyNoVmEEEIIIYQQQgghhNDr5zsRlnW8wPb8nuV2TOd+pX+/1l+vD6oD2w8CWFXSs9y9jlHoGPtdyXA8xw8SMqcJrMgxLGbOIoQQQgghhBBCCCGEXiuvPiwbBKRl2Ptd82F9sN4Y1HS7MXR6lnsUkz3SNl27OWwZzv3aYDYmz8RDc4lQRGQ5BvNmEUIIIYQQQgghhBBCr41XGZYNAtK33bpu77WHm83hg3p/vaHbru/4j6+8bjie4XhNwy73rbZpd0zHcLzRsJhRBYllBPZpFc0cx7Ftu9vtDgYD0zRt2/Z9n2EYnudVVVVVVZZlURQpinJddzAYdLvdVqtl219RGy4cDsdiMUVRJElyXdeyrF6vNxgMDMNwHAfeguM4TdM0TQuFQjzPY3IvQgghhBBCCCGEEEI/cK8sLBsQ4gVBsWv+bqex2RyW+mbf9kzX94Ov6IYZBGToeDstozawV2qDc2n1rfFYPiymWP4pW+m63mw2l5eX19bWSqVSu922bVuW5Xg8Pj8/f/r06fHx8VwuRwgxDGNnZ+fu3bs3btxotVpPP5izZ8++9dZbs7OzY2NjhmFUq9X79+9vbGwUCoVut2tZVigUCofDZ8+eXVpampycTKVShBCMzCKEEEIIIYQQQggh9EP2KrNlKYpwDKUJrMjSXkA8P/D84Fk2dP1Atz1CiMwxASEcQzFfFejUdb1SqRwcHBSLxX6/b5qmaZoQqx0MBo1G49KlSzRNRyKRIAhc14XsWsdxTuwnCALbtmEPruumUinHcRzHMQxjc3Pz4cOH6+vrpVIJXuA4zmAwKJfLtm33ej3YWzQaFQQBf/MQQgghhBBCCCGEEPrBemVhWYoQhqKyqvjjibjCs44f7HeNoeM947Y0RcIiO5cIzSVCWVVUBObpm/T7/Vqt1u/3GYaZnp7med627Uqlsre3t76+fv/+fdu2RVGcm5sLh8Oapo2Njdm2rev68Z0EQeD7frfb3d3dbTabuq5rmhaPx1mW7fV6n3/++Y0bN/r9viAI4+PjoigGQVAsFvf29lZXV/f29gghHMfxPI9hWYQQQgghhBBCCCGEfsheTVg2CEjP9na7pu35EYEdi8o/Z+i9jrHXNYpds6Zbjhd4j6tmwFBURGKTIT6vSaOaOBqWYiG+abpD15dYWuEZ6QkVZiORyMTEhKIouq6rqspxnOd5tVptd3f3wYMHKysrtVqtUChkMplYLBaLxWiajsViJ2rLBkGg63qhUCiXy7IsJ5PJ8fHxTCYjSZLv+/F4fG5uTlGUSCSSTCYh9np4eLi7u7u6uloqlYrFYqFQGBkZCYfDNE1jKQOEEEIIIYQQQgghhH6YXkFYNiDEJ0HLdG+U+p4fXMooE5p4IasedM2tpv7fe62+7fqB53mPC8vSVEYRllLqm+PR8YjE0nTDcPZ7lsDQmsCMUPyTwrKpVCqZTFJfgi92Op1yuczz/NbWVq/XOzg4WFxcpGk6kUhAEdgTbNuu1+tBENy8eVOSpLm5uZmZmWw263necDiE0rEzMzOJRIJhGJqmCSGNRqNcLvu+X6/Xa7Xa3t7e6dOnHcfB3l8IIYQQQgghhBBCCP1gvbJsWTfwdcerDh3L83c7fDbEqzydUcV3JuOzsdBOZ7jfMQ57pu54QUBkjlF4ZioqT0blsbCYUgSBZWpD1/L8geMbrs/S1NOr0h5FY48HQ2maZlmW4ziGYXie53kewqmPDZgGQWBZVqFQ2N7eNgxD07T5+flsNgubyLKcy+Vc19U0jWGYoz0IgqBpmqZpoVDI932oSBs8ua2Z7/uO45TL5c3NzVQqNTs7y/M8y7JwAJ7nNZvNra0tURTz+byqqrIsf9WlDhzH6fV6m5ubnufNzs5Go1GO476loHC1Wt3e3oZeapFIRFXVx76sUCgUCoV4PB6LxSKRiCRJ+FFECCGEEEIIIYQQQj8crygsS4jnE8Pxy7pd1u1C30pL3Jlk6HRCWkyrcwklVe0pHOMFQWPoeH4Qk7h0iL+SC18YCccknmWow4FdHzo923P9gBDiBSQg5CmR2RNRyCAIIMrpuq7v+zRNC4KgKArP85Dl+ihIiS0UCnt7e47jRKPRqampdDoNYVyWZR8bW2RZVpZlWZZFUSSEwNs9PSxr2/bh4eHNmzdPnTo1OjoKsWNyLCx79+7dcDgsSRLHcV8ZloU37XQ69+7dcxwnHo8risKy7LcUlm02m/fu3YvH45OTkxzHKYpi27bneSzL0jR9FLA+PDy8c+fO1NSU53miKGJYFiGEEEIIIYQQQgj9oLDfhYPQHb8cOHZlUOhaOZVPymxSEd6WuNl4qGU4XdNNK/x4RFIFjmGY8tAZut7Q9g3X94Pgxd4RElcrlcqDBw+KxSLEK6enp8Ph8PEqB0egqmytVtvZ2alUKvF4fGJiIp1OK4ry9PimZVndbrfX6w2Hw3Q6DZmh315U9LvGsqy1tbVOp5NIJJLJZDwe5zgOP3UIIYQQQgghhBBC6AfuOxGWtTzf8vyu5e4PrIYpTGjCbExKh4RUSLBcr2e5EYnLqGLf8jqW1zScruUFwfNFZIMg8H2/1+sNBgPTNA3DMAzj8PBwc3PTsqzR0dHJycmJiQlVVZ9UwaDb7ZbL5WKx2O/3Jycnx8bGotEo5MA+6R09z2u324VCodFoWJalaVo6nZZlmWGYH8ivl+M4pVLp8PDQ8zxBECKRCIZlEULfOEqSmKkJdqDjpUCvHJM3qZEOibg/rNFkjA7JHC1g0Xz0/cExMY6J4nX4PpNTJHWevGiWD0IIIfR/aBOE5l9kIP3dOYWAEC8IKkOn73gHfTuv8IsJOSVzYxKvO95W2xg6vun6puc/b0yWEOL7vmEYd+/evXv3bqFQaLVaECjUNG1qauqDDz6YnJwcGRl5UpjV931o2NXtdnmeh7CsKIpPqnhACHEcxzTNra2tjz/+eG9vj6bpXC43NTWlquqTytcihBB6AUwuK/8/f+v3engp0CtHSz4ddQnn/6DOOsRTEyHKY3Bsg75Hn2WKk7kpvA7fZ/mfECWHYVmEEELfDDlJxNgLbMd+p87CD4jueEPHa5uu7fmZEB8VWZGje47XGDq2Fzj+C944IXd1MBg0Go1qtdpoNKCqqWEYsVjMdd2nVH31PM+yrGq1WigUPM+LxWL5fD6VSj2pcRbUh63X6/v7+8vLyysrKzzPT01NTU9P5/N5WZa/wZhsEAStVqvf7/M87/t+t9vVdd00TVmWo9EoNNQ6erHruv1+f3d3t91u+75PCMlms5lMRhRFnufJl6Hker1+eHjo+z5FUaFQKBwOJ5NJRVEIIYPBoF6vw7sEQUBRVDQahTc6UeU2CIJms1mr1QqFwv7+/nA47Ha7g8Egk8kkk0m4zvAT2draIoSYpikIQvRLjUaj0+lomqYoCpR9IIQYhtHr9Wzbdl03FouFw+Hj19z3/U6n02g0WJZlWbbX63mel81mI5EIy7Jw5JAuTQhhWXZkZCSRSEiSFATBk84asqeHw2Gz2Wy3291uF85aUZSjy0LT9GAwaDabUOpXkiRBEAghlmU1m03P8+CLkiTput7v9z3PcxxH13Xf9yVJCofDsVhM1/VWq9Vut/v9PiGE5/lUKhWNRjVNg59LtVqtVCrwWyoIQjgczmQyEOJ3HMcwjHK5XK1WCSEMwyiKEo1Gk8nk058cIPS9QakKe+40XgeEXhWOkDBeBYTQ60UdJeooXgaEEEKvFvsdPKaAENcPTN/vWG7HclWeMR3fdAOfvPjDTOjKFY/HZ2dno9For9czDKNerx8cHHQ6nZWVlffee49hmJGREQhQHmfbdr/fPzw8LBaLsiyPjo6m02lN055Ui8BxnF6vt76+/vHHH29sbFQqlWvXrl27dm1hYSGdTj+6/691rYJgc3Nza2srkUjYtn3//v29vb1arTY2Nnbu3LnLly8fD8tallWpVA4PDz/66COITn744YfvvvtuNpuFozJNs1wuf/LJJ//2b/9mGAZN0zMzMwsLC2+//fb09DQh5ODg4JNPPllbW9ve3vZ9n+f5c+fOXbhw4cqVK4+GZXd2dgqFws2bN3d2dniez2azp06dunr16ttvvw0RcMuyarXa+vo6HHMymTx37tz58+cvXLiwurp6//79U6dOTU1NZbNZCAq32+2NjY1WqzUYDC5fvnw8LAuh883NzVu3boVCoVAotL6+bprmn/3Zn50+fVpRlEKh8Ic//GF9fR2iwKqq/upXv7p27Vo2mw2C4ElnPTs7y7JsvV6/ffv2F198ce/ePd/3WZadmZk5ffr022+/DZ3NqtXqZ599FolEcrlcNpuFsGy/319eXjYMI5/PQyJ2tVrd3t4eDoe9Xq9QKNi2nc1mT58+ffny5WKxePv27Xv37q2vrxNCEonET37ykwsXLszPz1MU1el0bty4cf369cFg4DhOMplcWFh4//33p6enRVHs9/vlcvn69eu//e1vCSGyLE9PT58/f/6tt97KZrOPrZWMEEIIIYQQQgghhF4t9rt5WAEhnk8cP3C9wPMDLwj84GutMKEoiuO4kZERjuMMw7Asy7bto1zO/f39hw8fSpJEUZQsyxzHHc8x1HW9Wq2WSqV6vT4zM5PL5cLhsCAIj0a7IB21VCo9fPhwZWVlY2ODZdkLFy5cvHjxzJkzkJf6DV+oIDAMo1arNRoNmqZVVZ2ZmUkkEoSQQqEwNjbW7/chk9Q0zU6nU61WKYpaXFzs9/uDwWA4HG5sbAiCIEnScDiEDF9CyJkzZ1zXpShKEATXdRuNhqIosVhMUZTR0dEgCDRN8zyPEMIwTK1Wa7fb0WgUwpFHFzwcDkOY0rIsVVVzudzk5GQ8HmcYhqIo3/crlQpN0xBGTCQSruuWy+VsNjsYDOCt2+12qVSKRCKhUAhKAx8cHFAUparqo9Ftz/O63e7u7i7EvjOZDM/z4XAYMknr9bqiKBMTE3DkFEUNBoPt7W1BEIIg2NvbMwxjfHycYRhJkrLZ7OjoqKIoELuHqHEoFLpw4QJky4qiaFnW/v4+1KawLKvdbtM0DZnXR78M0OotHo87jgNhaKhQ3Ol0ZFnOZrOQc10qlcrlcrPZjMViFy9eJITApZNl2TTNbrcLadoLCwuWZTmOw7Isz/OlUonn+Xw+3263t7e3CSGzs7OiKCqKMjIyAr9sGJBFCCGEEEIIIYQQ+m5ifyDnSdM0x3Gjo6O5XC74kq7rnU7no48+arVasNA+mUxCbubxsGyv1yuVSqVSCZbVj4yMKIryaOuqIAhs265Wq8vLy7/5zW8ODw9d133jjTfefffd2dlZCPl9S2dnWdbh4aGmaR9++OH4+HgQBHfu3Pntb3/baDRarZYkSVAuoNVqqap69uzZv/zLv4T834cPH66urmaz2Wg0Wq1WDw8Pd3d38/n8r3/9a6iKsLa2ViwWW60WxHxHR0czmYzneb7vw0r8mzdvViqVbrfb6/Visf+to0FR1NTU1OLiYhAE418aGxsLhUIQ9fZ9/+DggBDyq1/9amFhAd7rt7/9bavVgl0tLCwcHBwUi8XJyckgCFzXHQwG1Wp1YmJicXExHo8/9jp0Op1EIhGJRK5evTo6OkpRVLFY/OKLL3ieX1paSiaT4XDYNM1Wq3Xz5s21tTUIYW9tbWma9rd/+7eJRCIWi9E0zTAMpMHevXu3VCq5rnvp0qWrV69C0YD19fVCobC7uzscDqPR52gHAUWKe73eX/zFX0kxz2QAABD6SURBVJw7dy4UCtXrdUipJoT89Kc/PXfuHPy6sizrOE63293f37979+7CwsIvf/lLhmF83y99ybZtKPjw8OHD6enpX/ziF7FYDPK44fixggFCCCGEEEIIIYTQdxP7wzlViqIgXHX0FYi+QSSu3+93u93hcGjbNtRdJYRA9LbdbhcKBcMwJElKJpOJROLRVE0obHp4ePjpp5+urq4Oh8Px8fHZ2dmlpaVTp07FYrFHw7jfIKhdm8lkRkZGIF4Zi8Wi0ShN07qusyxL0zQc/Pz8/OTkZCQSgczWg4MDx3Fc17UsC3JR7969u7a2trW1xbKs7/vVanUwGORyOY7jXNe1bbvX621ubq6urjqOY9v2zs6O7/vj4+MjIyNH1+1Pv1ssK3zpqL7q0aWjaXpsbAwW/kM8F46ZZVld1wVBiMfj+/v7vV5P1/XhcGhZ1nA4hEZtJzJzj3AcpyhKJpOZmJhIJpOyLFuWZZpmtVpttVo7OzuhUEiSJNd1DcMoFouSJA0GA9hVo9H4/PPPz549m06njwLHcMqhUGhkZAQybWmadl03l8u5rvvgwYNOp6PruuM4z/iTomk6nU6nUqmjOhhQtpim6bm5uWw2C8Vkgeu6pmmWSqV79+4Vi8XNzU0Iy3a7XdM0GYYRBAEyfyH6PBgMLl68mEgkMCCLEEIIIYQQQggh9B33ysKyFCEURShCgm9qb8+/FQS2oD+SYRimacIi8eNhWc/zOp1OoVCAlfipVCqZTD52BX2j8f+3d2+9TdxpGMDn+J/z2OPxMYmNnTgFYgK0BERB5RL10/QLtR+h7U2lquoNqlBLEUjlXBoIIUkTx4T4gO2xPeMZ78W7WNkcKOyyIdt9flcoBzMncfHwzvO+XFxcvH79+urqajqdPnXq1Oeff06DqP/2eb1lc4OqqqVSqVgs0g4rjuMsy6J4rtfrmaYpiqJhGIyxSqVSKBRkWR6NRq7rqqpK5+j7fqfT2dzcfPjw4fb29s5CUsuyLly4kM/nh8Nht9tdX1+/fv36119/PRwOR6NRFEUTExMLCwuDwWBXLPuXF396erpYLGaz2fExu66rKAodMwWUnud5ntftdrvd7mAwoAIB27ZpCdgutAsrl8sVi0Xa5RWGYa/XazQaDx48qNVq1MzAcZwgCLZtHz9+vN/vq6qqqurGxsadO3cURZmentZ1nYaF6Rzj8fipU6dc16WsUxTFdDrt+/6jR486nU6v1/N9/y3vlCAING1N4T5NHG9tbU1NTZ04cYJGd3c+VNRQ8fjxY8/zdiat8Xj85MmT09PTo9FIkiRd11dWVu7fv+84Ti6Xo+Onsgj8GwcAAAAAAAAAcAR9gFiW5ziB55goOKoUV6W2Hw6j0X/4iZLAG7Io7zchSBOv1K+6a1qW4shut9tqtaIo0jRNVVXG2Dj/orHKRqNRq9UYY8lkMplMWpa1KxMMgqDT6SwuLt67d8/3/WKx+Omnn546dSqTyexahPXXp8LzoigyxmiE0/M8xth7b6Q9SCqVunLlimEYk5OT4wsly3I6nU4kEr1ej0p4U6nUF198QZObT5486fV6OxeLvReyLBuGkclkxtUQVJJbLpczmQzN/77tIy5JlmV9/PHH+Xye8kq6zoyxeDw+MzOjKIplWbOzs41Go9VqffPNNxRql8tlenj+S1ebmhmCIBgMBhzHUanxvjdlYWEhm82Wy+XxF2lkOJvNxmIxSZJkWa5UKo1Go16vf/vtt9Tke/LkSSpkQDgLAAAAAAAAAHDUfJhpWYHjNUmYMFnHDzeFoBuEg+Eo4t4tAeMpxBQ4WeANJpqyyIR94icamWy32+12W1VVer+b5/nRaOR5Hm3BajQaiqLQSitFUcaRXxAEnufV6/UXL14kk8lMJkPrp3a1xAZB0G63l5aWHj9+PBwOafIxn88LgtDv9/v9/j8PmOep8fMNqSLP85Sy0a6ter2uqqplWXQi9Er+eNfWe4zb6NhisdhHH31UKpXOnTu3a6dZu91+/vz5+vr68+fPT58+ffXqVcaY7/vXrl1bWlp61/T5r59LSaLWBXqRn6JzXdcLhUIymdx3VHbfk6LrSfu1rly5ks1md7YEjGWzWd/3+/3+tWvXbt68KctyKpWybTsej49rbU3TpKVwlBRTliqKIlVhUOfD+O7QU0fD1wc91jv/w4DaEuh3996UYrF47ty5zz77jP66XZ9jGEY6naZe3R9++OH+/fuMsUajkc1mLcvat+0BAAAAAAAAAAA+rA8Ty/I8F1PEhYw5abKNjr/cGjx71feCaBC+y1vwAq9IQlyRUrpsM9GQBXm/WJbSsXv37v3222/Ga7RPaWtra3V1dXl5uVqtnjlz5vTp0/RC/Th19X2/2WzW6/Xt7e10Oh2PxzVNkyRpVx5K76FvbGxUq1Vd11ut1u+//769vc0Y2/mToiiaplkoFKg9YN9kdhzLMsaazebDhw8pIuQ4rt/vr66urqystNtt13Uty3qPU7TUclCr1RYXF3meP378uCAIO7sahsNhu90eDAa6rtNcZxRF3W63VqtVq9VCofDeHxJBEBzH8TyPVooFQUAttIZhvNN50f2iWFkUxX1jWe51EHzmzBnHcf74449ms0mVu2EY1uv1u3fv9vv9M2fO8DxPlbvr6+scx1mWRZE09WAsLy+7rjsxMTEYDNrtdrVaDYKgVCoddGyqqhqGYdt2s9m8ffv2/Pz8zsOjHwiCYH19PZfL0ca2gxJwSZJs27548WIul3v8+LEgCJ7n9Xo9WZb/e7vmAAAAAAAAAADg3/PBumU1SSjYiqNKSU02ZZGJ/MvesDEIukHUD6M3jM3yPCfxvCIJqiTospDU5IwuM1EQD5gcpbnF7e3tp0+fjkYjWn4liuJwOKRRWY7jMpnM7OxspVJJp9OyLI+z1MFgQC+2d7tdxpjjOJqm7X0rfNyE0Gw2oyja2tp68OCBrus7f5LemqfeT9M0d1Yl/OvZ8TzPm6Y5MTFRq9VWVlaoa5XjOM/z/vzzz2azSR2shmG8xzVikiQ5jmPbdhRF1WqVImwatBznwjQWGobh5ubm3bt3eZ6n5tPxiOhe46u9sbFBu8VSqZTjOG8zF031r7RhbHt7W1EUSh7fPoymaVNd17PZLK386vV6zWaTPpxuBM3DNpvNTqfjed5wOKRjHg6HVCWRTCY3NzfX1tbCMKTvhmFYrVbpRuRyOZqezmQyy8vLz58/Nwyj3++PRiPaM8YYO+hkKYKPxWL5fL5Wqz19+pTn+U6nw3EcPWzUX2Gapq7rL1++vHXrlm3blEpTiYFlWZqmeZ7XaDSohDcMQ0mS6NlAGgsAAAAAAAAAcGRJH/av1yQhZzKbidOOutoaLLf6T5v9ja4fHrAJjOc4iecNJmZ02VElTRJUSVBE4Q1v8wuCIMtyIpGYmppaXl7e2Njo9XqUrxmGEY/Hy+Xy3NxcuVwulUq6ru+MXAeDQavV8jwviiLDMBKJxK5X+8n4VfQgCFqtFoWVu0oGBEEwTXN2drZcLk9OTr45l0wmk+fOnbtz587q6uqPP/5ISSIljDMzM5cvX6a1VNTu+l5uBGMsnU6HYdhqtR49evTVV19FUUTBseM4V69enZubS6fTzWbzxYsXDx8+/P777x3HicVivu9blnVQQCxJUjqd3tzc/Omnn3zfP378+MLCwsWLF9/msHme1zRN13Xf94MgcF3Xtu2DClgP+gRJklKp1IULF+7fv//zzz/fvHnT8zyO42RZLpVKJ06cOH/+fBiGt27dWlxcfPbsGe0Eq1Qq8/PzqVQqnU7HYrHFxcUbN2788ssv33333Wg0opVfVPVQLpcpAy2VSuvr6ysrK0+ePImiKJFI0JFTu+u73utEInHp0qVKpVIsFmdmZsIwvH379pdffilJEhU4pNPpS5cuzc3NFYvFZ8+e/frrr0tLS2tra1EUmaZJx59MJk3TfPsSXgAAAAAAAAAAODQfOJaVBF4SeE0UEpqkioIhCyYT3bZc7wdMEGSR53iO4zme53ie0yRBkwRVEi0mpjTJYiITBeGv6lUFQZAkaWJi4uzZs7SnfjwUadt2KpWamZkpl8uu68ZisV2Rq6ZpruvOz89LkvTJJ58UCoV936DXNI3CNU3T3nAYuq5PTU3RFOSbwzJN07LZbLFYbLVaa2trm5ub3OsJSoqPU6kUvZvP83wqlSqXy9SFOo4s4/H47Oys4ziO4+i6HoYhpXu0r2y8WIwC4mQyqSgKJbMnTpwIw9DzPN/36aNisRgNbNIiqbm5ufX19UajEY/HqWk3kUhMTk7atk0VATMzM6ZpOo6jqqooislk8tixYzMzM91u13VdGjdOJpOzs7MUeo6rEizLmp6e1jQtkUjQSOy4gkCWZdd14/E4VQPvvWL0M6lUan5+PpfLjWdFeZ7XdX1ycrLT6bx48cKyrEajMRqNZFlOJpN0xeiwXdelvF6SpFKpVCwWHccxTVNV1X6/T+3DjLEoiiRJmpqaKpVK+Xw+mUxS36vruoVCYX5+vl6ve55HmTW1vqbTaYr7bduenJzkOE5V1fGjsu+9jsfjNAmrqmoqlRIE4dWrVy9fvhyfL62eox5kRVFisVgqlQqCgOM427anp6fz+fzO5wEAAAAAAAAAAI4U/n2NW/6HRhw3jEZBOGoH4cte8Pt2rzUYOqqUNVjeYtu94eqrQdqQ07ocUyRDFiSeF/m3XXlFO5oIrWCiYVVK/ehddVEU9770TYuYaG2Xpmmapu37bngYhkEQdLtdWgN1EJrb1XWdYtk3Hz0t+Or1evTuP/f6lXzGGHXjjn+93+8HQUBzlOOVUHTY9EX6CjUhqKpKv0sXod/v+75P50WtqbTMqtfrjed5aayYLhHtQAuCIAxDumLUbCDLMq0yow1ddKb0Xer27Xa7URTRpdY0je6F9BodYRAEg8GARlzpi0EQVKvVa9eu9fv9s2fPFgqFTCaz77v5dDp01oqi0FAzXSL61mAwoDh+3LfAGKOWALo49GzQtygPZYyJojgajYIg2PUDtJONNsiNL2av16MagSiKxheHHjA6oyAI6BOo0WJ8InvvNbXK0ufTc0gdBePzFUVR0zRFUWRZprP2fZ9+l0oYKETGqCwAAAAAAAAAwFGwNwk8KrHsWBCNvCBa7ww6QaSKgsUER5W6QVTvD2NMtBVRl0Qm8riXf3tRFDWbzbW1tRs3bgiCcPny5ampKcuyEDUCAAAAAAAAAMD/lr2xrHTUDlEWeFsRLaZz3IjjeJ7jOJ6LMS5nMPozEtn/ExTLbm1tdTody7IMw9A07W0HpAEAAAAAAAAAAI4w6QgeEz+OY3d8CWnc/4koisIwfPLkydLSUq1WGwwGx44dy+fzsVhs1xY1AAAAAAAAAACA/1ESLgEcKRTLrqys3Lx5s9VqxWKx8+fPVyoVWiCG6wMAAAAAAAAAAH8DiGXhaKGR2Eql4rqu7/uMsWKxiO1VAAAAAAAAAADwd3LkVn4BAAAAAAAAAAAA/J3sbebEBCIAAAAAAAAAAADAoUIsCwAAAAAAAAAAAHCoEMsCAAAAAAAAAAAAHCrEsgAAAAAAAAAAAACHCrEsAAAAAAAAAAAAwKFCLAsAAAAAAAAAAABwqBDLAgAAAAAAAAAAABwqxLIAAAAAAAAAAAAAhwqxLAAAAAAAAAAAAMChQiwLAAAAAAAAAAAAcKgQywIAAAAAAAAAAAAcKsSyAAAAAAAAAAAAAIcKsSwAAAAAAAAAAADAoUIsCwAAAAAAAAAAAHCoEMsCAAAAAAAAAAAAHCrEsgAAAAAAAAAAAACH6h+nCHfEoaQAIQAAAABJRU5ErkJggg==" id="0" name="Picture 1"/>
          <p:cNvPicPr>
            <a:picLocks noGrp="1" noChangeAspect="1"/>
          </p:cNvPicPr>
          <p:nvPr/>
        </p:nvPicPr>
        <p:blipFill>
          <a:blip r:embed="rId2"/>
          <a:stretch>
            <a:fillRect/>
          </a:stretch>
        </p:blipFill>
        <p:spPr bwMode="auto">
          <a:xfrm>
            <a:off x="3568700" y="1536700"/>
            <a:ext cx="5105400" cy="1193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Azure Security Center dashboard showing the resource security hygiene section. Recommendations are categorized as low, medium, and high.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What’s secure score?</a:t>
            </a:r>
          </a:p>
          <a:p>
            <a:pPr lvl="0" indent="0" marL="0">
              <a:buNone/>
            </a:pPr>
            <a:r>
              <a:rPr>
                <a:hlinkClick r:id="rId2"/>
              </a:rPr>
              <a:t>Secure score</a:t>
            </a:r>
            <a:r>
              <a:rPr/>
              <a:t> is a measurement of an organization’s security posture.</a:t>
            </a:r>
          </a:p>
          <a:p>
            <a:pPr lvl="0" indent="0" marL="0">
              <a:buNone/>
            </a:pPr>
            <a:r>
              <a:rPr/>
              <a:t>Secure score is based on </a:t>
            </a:r>
            <a:r>
              <a:rPr i="1"/>
              <a:t>security controls</a:t>
            </a:r>
            <a:r>
              <a:rPr/>
              <a:t>, or groups of related security recommendations. Your score is based on the percentage of security controls that you satisfy. The more security controls you satisfy, the higher the score you receive. Your score improves when you remediate all of the recommendations for a single resource within a control.</a:t>
            </a:r>
          </a:p>
          <a:p>
            <a:pPr lvl="0" indent="0" marL="0">
              <a:buNone/>
            </a:pPr>
            <a:r>
              <a:rPr/>
              <a:t>Here’s an example from the Azure portal showing a score of 57 percent, or 34 out of 60 points.</a:t>
            </a:r>
          </a:p>
        </p:txBody>
      </p:sp>
      <p:pic>
        <p:nvPicPr>
          <p:cNvPr descr="fig:  data:image/png;base64,iVBORw0KGgoAAAANSUhEUgAAAQIAAABpCAMAAADm1d1PAAADAFBMVEUbGRnO+/6yeUsck+sAZMDx1KOblY5pbG2zvMJhNB1olL6yoquy2fVWVE8Oesm6iJBOcZt/uOKx1OxImNMiMVF0VHG3gH3G9P3//djI0tiabkUAY7+ArNgIieh0mr5RKxgrmutBisRtUlzku5+BxPLt7ezprGz///81VYq+6vy61MfJycl6gZ1bsfBWQkque29odIfar5B+nsjSrIDh4eFoUVIgHjnJsLMCc8bPqoxUre+vwtuZdoc2RWLj3bxZjMj149p6VDb0/P1neJ3C4fOxhGSkz/CMc2WIm7r69vh1ue1pZHHCnnKJiYkzjdH+/vT87sjw9fo2HxJNVG/i2LRORkGMYF6FqsefvthDpe47ou2EmrSDdGeaxO/b7Pm6rZ2cdmzt/f7En345Nzbb5+y+vr7QkVdbcKFaX4nltoBMSF55hrbqztDSx7coh8664/yVYDpprN1lZGEjluvk8vyWZIzt4Mjen2CRWIL+/uhho9rm3Kpkte+63u7n59sAbsRLqe+TyvPKjFcYN3dSYYVWQXrBk23UoGRsgbqTsNqKueZqSkpWPShzdW1ShLmLnqu0zeL+6L10pNM2YqGZdWMnJiV/i8fj/v0sO1VTX2N3hKwZf8vRwZknKzk5LCR/c4buxZPU6vj42rS4ln/bw6T68eegtcaRVjKYn8fPyMMuR3jb3NvsyrFUfLK23PlpZJxJXpJ2XlVaW3GYqr4SjunK5PrSupiFUIPVoXCaprW0nJLBgU7j0sWEgHxwSDPClWO+jm6Mr9ichXxindeYnKT+4qdqg7CFX12Mx/Tc5vLSz9jc8/0znex1ZV5GLSOLenZbiLbcuZyys7VIdKppicGQfZD2xoXL6/rU4umb0fPz3bx7W0vc/fw4ZZNohq5VV1w3HiXproObqc2yfFw7LVh3Uktfa35dg7RuW1/+79YwETyihXHC2vDRvLJbRlnExMSZcV4sNUSJY3fT5vWFjZ6Sj7RxRCXMqprjxrEeGSn71Jh3enzq7fPirH5sufHwyqUsI/NdAAAAAWJLR0QnLQ+oIwAAAAlwSFlzAAAOxAAADsQBlSsOGwAACrlJREFUeNrtm3tYE1cWwMXgoxqQlxofQMrDg115GARj8DkoKAJDfELQaKL4wBWUpC6D0UDXWqVawYUNPlBAsVUsWzBadX1hdZeuURe7q8XF4q5blVqtrq7WR7H3ziQhEPGPLqzGmfN9JHfOvXMn53fPPffMMLcDsF46cAg4BBwCDgGHgEPAIXgBgtKysi9ba/gMJkjpwujW2zT1M5ewTQSLQ9LOVu568Y8XfF7X4xP0TW69k1Y59uV9TvG6WRlP2CKCTjezAeL+0b9VBP9C33FeA6Hh65d2SU3LRn5giwjIcR4wAYH4w+JDCsh9UFfiVV8Lt2fNWCTIqx+kMyEQeGXhxjUhXVIBVqdVvtP9DOSK4MdZMzaDMiSoN0ZwdyNu0nB3U7iupKJSBOSjWT1zBNMcphOvOQLB+Zn4K+78O158UG5eGRmx7D+9fxrRZ8iRPr47+psQQKeAQWrYG7Riyva6E05lQ5f37A1PvoKfknOGDBs0t2aQDncRsuASNFSIyoZO8Yovmy2CJU5lvoH9fYfH2wiCaXbzMkpP8i/6JSWN8flnIhq5IxdOLqLSjQigoe8VebRT0qyQrjcj0FnpCMENCN6goPLCk5T1qXSb9za5XPwMnTlsDUDJ33XXauH05ENJfT963WNBoAf+LFqgeDJ/8XbdwskxRx8MHLyPoB493T7RAgFAx27RqDJxZNAljMAOTt+AwYcIwd3rMUf3qZkmB50O3EBfq7sBXB6uCxwLpzfFxMTkvO4IcitQJHweUgtkx6Aq6FRph3TDxisEZ6th9RrKuCLEhQGVt3bwfAWa85EbYfSyvGxkLwxOJMgTfzO6U9gz8sSikXfK4ddbJ5eTShERyIc47DKv/6I4+q6Dw6oVqLBwFTL/QIDDAl0NWiNrPtwU9An1ru4wnsqCafVTuylIZUByuCLuzw6TXZYHJJ/vBjX7CCi9FZAswuEw8I4Dios1IQ7zFcqA+m8UZC+0il7+0CF5BZcdcgkyh4BDwCHgEHAIOAQcAg4Bh4BDwCHgEHAIOAQcAg4Bh4BDwCHgENg4guLaRom/vw9fylYEag2Px9Pr9TyekM9OBHyhSibRNDZqJAkqvUbOOgREuUZv0Gg0/kjQZ4JemKVmDQKiuLzWR5OpUmX6W4hE5S6TRGXx96tZgMCZp+LxVAYEQCIxA0ClTAPWq1T733wEEr2Etl3SUmhVgjv/zUfgz5O8RDLdy1mBILNVQV7ACgQtrG52xBYECU0my6rlkqbDBPYgaJLM/VAtszhmCQILg2VRKE+2JCBjCQIZFvxpkOEsIEuIDxMYZROCUl9GCIuyr6+UqXpmauUrtUEEegaBUJYg8a9mbpf8MxMMBlprgeC9/PwOSB47A5z27MBIfgcnHZSO25b/2KmYbvRBaJUtegFja1b5frXpPVmpPLW80dACwR8Lr3eOQYJypQa6EBPT+VioiCA7hm5O2uF5BafSJec+VdiiF8iwsYas5tVSfwOeGBYIOrrNbNlHyTq/M3D63F9R8XhoBAC1pGAg2CYCLEIfy1q5REhrDeYEmVqCEDR7nXoC1fFxNsAAt2yQgrenBuDgVWebDId6xlbEoMnAMyYCBrMXUB8XRJDNY91zTz8dihEFM+lyBlx+63cKW0TQqDdgc9GfqtrEQC1RGYRCrBTyUo06wcMRvZv3gJwAe86AQuwFg6/6oKmSapOLYjVPyIhB5W9CkGow6oQqYbEJwbHCTWkTH1jcO0/x9MMhMBdHwtIlv60rurrRNvOCcpXKaC7PHA3UMrMu0+T7uWPmzJmzLf+eyDxd5oUy+1iCt41IW+c2U/DwSh1pkSHY0FMjg8kNeLU43NGPiTJNCNybgqQUwViWdy7UtH8n9609Rr/feTYtiE92dIsoHXc1P9+puOkiDea38KnF3bvq6MJfmsWL2zk00tvdw6RA3r5g/YCm9PaZFpojZ9oYAUTxhCosQhUK/qmNmdUIggYhoFWqlrM7epKf0YTfPP7GcoEo2jYKBQePC9FXnXQmHTlOZCqOjHy6PhFXLPy3ZUg54DUdd6ecfDRRTSq7xOCdDs2lobNpnT1i5Kkcr2hjBHKeihFDsbpRyOPxZFmQxeiEekmLs4jch27MTxKMscgTSKJhzJ66556jcAp1z5xiPFnU5EPojMhUIOJmvG/X1B25ms5Hi4LqcGzZXgcH17T+i4O/MDrUrdQ2RoDWBAaBUCKjLeehGycjFZ7VTVLuGGPYf3LOr85Cfzy0FoK/qwUSLhaat7r1stiT5Ntn6HjFBLLXhuH0QJNKh3oRcWLq1G4KIAPjV/ZRwIHfo5k2HHVK9jgVmYyGuubb+nA19a7d3s7nA8IVRVPveRAHHZJdyFlr2xqBXGj0A57JH0wFd43VacgLGEc+nj/KQt3J820Cor/DWy+eFHqY5v9w5LrLuofhzX3UjvogdLQwvC6d9qLgVWeo2VUQjb2Amr1+ff1mdXAG3syDuV7bYyeYlnXZqxyi1xDpvYvupApmZGMvWP6+rnQuPPov0cYIIELPU5msNwtS8AzWj9BXT/qKvr5gSaFFSk19vAeNbfBVbNCAe9mmdXTQ9xA34+mMpxX0sOX25Mddv0Sl44lAnUQq7w1GBH0/AjIvfutG7AWoluwVhrpJfLQGH+vS7bwPEXjkEYKGk+uRY3mfUrQ1AqLRHQ18S0Eqy6fHe0/dBxidt82NUZY8LLCY0x+EZtO3DCg7FBwbMdDCC7ADID9g5nDVvIIuaVPD0UBTeche70QGATkbnb0jfspmpFqEAJOBiM/B8cpP6S1eCMEpBXUYIYhCVUMj+7eHFwCRqbdmoNI3u3NauK0Q5wUjjJutBk/yIyymAeMa0ecK6tcVVIN1LKCSwsqGVQ4sXVk2sqcLbus9OWfk0QhyHL3oFk3sM2V7ecPZtWV59DXHfVa2c2J5XEhV2a3+1Od23g8QgipYeONZpyrfax7Q9rEA50IJ1gzcfZovTju6pKV1ma4wr2aipjrlROPA16AMwWJf85M/mTHt9EpjFjyqOxNFh92sjAfyABNvg88ucEFDXlFJLzJkj8PrUSX86LVJBFSPur1dCfJ2GCz71mNlZMV8dTusCHRIlLVk4B71v1+Dypv+S06jY0Hr0vZ5gZGBQd+MgN6nLS7S8Iv2aJLD4/Em6tak7bNDE4MEd0sEWa8yeZf+f7Z5W71fIPU3+4Fe9druMG1XBAA+egaCe0IqsBQB8IU0gyjWvmuEJ0Mjz11VC8BiBADlmkvAcgRsEg4Bh4BDwCFgJwKCHxGRI2cxAmm2oxhLrAtbEYxN0WrFWnuxVqtdKmUlguItWrFY65iB/UC7lJUIXJELaMURsFGLUbi8AEHsllcru37VrrI7x1GrdRS7AqgdUUTQukqtEaAWr1Lsd+3+oR2l6+4MR23G2PvYcHmxyxat431rBHimvELRti+CH3a/rdWa33+Rp4i1fDYiEIuNCwFyAnE/F2sEKeI3G4ErDoK09xOu9qj4vTUCcT/7Vyj97PctTmpPWdzfUaxNIej/bzuj3CBFbo2g2vlVSrbz10PaVVZ+ieJ9rHzFF64R6qX2jvZL2ZgXZKOZkII4oA+xdst9VibIGVom4qMUyTGCpbdJzluMSUjKCtbeLI+Nco2Njc3IkrL5kYlUrVZzT424B2ccAg4Bh8BKfgYSIDXB2JUuWgAAAABJRU5ErkJggg==" id="0" name="Picture 1"/>
          <p:cNvPicPr>
            <a:picLocks noGrp="1" noChangeAspect="1"/>
          </p:cNvPicPr>
          <p:nvPr/>
        </p:nvPicPr>
        <p:blipFill>
          <a:blip r:embed="rId3"/>
          <a:stretch>
            <a:fillRect/>
          </a:stretch>
        </p:blipFill>
        <p:spPr bwMode="auto">
          <a:xfrm>
            <a:off x="3568700" y="1104900"/>
            <a:ext cx="5105400" cy="208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screenshot of the Azure portal showing a score of 57 percent, or 34 out of 60 points.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Following the secure score recommendations can help protect your organization from threats. From a centralized dashboard in Azure Security Center, organizations can monitor and work on the security of their Azure resources like identities, data, apps, devices, and infrastructure.</a:t>
            </a:r>
          </a:p>
          <a:p>
            <a:pPr lvl="0" indent="0" marL="0">
              <a:buNone/>
            </a:pPr>
            <a:r>
              <a:rPr/>
              <a:t>Secure score helps you:</a:t>
            </a:r>
          </a:p>
          <a:p>
            <a:pPr lvl="0"/>
            <a:r>
              <a:rPr/>
              <a:t>Report on the current state of your organization’s security posture.</a:t>
            </a:r>
          </a:p>
          <a:p>
            <a:pPr lvl="0"/>
            <a:r>
              <a:rPr/>
              <a:t>Improve your security posture by providing discoverability, visibility, guidance, and control.</a:t>
            </a:r>
          </a:p>
          <a:p>
            <a:pPr lvl="0"/>
            <a:r>
              <a:rPr/>
              <a:t>Compare with benchmarks and establish key performance indicators (KPIs).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Protect against threats</a:t>
            </a:r>
          </a:p>
        </p:txBody>
      </p:sp>
      <p:sp>
        <p:nvSpPr>
          <p:cNvPr id="3" name="Content Placeholder 2"/>
          <p:cNvSpPr>
            <a:spLocks noGrp="1"/>
          </p:cNvSpPr>
          <p:nvPr>
            <p:ph idx="1"/>
          </p:nvPr>
        </p:nvSpPr>
        <p:spPr/>
        <p:txBody>
          <a:bodyPr/>
          <a:lstStyle/>
          <a:p>
            <a:pPr lvl="0" indent="0" marL="0">
              <a:buNone/>
            </a:pPr>
            <a:r>
              <a:rPr/>
              <a:t>Security Center includes advanced cloud defense capabilities for VMs, network security, and file integrity. Let’s look at how some of these capabilities apply to Tailwind Traders.</a:t>
            </a:r>
          </a:p>
          <a:p>
            <a:pPr lvl="0"/>
            <a:r>
              <a:rPr b="1"/>
              <a:t>Just-in-time VM access</a:t>
            </a:r>
            <a:r>
              <a:rPr/>
              <a:t> Tailwind Traders will configure just-in-time access to VMs. This access blocks traffic by default to specific network ports of VMs, but allows traffic for a specified time when an admin requests and approves it.</a:t>
            </a:r>
          </a:p>
          <a:p>
            <a:pPr lvl="0"/>
            <a:r>
              <a:rPr b="1"/>
              <a:t>Adaptive application controls</a:t>
            </a:r>
            <a:r>
              <a:rPr/>
              <a:t> Tailwind Traders can control which applications are allowed to run on its VMs. In the background, Security Center uses machine learning to look at the processes running on a VM. It creates exception rules for each resource group that holds the VMs and provides recommendations. This process provides alerts that inform the company about unauthorized applications that are running on its VMs.</a:t>
            </a:r>
          </a:p>
          <a:p>
            <a:pPr lvl="0"/>
            <a:r>
              <a:rPr b="1"/>
              <a:t>Adaptive network hardening</a:t>
            </a:r>
            <a:r>
              <a:rPr/>
              <a:t> Security Center can monitor the internet traffic patterns of the VMs, and compare those patterns with the company’s current network security group (NSG) settings. From there, Security Center can make recommendations about whether the NSGs should be locked down further and provide remediation steps.</a:t>
            </a:r>
          </a:p>
          <a:p>
            <a:pPr lvl="0"/>
            <a:r>
              <a:rPr b="1"/>
              <a:t>File integrity monitoring</a:t>
            </a:r>
            <a:r>
              <a:rPr/>
              <a:t> Tailwind Traders can also configure the monitoring of changes to important files on both Windows and Linux, registry settings, applications, and other aspects that might indicate a security attack.</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Respond to security alerts</a:t>
            </a:r>
          </a:p>
        </p:txBody>
      </p:sp>
      <p:sp>
        <p:nvSpPr>
          <p:cNvPr id="3" name="Content Placeholder 2"/>
          <p:cNvSpPr>
            <a:spLocks noGrp="1"/>
          </p:cNvSpPr>
          <p:nvPr>
            <p:ph idx="1"/>
          </p:nvPr>
        </p:nvSpPr>
        <p:spPr/>
        <p:txBody>
          <a:bodyPr/>
          <a:lstStyle/>
          <a:p>
            <a:pPr lvl="0" indent="0" marL="0">
              <a:buNone/>
            </a:pPr>
            <a:r>
              <a:rPr/>
              <a:t>Tailwind Traders can use Security Center to get a centralized view of all of its security alerts. From there, the company can dismiss false alerts, investigate them further, remediate alerts manually, or use an automated response with a </a:t>
            </a:r>
            <a:r>
              <a:rPr i="1"/>
              <a:t>workflow automation</a:t>
            </a:r>
            <a:r>
              <a:rPr/>
              <a:t>.</a:t>
            </a:r>
          </a:p>
          <a:p>
            <a:pPr lvl="0" indent="0" marL="0">
              <a:buNone/>
            </a:pPr>
            <a:r>
              <a:rPr/>
              <a:t>Workflow automation uses Azure Logic Apps and Security Center connectors. The logic app can be triggered by a threat detection alert or by a Security Center recommendation, filtered by name or by severity. You can then configure the logic app to run an action, such as sending an email, or posting a message to a Microsoft Teams channel.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Detect and respond to security threats by using Azure Sentinel</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2022-04-22T11:24:59Z</dcterms:created>
  <dcterms:modified xsi:type="dcterms:W3CDTF">2022-04-22T11:24:59Z</dcterms:modified>
</cp:coreProperties>
</file>

<file path=docProps/custom.xml><?xml version="1.0" encoding="utf-8"?>
<Properties xmlns="http://schemas.openxmlformats.org/officeDocument/2006/custom-properties" xmlns:vt="http://schemas.openxmlformats.org/officeDocument/2006/docPropsVTypes"/>
</file>