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services/key-vault"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protect-against-security-threats-azure/5-manage-password-key-vault/" TargetMode="External" /><Relationship Id="rId3" Type="http://schemas.openxmlformats.org/officeDocument/2006/relationships/hyperlink" Target="https://docs.microsoft.com/en-us/learn/support/troubleshooting?uid=learn.azure.protect-against-security-threats-azure.4-manage-secrets-key-vault&amp;documentId=6e1a35c4-ddbd-7c20-890b-5b0011ae5b0e&amp;versionIndependentDocumentId=83137714-303a-f6fe-4fbe-d9ce21e7c5ca&amp;contentPath=%2FMicrosoftDocs%2Flearn-pr%2Fblob%2Flive%2Flearn-pr%2Fazure-fundamentals%2Fprotect-against-security-threats-azure%2F4-manage-secrets-key-vault.yml&amp;url=https%3A%2F%2Fdocs.microsoft.com%2Fen-us%2Flearn%2Fmodules%2Fprotect-against-security-threats-azure%2F4-manage-secrets-key-vault&amp;author=rknapp" TargetMode="External" /><Relationship Id="rId4" Type="http://schemas.openxmlformats.org/officeDocument/2006/relationships/hyperlink" Target="https://docs.microsoft.com/en-us/learn/support/troubleshooting?uid=learn.azure.protect-against-security-threats-azure.4-manage-secrets-key-vault&amp;documentId=6e1a35c4-ddbd-7c20-890b-5b0011ae5b0e&amp;versionIndependentDocumentId=83137714-303a-f6fe-4fbe-d9ce21e7c5ca&amp;contentPath=%2FMicrosoftDocs%2Flearn-pr%2Fblob%2Flive%2Flearn-pr%2Fazure-fundamentals%2Fprotect-against-security-threats-azure%2F4-manage-secrets-key-vault.yml&amp;url=https%3A%2F%2Fdocs.microsoft.com%2Fen-us%2Flearn%2Fmodules%2Fprotect-against-security-threats-azure%2F4-manage-secrets-key-vault&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As Tailwind Traders builds its workloads in the cloud, it needs to carefully handle sensitive information such as passwords, encryption keys, and certificates. This information needs to be available for an application to function, but it might allow an unauthorized person access to application data.</a:t>
            </a:r>
          </a:p>
          <a:p>
            <a:pPr lvl="0" indent="0" marL="0">
              <a:buNone/>
            </a:pPr>
            <a:r>
              <a:rPr>
                <a:hlinkClick r:id="rId2"/>
              </a:rPr>
              <a:t>Azure Key Vault</a:t>
            </a:r>
            <a:r>
              <a:rPr/>
              <a:t> is a centralized cloud service for storing an application’s secrets in a single, central location. It provides secure access to sensitive information by providing access control and logging capabilities.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can Azure Key Vault do?</a:t>
            </a:r>
          </a:p>
        </p:txBody>
      </p:sp>
      <p:sp>
        <p:nvSpPr>
          <p:cNvPr id="4" name="Text Placeholder 3"/>
          <p:cNvSpPr>
            <a:spLocks noGrp="1"/>
          </p:cNvSpPr>
          <p:nvPr>
            <p:ph idx="2" sz="half" type="body"/>
          </p:nvPr>
        </p:nvSpPr>
        <p:spPr/>
        <p:txBody>
          <a:bodyPr/>
          <a:lstStyle/>
          <a:p>
            <a:pPr lvl="0" indent="0" marL="0">
              <a:buNone/>
            </a:pPr>
            <a:r>
              <a:rPr/>
              <a:t>Azure Key Vault can help you:</a:t>
            </a:r>
          </a:p>
          <a:p>
            <a:pPr lvl="0"/>
            <a:r>
              <a:rPr b="1"/>
              <a:t>Manage secrets</a:t>
            </a:r>
            <a:r>
              <a:rPr/>
              <a:t> You can use Key Vault to securely store and tightly control access to tokens, passwords, certificates, API keys, and other secrets.</a:t>
            </a:r>
          </a:p>
          <a:p>
            <a:pPr lvl="0"/>
            <a:r>
              <a:rPr b="1"/>
              <a:t>Manage encryption keys</a:t>
            </a:r>
            <a:r>
              <a:rPr/>
              <a:t> You can use Key Vault as a key management solution. Key Vault makes it easier to create and control the encryption keys that are used to encrypt your data.</a:t>
            </a:r>
          </a:p>
          <a:p>
            <a:pPr lvl="0"/>
            <a:r>
              <a:rPr b="1"/>
              <a:t>Manage SSL/TLS certificates</a:t>
            </a:r>
            <a:r>
              <a:rPr/>
              <a:t> Key Vault enables you to provision, manage, and deploy your public and private Secure Sockets Layer/Transport Layer Security (SSL/TLS) certificates for both your Azure resources and your internal resources.</a:t>
            </a:r>
          </a:p>
          <a:p>
            <a:pPr lvl="0"/>
            <a:r>
              <a:rPr b="1"/>
              <a:t>Store secrets backed by hardware security modules (HSMs)</a:t>
            </a:r>
            <a:r>
              <a:rPr/>
              <a:t> These secrets and keys can be protected either by software or by FIPS 140-2 Level 2 validated HSMs.</a:t>
            </a:r>
          </a:p>
          <a:p>
            <a:pPr lvl="0" indent="0" marL="0">
              <a:buNone/>
            </a:pPr>
            <a:r>
              <a:rPr/>
              <a:t>Here’s an example that shows a certificate used for testing in Key Vault.</a:t>
            </a:r>
          </a:p>
        </p:txBody>
      </p:sp>
      <p:pic>
        <p:nvPicPr>
          <p:cNvPr descr="fig:  data:image/png;base64,iVBORw0KGgoAAAANSUhEUgAAA1kAAAFFCAYAAAAeiif6AAAR4XpUWHRSYXcgcHJvZmlsZSB0eXBlIGV4aWYAAHjarZppkiO3koT/4xRzBOzLcQAEYDY3mOPP5yDVUveT3q6yLhbJZCYywsMXUO783/9e9z/8l0vsLpfW66jV818eecTJH91//vs8Bp/f7/dfGT59X/3pdU70/TPyqEM+h/l6Po9h8nr5/QMtf19fP7/u2v78Efv3RN83fjth0pUjf3yP698Tpfh5PXyfu/H93Mx/uJ3vv2Fv8T58D/r1eW4UwwrnS9HFk0Ly/M66Svr8m/zr/I6pc1Dgceqo97v/ee3cjz9/KV797RZ/qZ2f3yPSz6Vwvn4PqL/U6Pt6KH9eu1ehP64o+B9d++mNMX775N/W7l7r957P3c1cqVR135vy31O8vzhwUcr0Plb5afwr/N3ez+Cnc4ubjhndXPxsF0aI1PGGHCzMcMN5jztslpjjiY3HGHdM77WeWhxxJ7Ug6yfc2NJI5uhOTJuuJV6OP9YS3nXHu94OnStb4MgYOJm6+Dc/7s9e/Hd+fpzoXkE3BBWzfqrGuqIwzTLUOf3mKBoS7rem5dX3/Tj/S3O+jU10sLwyd25w+vU5xSrhd2yl1+fEccVn9wG9D82+J6BEXLuwmJDoAMtLJbDGFmMLgTp2+jNZeUw5LjoQSokW3KU3KVWawzRwbT7Twjs2lvh5GWqhESXV1GjNSJNm5VzAT8sdDM2SSnallFpa6WWUWVPNtdRaWxVHzZZabqXV1lpvo82eeu6l195676PPEUeCwsqoo7nRxxhzctHJqSefnhwx54orrbzKqqutvsaaG/jsvMuuu+2+x54WLRnjb9Was27D5gkHKJ18yqmnnX7GmRes3XTzLbfedvsdd/7o2rerP3ct/NK5v9+18O2aOpbfce33rvFya7+dIohOinpGx2IOdLypAwA6qme+h5yjOqee+REZihLpWihqjgV1jA7mE2K54Ufvfu/c3+2bK/lf6lv8q845te6/0Tmn1n0797d9+5Ou2XyKkl6DNIWqqU8XYrutrb1mP/vEMmKGoCgeJ9+HOT493xaTxd5PA3sXPhklcJnsL29aaVZbXi7MxcWtbvq2WrMdRix0chQ+3e/su99duYOyMp/3JacbLMWz252W27JtJ9fhzmEaz6kZfK7QFiVbbQRY+eTBjI2Q9qIiYeXe4UjKV2zv3dLtLdPDu+o55t3ui9to28LOq3kotcJNQG8eHzaItHPX7cEo1LI69mgB2o4r9lXjHgP48Lngxhn7nnUnqCiz9FnGOHH5ayfRlpGav4P6+FonC9mzgTE7c/e+rg2wlScL7068spcvM+3TrPkFy6d7Trhtx9yo4CysYfBGTofq3RRpPpM4YE+zNA8gZUSAXuYElG1ag8c4+fW5Wpx1M2Rdq9/HEiVjTZnmAw9LZRsl3AeJtz4Bm7sV5NJWYMIAVANkPp1uF1QZMJwVYM07ZxvxUCdURcuvPtUA6HMKfM5KcUsqVW9OG0m7BZgie2HvVO6ZLDLNXhtdAV0qIu2nv3cxuz4CbKY5jZNGdQL6pROsr81mVpm3skbd5zANCBtvFeZS/MOtzryWt7WRaRblAYnvHDKmsz3xWCnRrQNhGBTA8MY+WEzMG+8R/RExRehjAO4LqNoM8TJTeRi/kPVQXAeNLdmi18eDtg3MuYM5Q8lxyjUc2bLF/faS7JrUIobYaqynIiMPJ3A2I58GiJ1c4hYhd98W1AdqugcjxrozzCJuLKeh3ioGkK2Lgb3l9LrK7I5+Mk3H4lp5+MyktxAXpoYy3N2ZcqrY2skwgamuZ5V2Nrg3Vj4zEKWEu7uoYjEzt9FuhgBsUzPPr3/t0f38Qphnwx1gjHFqa2wKFZnhDvXgbXCQ4S66qVs7aZW4e+DmqaCLMMeJE4sUal9Af0GBDMmauqfLLcmirQxfMzkYNU7RGGNxSAAmfi2wHJZrkMC+A2QA5Nny7GAIWR9pbzi273TwvOcCLi2Hzt2zORqlkZvrG+bqrWyH2RI3Abedbwwe9er52Fl9ZCQSfehJVBmwWDmHg8OIuJsT62TZCe5Na5exHSA6NZy14TPIY9MInMiMcc5dgA7/uMZmHfL4a0Ej3BzIDHq0yzs87uwsvPc+73xe39m4mYcVkAyl3mbvmZ+o06sSi3wnWJSF22XuXNUnvserjP4diNOEAZCEygD4k7E8YTPZfWYo6K3hAhldSvfHah3kRYeiWKohhIQFmEcls4DNaLzga7lFPgsJnPAieSkXKEoS0FKeBjVij0k5jGGtCkcZomW1jemFm9Ox3Hmj47IzhoHpgmZnlTnGpWOiIRF6CYHtVpzImpmvNlI1Mz4zATza1LB5F4+9x+odGBn+GaK7cF9K1MNoymkbuzcGvoUsgrjSHBiswftId70xw/cAPNqoh5Tkoe0FfBtkKmGlxzAHk9ku2Md0UmS3E/OVYGBD8vCkKBLQwiMMbh0hRToadgIPwDQX2BWSh0QXFIIhSUeFHaDOxdeDWtMdhvQzvIvqotzdmBISrvSavlGcaZaz6PDE0PfugIHVcEcYp+Fg2Fbh6w4pN1yJp+uEBZYDSrONiMs4Be/E4W/uWvncbUd0DholW4WrwNUCswBiQQYTYRFVwIcVqBUBoqcdPCTqzWrRY/m9rXP2W7hnDBCEyimU16Yy3mbpCECs3dCabGIzbF8woGqyn3VAcoguWuNB5uotAZoh4IyCmqEi08db4D4s0lzAC+pHTXBj3NtgnlFPxBOpp298BAMJDUSJIBmGWQGCsQbH0BeiGVBYgY5SP1bOzAPrsim2MhYEgHOcsy9BBGeH9xvdA28GvpLQLF9XzkIXY5m2cqhyL81jNeZKkj40BUK+DWaP4ATTIxGQcsOeXMFrSMvEJTmgidFtcle5oOR5Je0aZMPkdEalDHmHxvQujAGVu7KshVKuFTRAo0Y/T3bCLnVrZ9axFjYiLhYoX41KA4kp/WW6Y+GSZNLFcjoe9EKmq8J0MPBeKC215WXmvK6cubNWye0VMcKsAMiNL5FrwaCHIseGDSjLELQ90fOxYAF/MCVuQ+jYAwZ3JxyfsM1LGE+YAFXsWKLGssBH6cgnwwWwwuQCwUBgjiwMjMqNgMJ0wirKa9SxKwUr/1E2zodBBsbU+tJpSCwhTsNuRy0n1lkkCCXf47BidTJR24AyrajvzXypxCrF8sQZo+JHRjZV/NFEYOQ6MhozS7BdmSu7Dp5ZsWingIzxyPPCFRl7SOlXPmPRaSuXAHJOHAOnSsvBfH0UeQHrPcVwbKCPOVqGchUYWu4aXdqs9jAO3MWYWlk028itLejQT+ISVWQ6MR0F4qzdGa66asthh0xiGpl/XhR4BkRblhIKhNmx4igaArMG2kJGy3IMD8uyPcXx7/3x02OWkaXfhBgGE2+V0VRf4Fk8nBfmYAyIZIDRi3bxCXe0p8GbQt9uFLbVgj/weDXSA29i48hIpZyBISJTRPWQNGIwpL+BBCUR6a4y+L4Ok35p762gzvDGLHd/XYr+eE/A+iad4fChIK5AlxbQW9iIfjERECmvn0BMZPyb5rCUyUdnxE/izQ9IAfZhy2GCNoYeVmGKGUjGAps+sX7kCikTiG0vm8GvJ5CcYCDEC4/z/C0pkxPB5ITfSzNwNPCEyeaAfooTnEZG/sRkizxiCLNnOBi6ZwJQzyyGzMpYiHx4Qh/yHsSpXuXBLgVkOh1sJyBCZR+bkLUXyDjSZW09YGZLPnQgy/CQryB6qEsf1RA8yzEmnOigGZQlANqAMHMnh+ojYEOtgn8QttiClCoUuZ1dl7ZsqD9rhKZRFcTucKL2jM/n2ecJGmK7qD7in925COkbhWDSqXbAmrHUi7j0CVXRKMK74zDWqWJqI3Zx/+SJStrUVAQ+6SeABOi06gibb5V9NbIp8QxOBH5tM7RIB1Co5CCbZKOLodFOFaWp/oULesqTfQZ2E5nFyzDiGGnInp/nkSBVR3wSHWkERtOMYwXPoxLiEXAmI0duEfKMFQMiZseuJ6G3mPSBGnX4x4lupiJx3SiPiLWlqrnph5CNOl9KTBFIyPi3qPkhgFIlpA8HULmyMth1fVD5xYK4I0pIY3G5aFLd3G/i6KtA9lljwspWsaXMvR7H0sYJR97qSFGdKB2ZtvJcSSE6JTQ5wE832hvJBftwAzPJzAAeFImMu/Bh8BslIHk5EgNeAVEAWhSlE1za3jDbHVmbBTJoWJ/REVpCxUUJ0iHjM3QZyizET6+LaB9SWebZMzydLE1LBOxDLaCV7ddW/pprLGvKIVDqBGPGJbgaxEQ1oSWnHV4IR9sKlAGl9jKqaChDQZNHrzLGGiOOQdiEZXjxHow0ugUISH7hDmeCHUz1+/USdH5bb6dlVE2Oq8gzNf+2d3yh4ZjGhKITkXH4aJPkCBVAvFALfCOLeWfhou889ceVlf/X5DZIjZKkru8SqDt0EI82hrTtQwUzfiIdiKxprzMr1HSALZK/NuXN5B2Aya8L/15SocYIsEp7pGxyzYJml4AaDsHiSuEhXRaB86yRkazhar9CIeWdZmkXRVbLnfonlaMUeBMoiltZKOEdKEdGx7gHvJCAtHRl6BOMYesSUVS25zVEAWT9Xug/FAhq4l7B2Ijg+ODUDqqIdbTZ8CeqcnDYy4PkKPwRtgjNcM/V1yFedujGtx9APFHwJ1f8eSugWW4N0WR9DUDTChBo2i3wf1FWkbdo0GqNC2OQO1BT0x3SiySmy5Ri4Qdcf6uMDuJBv943CUbknrRxEEgYFOzO2SdjiibBCnDiR89xWTaUqScAEKSBNs4GMuyVaGptFZgZC7FxFUwaMQm6bdBmOhcXynnsIGIgw53FR6yOJLFHFBU+CpkVT4c6QMFEYCC1EU+SWlj6uuzc/pJ/If+ikWbDgkNYxyAvIJH+vjiquWszI944kQG9YCXxgjMYeXscRDhYlmi+TT0CvQYxkI5AsGd+x+ckB8IDCM/PTApPGpSWL0gHbfEVp4mgdZJffzk7kk+JDNkx+diOufHmHMDgtKqbvtgj+l2hoevLkc+BvCM3tpdl2UDoC1g+KUuxRGJWAG9ggNYkyRVkUw/nTFEB6OG04EEKyEWjGZc8IG0K2ZRXYf5nSAVIJsCmhggKu1lbnaAeDHEj98LSe/ZLgsEW35AOtpV8Ijm7qBkUzfN6k3fQcNK9wxAMCIhDxHCyOTLGSrB7b2OKsAJe6/a1aZMBjoIYiIR4TAKYDHtKcaVJ7Gc0cPgM9hxMD9Z0Iv7afH5ml7mhcBnu13YAPbmfnQqRNB52XbdYdSkkkK7QAGwWEqPNs4vOyVMzh7idBkpewIAeThHTMEExcQ5Y2ec+aH+URe2IqiZjYTc5Fv5e56GKZeAHCAYYclOqhc039hoJkhEkTL4hMRdP9ChiC4mZJaE8V5bBsTYJB8DTdxaEFU9yIumCi0XCIQKwchI8ENfHb9JmHcvWLimYu6SUn56MPujiZ+emabMv4Itxf+1TJn7pa9mFRjjWpdsgyvDsPdEb3aI0lZNB2pdPbkYhc9P33fQT8C4xvL9d1v2dRbTPfuNfLuIPlw3HfZ//g0XocB5+XsRPa3D/WiX+uhDun6pE3iy2b+24AoSk1qut6AkxQ4lyDAeX4e08oRxAYujJrrjbiMEklih0VW241DQKVn/6SESJ/mUWkFlvJInVAAydtlT0bRO260D7AjjPtJEzJyrdtD1RTwBfdmbZ3Occ2s9KECO3JyZgjPJwC6OJTIP9rfw5WRDeSkuGQPDCwifWTt8JYCCLcql2yaO+r0eB7TleuMkRchgXpJrZhrNEpxgtUgzMP3R1lKl9vO1WnJB5+SnhoS5ITXYcXJ6z4XVtCNWCkYUEdvdIT/GpXa9N8ZO1c4WXxUfhRepU3ZSrGUSY7DiifHjbI/oqzD93njud16aighClJdzStoQdR6i1sayvfCrOJZNXcE6wwCRmoWRPPH2aRNiAYA5FysIce671opf6ACD8xqNazjhZpaekPYEgZzituO93B/ABKqbvRSxs3CQcQuPpHTGao6HsDBvjB7Dv9KZEfXmkmKcjLKXiJBT6v0SQBdt0IQmV2NCLJRdQsbnznznC/TdOoiPcf36STw5wfwgE/9Hjv3EijDna5P4fjj9jhu59n5oAAAAGYktHRAD/AP8A/6C9p5MAAAAJcEhZcwAAEnQAABJ0Ad5mH3gAAAAHdElNRQfkCBwTChJ8iNQ5AAAgAElEQVR42uzdd1gU194H8C+9CSygkZUuagwW0BV7AUtsqASN5d6rkoLJfaOouUlsiaJGjWkqxhQ0kTSNJlFQrKhgFPsqghIN0hRdEIEVEBYE9v0Dd7LL7iIg1nw/z8OjuzM7c+bMmfKbU8ZAqVQqQURERERERE3CkFlARERERETEIIuIiIiIiIhBFhEREREREYMsIiIiIiIiYpBFRA+HQqHAggXzMXXKFMjlcmYIERER0T89yMrIyEDAyBGQdO2CteHhLAHMS6J6KSkpwYIF8zH+5XHIysrSOc/t27fx1Vdf4sUhgyHp2gVLlyxGRXk5jhz5A8OHDcW3325AVVUVM5OIiOgZZ8wsIGqc6upq/Pnnn/j9t99w9OgR5Ofnw9jYGG3btsWo0aMRFDQWJiYmGr9RKpVIT0vDL7/8gsOH45Gfnw8bGxtIJN0wfsIEdOvWDYaGhhqB7Izpb0Emk9UrTR07dsKa8HCIRCKdQcLu3buwZ/dupKSkoLKyEg4ODvD29sH06dPh5u7+SPOvvLwcp0+dQnR0NC5fvoTr168DAGxsbNCmTRv4+ftjxIiRsLOzeyL2t0wmg/TMGeTl5SEx8Rzc3Nw0pt+6dQvz582FVCqFk5MTOnTsCGMTE1RWVeHkyZO4efMm/jj8B8aOHadz/xARERGDLKL7Ki0tRXJSEvbu3Qvf7r4YMWKkzkBFJpMhPj4OFy9cwHtz5j62G9C7d+8iJSUFBw8cgLW1NUKmTdM77+3bt/Hlui/w22+/aXxfWVmJP//8E27u7hgzJlAjyKqqqsKmn3/GF1+sRWVlpfB9UVER4uIOIS7uEAIDA/G/d96FpaVlo7bByNgIBgYGWoHdiRPHsezDD7WCtfz8fBw6dBATJ016ZEGWKj0rP/oI165d05peVFSEs2fP4uzZs2jf/gVIJJJHkq47d+5g584dyM3JxRtvvglzc3ON6WKxGJJu3ZD611/w8emi9fu4Q4cglUoxceJEzJw1G6ampsK0Hj164OCBA+g/oD+sra0fS/lOTk7Gtt9/x0tBQejcuTNPUERERAyy6GkUG7sfSxYvBgD4dPHROU9RURHmz5uHCxeS0bFjp8ea3qSkJEwLeR0AEBz8Sp3B4+effYqYmBgAQJs2bTB6zBi0adMWdysqcPLkSZSUlGj97vixY0KA5eDggNdDQtC7dx9cunQJ3327AZcvX0ZUVBScXVwRHBwMAwMDNGvWDGPHjkN5Rbne9Jw6eRLnz58HAIwZMwa2trYa00+fPo358+ahqKgIpqameHHoUPj5+cHS0gqyGzcQE7PzkeWxeqAJAKNGj8akSf9CmzZtYGRkJMyTnZ2NHdHRWjWBD9PNmzfx048/wttHd1lt1qwZli1brjdAv/zXZQDAAD9/jQALAPr16489e/s/1vIdHxeHHTuiETBqFE9OREREDLKInhxKpRJbtmwRAqwpU6bizf/+F2ZmZsI8ffv1Q3V1tUaN0t27dxF/OB6VlZUwNjbGwoWL0LdfPwCAs7MzPNzdMXNmKGQyGY4c+QNBQUGwtbVFixYt8Mqrr+pNT15eHhKOHgUA+Pp2h5+fv8b07OxsfPrJxygqKoKbmxuWLF2qFcyOCQyEUql8JHm3a1cMvvhiLWxtbbF06Yfo3qOHVs2bkZER3NzcMCM09KkpF1VVVSgrKxPST0RERP9sHF2QqAGuX7+OnTuiAQBDhw5FyLRpGgGWcGAZGmoED+o34S1atICTs7PG/E7OzkINSlVlVb2Dnvi4OKSkpMDY2Bjjxo3TqMVSKpXYt28v0tLSYGlphXffe09nbaGBgYFGP7CHJTMzExHffANLS0t8uGw5evTsqRVgERERET0LmqQmqyphNlCaA123hapbqMZM03ebqZpmYOkIoz6rmiwzSktLsfKjFUItRci0aQgJmabxZPrGjRvYtu137N+3D9evX4epqSm6SiSY/J/J6N6jh3CzeuzYMcyeNROVlZUYNnw4PvhgoVYfD6VSie+++xZfrlsHS0srfPrZZ/jt119x6NBBGBsb48uvvtbZH+X8+fOY/tZbKC29gzFjAjF33jyYmpoiNzcHBw4cQNyhQ7h48SIqKipgY2ODHj16YtKkSejs7a1xUyuXyzEzNFRoqqdrwASpVKrRhK4+tQtrw8MRGblR47slixcLTQeDg19BwKhRWgM6XLiQjEEDa2pixGIx1n6xDh4eHhrp3REdjd27dyE1NRXGxsbw8vLChImTMHDgQK0mWur7K+7QIWRmZgIA3N3dMWCAH6ZMnQqRSITo6CghbSqRkRuFbVDff8ePHUNWVhaMjY0RMGp0vftOmZmZoXXr1gCA27eLUFRUpDH99m05MjIyAADPPfeczm2pLS8vDzvuBXzdfH3h2727xvRbt24hPi4OANCzZ094e/s8thONUqnEoUMHIZPJMOlf/3qgflbV1dU4fz4RmzdtwpEjR1BRUQE3NzcEBr6E0WPGaJVhVTkHgDXh4ZDJZFizejVOnz6FwMBAeHXogOXLlgnzy2Qy7N2zR6scKhQKLF26BOcTE4Xv1I8hFdXxAgAR6zdAIpEIx1Fdx1Dtsqoq3yNHBmD0mDFCmaiursaVK1cQs3MnEhKOCuVafcAVCwsLrWNcV/p0pUd1nEVFbUdWVhZMTU3Rr18/TPrXv+Dt7aMzIL+enY0tW7YgPj5O47w4aeIkocaWiIiIQVYDVV7+9V6wpBYW3fuv6qa+MdOUtcMsHdOaKsiqqqrCDz98LwRYAQEBmDJlqhBgKZVK7N+/Hx+tWK5xg1xRUYETx4/jxPHjmDhpEt56azosLS3Rtm1btGvXDikpKTifmAiZTKYRMAA1/ZFOnzoNAOjQoQPat2+PwUOG4NChg6isrERi4jl07dpVIzBSKpU4c+Y0SkvvwNjYGIOHDIGpqSkSE8/hjWnTNAZUUK0jNnY/4uIOYcH772PUqNFPZe3BuXNn8cH772sEZZWVlUhKSkJSUhIG+Pnh/fc/gL29fZ37C6ipUSkv34dRo0c3aJCNivJy4Wa1Xbt2aN++fb1/a2BggGHDhuPggQO4fPky1qxZjUULF8HVzQ23bt3Cl+vW4fKlS7CxscHL48fXK3hTr8V6KfAlrb5Y169n46+//gIA9O7du9GDaTSFkpISSKVSGBsbw99/YKOb1FVUVCBy40Z8++0GGBoawqN1axgbGyNHJsOaNatx4OABLF2yVO8gHldSU7F8+TJhCHZFeTksLSzRoWNHlCsUyMzMhKWlJZydnWFgaAgbaxsYGxvXuV9btWqF6uqafmRFRUVwd3eHVbNm94Jr03qde6KituPTTz5BRUUFHBwc0KFjR1RWVuLSpUuorlYKx3nNsXBOCJTc3d2FeTPS0/H5Z5/hr8uXMWfuPFhaWgrpU0KJHJkM+fn5GumzsbXRSEtqaioWzJ+HtLQ0YYTEcoUChw8fxuHDhzF9+gz869//1jgv7tq1C8s+XIrq6mohPXdKSnDi+HG0f749gywiImKQ1VjVldUwbNkNZv6P7l1J5XGhqM493STLUvUV2fjddwAAiUSCGaEzNW5KT58+Ldywd+nSBdPeeBPt2rVDTo4M69evR3xcHH7ZvBnt2rXDmDGBaN68Ofz8/ZGSkgKZTIa//vpLK8jKzMzExYsXAQCDBg2Cra0tOnToADc3N2RlZUEqlWL8+Akao5GpB2ZdunRFhw4d7t2oVcPQ0BCBgYEYMTIAHh4eqKioQFTUdmz87jtUVlYicuNGdO0qgXOtpmpNbcSIEejeoweOHz+GH3/4AQAwecoU9OrVGwDQ3MEBzz33HBYvXgL57dtY98VaZGVlwc3NDW9Nn4FmzZrB2MgIzz33HAAgLS0NS5csgUwmg4uLC2bOmgVvbx8UFxdj088/ISoqCofj49G2TVtMe+MNGBkZ4fr16/jm669QVFQEsViMGaEzIZFIYGhoiNS//hKCaQDo1s0XX371Na5cScXnn30GoKYp4JjAlwAA1tbWMDExQXFxMTIza27OXd3cYGBggJ9//gk7d+xAamqq3lpNFScnJ3zy6WdYumQJTp8+haCglzSmu7i4YOGiMHTp0uW+eaxei9WlS1etWiwAyMrKEoJuVzc3XLr0JyI3RuLkyRMoKiqCk5MTho8YgfHjJ8DBweGhlolbt27halYWPD094eLi0ujjdNu23/HNN19j3LhxmPbGm0K6VWX9s08/xc8//4x33n1Xqzbw7t0K/Pbbbxg+YgQmTfoXmt0LNABg+IgRwnD53j4+OmuedbG1tcWKjz4Sarn27tmD+Qveb1BN3Z49e/DxypVo0aIF5s2bj169ewtlp6ysDPv27tV4MGJmZorZs9/GqNGjNQLr3NwcfPD++4iJiUG//gMwePBgIX3A3zXM+tKXm5uDRYsWorS0FOHhazXScfXqVYSFLcJ3330Lny5d0KlTTbNTmUyGn378AWKxGCs//gRt27YVlpeffwtXrqTxKktERAyyGh1kVVUDFWUwsHF/ZAmvrihDdVXTdNY/ffo0Vn3+OSorK+Ht44NFYYvRvHlzYfrt27fx3bffoqioCBKJBMtXfCRMF4lEWLhwEe6U3MHp06ewZ/ce+Pn5w9bWFv37D8CvW7ciLy8PJ0+cgL//36OOqddIubm5oVfvmgCkZcuW6CqRICsrC8lJycjKytToR6MemPl294WNTc2T6ObNm2PL1l/h6uqqsW0hIdNQUlKCzZs2ISsrC5kZGQ89yPJs0waebdogJ+fvWicPDw/06NFDYz5Jt26Qy+Wwtra5F8zYQCKRaNQuVVRU4OeffhKCsE8+/Qyenp4AAHt7e/zvnXdx924loqOjEBu7H6NGj4azszNyc3OF2oqJEydh6NChwjJ79OyJ7j16CP2enJyc4OTkpFFjIRa30kpvYWEh8vNvAQCyr2VjznvvQiqVaqT1xPHjOHP6NF5/PQSvvvaaRo2NUqlEXt5NoW9WbRUVd3Hjxg14e3vft6bn7NmzSElJ0QjQa7uadVX4/++//4bjx45p1Opdv34dG9avR9yhQ/ho5cdCc8aHoaCgADKZDA4OzevVFFKX69evY+uWLfDz98eM0JkaQZKpqSkCAkbh9KnTiIs7hLFjx+L5WjWNly9fRleJBK+++toTMzhFXl4etvyyGZaWlli4KAzdawXLFhYWCHxJMxjv2LGTzr51LVs6YmRAAKRSKf5MScHgwYMbFMDGxMQg7coVfPbZ5+jTt6/GdFdXV7z+eghmz5qJvXt2w8vLC0ZGRpDJZEhNTcWw4cO1gmcHh+ZwcGjOqywREf0jNUlv9+oqJaqrlY804crq6prgrglucr6+V+Ph5uaGBQveh5OTk8Y8V65cwblzZwEAY8e9rBGAARBqoICaJ763btXciLu5uaF37z4AgMTEc7h586bwG7lcjqNHjgAAfHy6CLU2JiYmGDhwEIyNjVFaegenTp7SuBFSBWYtWrRA//4DhCfcbm5uWgEWUDPSmcbT5YL8p6qAXr9+HadOnQQAjAwI0AoETE1N4e3jDaCm5ubGjRsAap72W1paAQD++OMwcnNzNH73oIM9XLiQjPPnz2PU6NFYsyYcX6xbh6lTg2FqaorKykps2LAeJ0+e1ArmZ8+ahQsXktGlSxd89fU3OHgoDj9v2gQ/f3/k5uZg6ZLFiIzciKqqKr3rLi0txYHYWGG/qwL0uuzbuxe2traYv2ABvvzqayxbtly4UU9LS8NXX36J0tLSJ7osSKVnkJWVhf79+2sEWCqWlpZ44YUXUFBQgGvZ2dpPlB6wqeLDcP78eaSkpGD06DFN8j4wZ+eaQCcnNwcKhaLev1Odj7y8vNChY0ed87i5ucHFxQUZmZlCWbG3t4dYLMafKSk633lGRET0T9VkNVkGTRDwNCjIqlJC+YA1WUVFRfhibTjOJybCxsYGc+fNF2pJ1GVnXxOaXc2fNxfz583Vu8zc3BzI5XIhABg4cCCio6OQlZWFixcvCrVI6enpQn8a9f4WADT6c124eAF37tyBlZWV0K8FqKkFqv3kWPVi34sXL+BK6hVcunwJuTk5Qsf4p5GqBgQAvly3Dl+uW1fn/DJZTZDVurUnBg70R0xMDKRSKQLHjEG/fv0wYeIk+Pj4PPCNtrGxsVYft549e8Hdwx3LPvwQlZWVOHToIHx9fWFiYoL8/FtYH/ENioqK4O3jgxUf1TQPA2pqQ5cu/VAYdOXXrVvRv/8AjeBYXWpqKk6cOAGg5v1LYrH4vumtXQML1AyWMX/eXEilUpw4cQLp6WkP7V1l6kFvY6lq5tQHUdHnzh3t95S5uLjA0dHxiSrff96rjezUuXODymR1dTXy8vJw6dIl/PXXZWRfu4bUK1eQkZ7eqHTI5XLk5eVBJpNh8KCBdc5rZdVMeAjg6uqKgFGjsD4iAlMm/wcjRozAhImT0KZNm0cyYiUREdEzHWQpq5U6h5wuSYlvskEWTJq7wbSFu9pNhvKBmwvu3r1LCJ66dO2q96ZWvdlVQz3fvj28vLyQkpIiNBk0MjLCH4cPo7KyEr6+3YVaMBX1/lzJSUnIvnYNz7dvj6ysTCQn1Qy80L//AI0+I2lpaVixfBnOnTv3TBXQ7OzGPR23tLTEe3PmQiSyw9atW1BRUYGDBw/i4MGDcHFxwZy5c9GzZ68GlU9DQ0PhRrhdu3bo27efxu8NDAzQs2cveHp64vLly0hPT0dpaSlsbW2RmZmFpKQkAMCQwUOEAEs9vSMDRiEmJgZ5eXk4c/q0zvJYVVWFQwcPCgOf9B8wQO/NuXrzx+HDR2jVwDZv3hz+/gMhlUpRWnoHWVlZDy3IsrOzR8uWz+HGjevIzclp0IAjtakP3KA3ENAR0FlZNYOVldUTWc7t7OzqPW9WZiZWrFiB06f/ruV2cHCAo1gMiaQbjh8/1uh02NjYCIN+6NOqVSuh3BsZGWHatDfQqVNnhK9ZjaioKERFRaFjx07473//q7NvIhEREYOseqqpydIOeG7tWY2qUnmTJLSZlx9ajg37O7CrUj5wc8GxY8fB0soS6yMicDg+HtbNmgmjcqlT78P01dffaPWbqIt6wKRqMmhmZoazZ2tqpNT7VanfrHfr5gtLSysUFBQgKSkJz7dvj1MnT6G09A68vLzQtWtXYf7c3Bx88MH7uHzpEhwcHDBx4iT07NULTk5OaNasGWJidt73yf+TSixuJfz//fc/wEtBQfX+rZWVFWa//TZCpk3DoUMHsXXLFvz555+4du0a5s+bh5Uff9KgfSkSieDQvDmys7NhaGik8+bR1NQUJiY1tZLq77tSrw21tNI9yp+DgwNatnREbm6O0OS0toKCAqHseHl51dmPytXt7+ajhka6b3TV01J7ZMqm5ODggOfbt8fePXtwLvEc2j3/fKMfwMyZO69B++1pUFfzUHX5+bfw4YdLceHCBbz55n8xesxoNG/eQgi0pVLpAwVZPXv2wsJFi4Qh4Ov78KFPnz7o1asXrly5gk2bfsae3bsxc2Yo/vfOO3j55fF8HxoRETHIalyQpYShjj5Z7v+LemgJb4qaLBMTE0yZMhWyGzcQExODmJgYiFu10no3lnqtQ3JyEnx9fet902BgYCAMgJGVlYVLly7B0tISf/31l1a/KnVt2rSBb3dfHI6PR+L5RPj5++OM9AyAmoEb1GslkpMv4PKlSwCA/73zrsYgD6ogWF/ajIxrtvPu3QpUVFRozfPX5cuPtYDa2tjA3t4eBQUFSE5OxsiAgAYPnNCsWTOMHj0GAQGjsGPHDqxYvgxFRUXYFbMTPt7eMNXxMmF9y3mhfXucT0xEbm4O8vLytGpkKioqcPduTT46NHeAiYnJvYDv75qX0ju6+z7JbtzQ6jtWW2pqqjAsu6RbtzprhNp4thHyLj0tHVVVVVq1XuppcbB/eCMMmpubw9/PHwdiY7F1yxb4+nbX2TT3fg8sAOBCcvIzE2Sptqm+55Vz5xJx9uxZvPLqq3g9JERr/voGa7oeSNjY2CA19S8UFBRo9Uutb7DVrl07LFoUhqFDh2L+vHnYumUL+vTp26jlERERPc2apB2HsloJ5SMe+AJKZc3fA7K0tBSG9waAjd99h127YjSaP3q0bi0Mv74rJgZXrlxp0DrUB8A4evQIDh+OR2VlJXr37gM3Nze9Nz29evYCAJxPTETC0aNITkqGpaUV+vXrr3Fzpd7/xKpWLVxJSQmOJhzVuQ4Lc3O43KulS0tLQ9L58xrT8/LyEHsgttF5q37TfuvWLZ1NSk1MTODQvGa+4uIilJRo9qVp5eSEtu3aAQDi4g5BKj2jcznaQXi11nyGhobo1asn3O+9Q6myqgrVavM0s7IS3rNVWFioFXQaGRmhT99+MDY2Rl5eHrZu2YLy8nK1IqnEsWPHcPleYNqrZy+heZqnp6fQdyr2QCzy8vI0g53SUuzevavmyYexMSTduuko8kqcPSsVapx8vH3qvCl3cXWFj0/NcPD79u1FUpL+/evl5aU1Gl9T692nDwYNGoSsrCwsW/Yhrl+/3qDfd+rcCZaWVjhw8MB9g9EHUVhYiLt37z6S01g3X1+0aNECu2JikF6P/lSqY92plZPOAOuPPw7Xa/tqs7Ozg1eHDsjIyMCRI3/U6xir68GSj08X9OzZCwqFQufDGyIiIgZZ9Yp3lA90UW6MamXTjWjYvHlzzJk7D25ubqisrMSqzz/HiRPHhW1q1aoVRgaMAlAzgt1b//dffPftt0hJSYFcLkdaWhri4g5hcViY0O9GnampKXr07AkAOHjgIOIOHQJQUyNVV62MT5cuaNGiBWQyGXbs3IHS0jvo2bOnVl8d9VqS8PA1OHrkCG7duoVjx45h1sxQjREKNdJlZoau94LLyspKfPzxSnz37bc4efIk9u7Zg5mhM3CrVjDQEM2smwn9grZv24Zdu3bh6JEj2Lljx99BlrExrO/1r8nKykJk5EYcP34MUVFRuHbtGqytrRH0UhCMjY1RVFSEt2fPxtrwcCQmnkNBQQGys7Nx9MgRfP7ZZ9i7d6+w3PPnE/HOO/8T8kIulyM1NRXr168XguTWrVvDTK0Wy9zCQmgqGhd3CL/9+mtNWrZvF0Zq69q1K4aPGAEA2Lbtd7z99mzs378PcXGH8MEH72PF8mUAAG8fH/j5+wvLdnV1xZgxgULQPDN0Bvbv3yek/91338G+ffuEG+/a/fRUAbNq2HZnZ2e46BhNsvYDhImTJsHGxgZ5eXmY8957+Prrr3D8+DH8/PNPCHn9NZxPTASge9TMpmZpaYm3ps+At48Pzicm4pXgqfj++0jk5eVpnD/u3r2L1NRUrA0P1zie2rV7HsOHD8flS5ewfPlyXK81gmBVVRXOnD6N3379tVHpU9XmpKel4fr17EdyHmvdujUCX3oJWVlZWLw4DBcvXtTIi5KSEkRt347bt29rPLjYs2e3RqBZUVGB33//DbvU3v+m6zwH1Ix0WrvGy8TEBGPGBMLGxgbffP01duyI1gqO8vNv4eeffxJejQAA165dw8ULF7SWd/XqVSQnJ8HOzk7nSJBERETPuiYc+OLvz+UJCai8fBkwMIDx88/DTMcQ00VnopD5+Uv1Xodd/6lweTNSLcpCk9aeeXp6Yu68+Zjz3rsoKirS6LNjYGCACRMm4NatPPyyeTPy8/Oxbt0XWLfuC63lBIwapXP5Xbt2FQbA0NWvShdVDVh0dJRwM9y9e3etPmNdu3aFr293nD59CmlpaZg5M1SY5u8/EK+88orOtAI1o9OpfqvaLhWJRILJk6fg/fcXNCpPPTxao5uvL04cPw6ZTIZFCz8AAAQHv6IR6PXr1x979+5FZWUltm/bhu3btkEsFsPbu2YkQf+BAzF9+gx88cVaVFRU4PvvI/H995Fa61u4aNHfxaNaifi4OMTHxelM2wA/P7z0UpBGbYBYLEaPHj2Rnf0bioqK8NlnnwIAhg0fjmHDh9cEYubmCA2diaKiIhyOj8eJ48dx4vhxrbI0b958jWamRkZG+Pd//gP5bTl+2bwZly9fxry52qNU+vp2x/z5C3S+96qgoEAILJycnYVat7p07doVc+fNx0crliM/Px/rIyI0TwDGxnjttdcxYsSIR9JvxsnJCStXfoxPP/0EB2JjEb5mDcLXrNE7f+8+fTQeVkx74w1cv3EdR48cwdEjR4RBMCorK5GRno6Kigq8/npIo9Lm4OAAX9/u+OmnH/HfN9+Es7MzrKyaYe68uXB393go+WFkZIQpU6aiuLgYv2zejCmT/wMnJyeI7OyEbWrX7nkhYO/UuTP69euPI0f+QOCYMfBo3RpGhobIzs5G27Zt8d57c/Qer6pas82bNuH4sWOwatYM/fr2Q8i0aQCAjh074n/vvItlHy7FksWLsXrVKmEQDHlhIa5fvw5nZ2f07dtPWObNmzcxLeR1jQEzyhUKZGZmwtLSEnPmztUa5IWIiIhBVgOCLFQrUXHqFIqWLkVl6iWYuNR0nL57tQzG7b1gs3AhTNXeA2PTLRCdNzU+SHoYtWe+vr6Y/fbbWPbhhygqKsJHK5YLL7+1tLTE//73DgYPHoytW7ZCKj2D/Pyad065u7vD29sHQ4cNQ6dOukdnUx8AAwD8/P3vW3OgqgGLjo4Sgi5d70Syt7fHyo8/xqZNP2P7tm3Iz8+Hk5MTXgoai4kTJ2L//n1616H+2z27d+P69etwcHDAS0FB+Ne//t3gppHqbG1t8f77H+Dbbzfg4IEDKCoqgpOTk8aADKogasnSD/HjD9/jzz//hKmpKdq3f0EIJo2MjPCfyZPRu3dv/PLLLzh58oTQ1MzJyQnPP98eI0aOQM97zSuBmuG6//3v/yAh4agwhL2DgwO8vX0QGBgI3+7dtWoRTU1N8db06bCztxPy0cHBAR4eHhp9mezt7fHRRytx6NAhbPlls7BPvby8MHzECIwaNVrnwAGqMjRixEj8/ttvOHr0CKLKm3gAACAASURBVPLz82FqaoquEgkmTJiAnj176a3dzM3NRfa9IMvD3V0r2NbFwMAAQ4cORccOHRAZGYnDh+OF7erbtx/GTxiP559v/0gHJmjRogVWrPgIr732OmJ27tTYR8bGxnB3d0e3bt0wcNBg+Pj4aB1Hq1at1sj7yspKYXtU+7axAc+rr72G6upqxMTsREpKCiQSCczMzB9qfqifW7b8skUo3w4ODvDz88d/Jk8WBsextbXF0g8/xNatWxAdFSUMdjN+wgSMHz+hztc1tGnTBovCwrDuiy/w559/wsbGBtbW1hplJSAgAF18fISyonrNRNu2bREQMAoBo0ahVau/B6Nxd3fDK6++irhDh4TjwMnJCRMmTMSECRPg9JBffE5ERPSkMlA2QaQiC7OGMbxQ+XMBLPvYwWb0czAwrWmJqCyvRlF0LkpPFaP5tm0w8fJqkoTnfdMHd2Xn0Sqs5KnIaKVSie+++xZfrlsHS0srfLFuHby9vVkC6amjUCiwdOkSZF/Lxprw8Acajp2IiIjoWdQ0owtWV6PqWDEsutjAdpzmyz4NzAxhO16M6tIqFK9eDft7zZUKD0fi2jev1HsdNpIxGqMVPpbBNh7ArVu3hKZruvpVERERERERg6y/lRlBmVkBq5f0D9Nr1d8e+eGHUJ2fD0MHB9gNCIbdgOBGr/JxDLbxIEFo7P79QtOboUOH1qupFxERERER/UODLIM7NU0DjZ30910wca7po1J18yYMHRye+Yy9ffs2YmNj4diyJQ4cPIA9u3cDAIYNG6bRmZ+IiIiIiBhkaVGaVcMAQNWtChg76n6xa+WtmuGADZuq/4by3t8TSqlUYueOHbhwIVn4TiKRYEboTNZiERERERExyLpPQGFVCTia4M7RAtiOE+ucpzShAKYSCYzE4iYMZJ7cjDUwMICZWc0ocW5ubhg7bhyCgsbqHHWOiIiIiIieHU0yumD2+5YwKW2L6h13YB3wHJoN1hyavGT/LRTvvgmr96fC2NtTqIASRo1WS4HGtFopU59WfPgz3L35J5yXlXIvEhERERHRE6NpBr5QAnctUoGe5ijarUTZqdswcTOv+T6rDBUF5VD2KkRR6gogFcKAFap38yihhAHu/V9tmvJeWKV3mpI7kIiIiIiInsEgSzTqM1SX5EEJ4Hh8BFrcNob1lbuorqpCcXE5bpWVo/fUWahdcaX+Wdc0XfOpTzOyasE9SERERERET5QmaS6oLsbZWef3AdnZzG0iIiIiInrmGTblwvKPH2eOEhERERERgywiIiIiIiJ6woMs55dfho2XF3OYiIiIiIgYZDVFgOWzahV6/fYbA60HlJGRgbCwMMjlcmYGEREREdE/LciycHaGx2uvwWfVKgCAiY0Nev32G5xffvmJ2Fi5XI6VK1dqBCwRERGYM2fOUxPEREREYOfOnSy5RERERERPKOOmXJiliws6LF6s8Z2JjY0QdD1pdu7cicLCQoSFhcHCwoKlgYiIiIiIHtg/duALqVSKlJQUhIaGagRYERERCAkJQUhIiFBjJJVKsXLlSpSVlWnMV7tGSd98UqkUcrkcc+bM0Vq2+jzqy4mIiNBYtkKhwMqVK3H69Gns2LEDc+bMYeklIiIiImKQ9eQEWFu3bsUbb7yhEWCpAp/169cjPDwcKSkpkEql8PT0RFlZGXJycgDUNDssLCxEv379NJarbz5PT0+kpaVh/PjxWL9+PebPn4+jR48iIyOj3mk2NzfHnDlz4Ovri9GjR2PlypUsvUREREREDLIev4KCAvzyyy8YP348RCKR8L1cLodUKsWQIUMAABYWFvDy8sKNGzcgEonQqlUrFBQUAADS0tJgZ2en8XsAdc4nkUggkUgAAI6OjmjVqhVLHxERERHRM8j4n7bB9vb2GD9+PLZu3Qp7e3t4eHgI08rKyrB8+XKN+X19fQEAEokEUqlU419dVNO9vLxw9OhRjB49Wlh2eHg4rly5IgRxRERERETEIOuZ4OnpifHjx2PVqlWYPXu2EGjZ29tj3rx5WjVUAODl5QWpVIqMjAyhCaC+ZR84cAApKSkAamqtVAHW4MGDMWfOHJSVlWn1uSIiIiIiomfDP3bgC4lEgqlTp+Lrr7+GXC6HSCSCnZ0dtm7dqnN+CwsLiMVixMbGwsvLS2cgBkBYjlQqRevWrWFhYYHy8nKUlZXB3t4eAJCTk4MbN24IvxGLxcLAF3K5XG8aiIiIiIiIQdYTH2j17dsXCxcuREZGBiZPnozCwkJhBMDQ0FCNwSk6duyItLQ0dOzY8b7LvXDhgjCfSCTCqFGjsHz5coSEhOD7778XAi4A6NevH9LS0hASEoIVK1bgxRdf1LvsIUOGIDY2lqMLEhERERE9oQyUSqWS2VA/GRkZ2LFjB6ZNm8Y+VUREREREpJMhs6D+YmNj0bdvXwZYRERERETEIOtBSKVShISEAIDeUQWJiIiIiIgANhckIiIiIiJqUqzJIiIiIiIiYpBFRERERETEIIuIiIiIiIhBFhERERERETHIIiIiIiIiYpBFRERERETEIIuIiIiIiIgYZBERERERETHIIiIiIiIiYpBFRERERETEIIuIiIiIiIgYZBERERERETHIIiIiIiIiYpBFREREREREDLKIiIiIiIgYZBERERERETHIIiIiIiIi+gcyboqFpF25gkMHYyGXy5mjRE8AkUiEgYOGwLNNG2YGERER0dMYZB06GItBg19Ea09P5ijREyA9LQ0HD+xnkEVERET0GDRJc0G5XM4Ai+gJ0trTkzXLRERERI+JMbOAiOhv8el3AAB+ra2YGdRgfhGZOJxxR/g8wMMK8dPcNeZZnZAPH7E5y1gTHa/+6zPvO19ciDvzm4gYZBERMciip9HqUY5IvKHA7JgcyBVVOueRl1Uh8Mer6NLKAhvHOcHdzoQZ10g+YnPEhbjXaz4iIgZZRERET6nZMTmYKhHBr7UlVh8t0JoeNvg5zOrjgLCDefAJv4L4aR4MAhpJZGHEByJExCBL4yJz4Ca+PyuHm8gUckUVXupgg0WDWnCPEBHRUylRpoB/RCZWBTgiWCISakX1BQerAxxrmg1GZDDQaiLysirM3pWDVSMdIbIwYoaQcM9pYGDwQMvgPSo11GN5T5ZPeBpEFkY4N8MT8dPckRjqCVtzQ/hFZEJeVlWvZVxITsYrUycLfz98v/GRb8eF5GSs+vxTlJeX1/s35eXlWPX5p4iN3a/1nfr2qE9/WGmpna6vv/oScQcPYv7cOSi6fZtHB1ETUSgUWLBgPiRduwh/ASNHICMj45nb1rXh4ZBKpcI2S6XSf8x+nrWzpgYrWCICALjbmQr/1ydYIkKwxA6zY3LqvZ6MjAwEjByhUZ7Whoc3eD815nf1KeePa5/Ly6rgvz4TkVI5/NfX/36iPvn0LBy3UqlUY1skXbs0yb6SSqVYsGA+FArFE7vtiw/mIVJaCKVS2eC/jWcKEXbg5gOXnaY81lTLV1+m+nUmOjpKa/qTdg2Mjo565q8Jj7wmK+zATQR6WWNWHwfNi9O9z6sT8hE2+Lk6lxEbux8XkpPwdcQGmJmZAQCOHjmC8vJy4fOT6o8/DsPBwQFDhrwIALh29So+/vgjjB4TiNlvvyMEPPv37UV5eTnKFQqsXbsGU6YEw8XV9aGlK/Wvv1BWVoreffuisroKUVHbMGXqK7w7JnpAGRkZmDH9LYRMm4Zly5YL30dHR6GgoAAeHh5PZKDk6uaKMWMCG7ytqVdSMXnKlCd2f8jlcixc+AFmz367SfM+Pv0OEmVliJrsInznbmdy3yALAMIGtYD7x38hPv1OvZu+tfb0xE8/b4JIJIJcLsfM0FBER0fVa59JpVLk5OYg4dhxmJs/G7VnqgBLee+zEoD/+kycC33wkY8XLlok5Gt0dBTCFi3CmvBwiESiR36MPahhw4fjgw8WwtzcHFKpFOFr1jzwtjwtCsuqcDijFIsGtajXcRaffgeLD+bp7VtZ1zlmZmgounXrBunZc8L3v/yyGXK5vFF5nZGRgVWrPseSJUuF388IDdWYZ9++vXBs6aixzifhfKnrGqhQKBC1fTsUCkWTnIOio6NwNeuqVp487mPzkddkRaUUawVYKsFdRYhKKb7vMmQ3rqNjp84aAVXffv2e+ACr6PZtnDp5Av7+g4TPX325Dm+88V8h6AIAMzMzjBo9pkm2R1VDde3q1TrnO3v2DIYMGQozMzO0f749rl27xtos0nnCjYyMFD4nJiZi9erVzBg9FAoFNmxYj8VLlmqdsMeMCYREInmmtjcp6TwGDRr0j7hhqy1SKkewxK5RTdREFkYIltghUtq41y6IRCIEjQ3C1ayr9Zo/O/saHFs6PjMBFgDMismBEkD8vUEw4kPcoQTwym/Xm3Q9Awb4wVZki8LCwqc+zzw9PZ+ZbamPzPfaYYCHJQJ/vAr/9Zl6m/OqRqwM/PEqBnhYIvO9dg0653/yyccIGhukdcM/ceKkh3puvJp1Fa5urk9UnsvlcoQtWqR1DTQ3N8fESZOeqXPQExFknZcp9F6ERBZGEJnf/wIlbuWEC8lJepvG1W5+p96UsPY09aZxRbdvY9mHS7BzR7TG72r/pnazvP379tar2eLVq1dhaWmJ51q2FD63eK4F2rbTfQBfu3oVCxbMw5XUVCz8YIGwXlXTwK+/+hKvTJ2MC8nJDxz85efnw/VeTdlzLVvC0tISV69eBZH6yXLWrFkIDAwUAqxZs2YhODiYmaPHxYsXAQAdOnS477zqTXnUmySpmlkciI3F1ClTdDZZqt0UQ72JiKopz4oVy4XmQbXnnzplCuRyufB9ZORGLFm8WGM9crlcWL+uph4KhQIpKSno3Nlb7/YtWDAfv2zerLEN6tutnm65XI7Q0BmQSqV6txuoeYKprwlK7W2PiYnBf/79LyQcPYpxY4OatIlTZuFdBHpZN/r3fq0tNYZ+f1D6ytPa8HAsWbwYkZEbhfKgq4zUtYza+a4qPyqFBQV17rOmFvzrdSTKFIgPcRfuL0QWRogPcce5G4omD7Rqqysv1JuMLVgwH3K5XO8xVrs5n66mYL9s3oyAkSOEslvXsX8/hw/Ho22btkINhb7zgr7zjL7jZ214uPBbVbO12stQlbH6HudNQWRhhLDBzwnBlv/6TI1gSxVc+a/PFIKrsMHPNejBiUwmQ3FxMQYM8LtvMFbfc/bmzZsxbmwQEo4exaCB/sK8qrzVd96unfe1mxmrzpW1z+2q/ZqRkaH3fFlXmVeXlpYGZxfn+14D61P29V0DdZ3TdC2z9jWr9vTjx4/rzMf7XfvqpGwCH3+0vN7zeq+5oiwsrdQ5rbC0Uun20eV6Lef7yO+UwVP+o9y/f5/G9wqFQvn5Z58I36s+JyclKZVKpfJqVpbyyB9/6Jz3tlyunDfnPeX3kd/pXZ5SqVQe+eMPpUKhUCYnJWmk4WpWlnL6W/8V1lXb/v37NJZd+7Mut+Vy5YdLFyuvZmUJ36nWq76e5KQk5eeffaJUKBRa+fHVl+s0fn+/dKnyt3be0tOlIcfl/RQWFiqnTp2qLCwsVCqVSuW5c+eUAwYMED4/TeLSSpRhB27q/fOLyFD6RWTUOU9cWkm91hUVtV0ZvmbNfec7c+aMcsrkyUJ+njlzRjl//jxlWVmZsqysTDl//jyN6eFr1mhNj4rarlQqlcLnM2fOCMuSdO2iPH36tLC+9PR0Zez+/Rrzq36vWr7658LCQuWUyZOFZRYWFipnzJiuTE9P19gGVZr0paNrFx9huVFR25Vdu/gI+ZOenq6cPPk/wjJV66ydL+qfo6K2a3yunU7VOlWf9aW9KWDuhXqXC33lEnMv1Gve9PR05YwZ04Xtrp13dZUnXeVSVz7VtYza68/ISFcWFhbet6w+DItic5W2YSka9xXq+ZhRUKG0DUtRLorNbdTyax8L4WvWaORdVNR2vXlbO98vXrwo/L/2cs+cOaMcOWK4sA/1Hde6jjF9x76u80zXLj7Cn/p+ut95Qdd5Inb/fmVZWZnGdtbe37XLWu001uc4b6rjs7aMggrl1K3ZSsy9oPSLyFBi7gXl1K3ZyoyCinr9Xl8e36+81+ecXft4rH3M6crb2mVKfXp6erpyypTJGufXo0eOCOurvT/qOtfXVeYbcw2sb9mv67yiaz2bN2/SW6Zqf05PT1devHhR7zGvnhbVfPXxyGuyAr2ssTohX3dzi7PyerVfB4ApU1/B1xEbcCE5CTOm/5/QHO5mbi5KS0vRo3sPADVN74YMGYqzZ88AAFxcXdG3Xz9hWsdOnSG78fdTLqtmVkJzPqCmrxIA9O8/QPhOvWliZ29vYZqLqyt8fX0hy5HVWQvXFDp7e+utAQNq+q29MnUy3pz2Ok6eOI6FHyzQWQtXXl6OtCtXNLZZlU71fCHWYK1evRoikUiowYqKinpqm4XV3dEZ9/70z9NYtZ9eqp6IHUtIQNDYICE/O3TogGbNmkEm+/tcEjpzpjA9YNQoFBcXQ6FQaD05NTc3R1DQWBxLSBB+O3TYMHTs2FH47OHhgcFDhgjzd+/evc6mZrWfRopEIgwaNAhJSeeFeY4lJCAoaGydzT+GDR+OoUOH1ZzDOnujQ8eOCBg1quacIxbDxcUFBQV/D3luK7JF2OLFGvni7OKMtLQ0KBQKnDp1SiNfVM3m1Ld92PDh9apJfNqkp6Vh0EB/SLp2wYYN6xERsV6okahPedK1b9Tz6X7LkMvlQjMzd3cPjXOBvrL6MMzq44D4aR56axvc7UwQP81DbzeF+liyeLFwzPbu00doBqYqg+rlfsAAP+Tk5ghP9rOvZQvb7uXlpff4OJaQgJBp04R9qDqOT506pZF36uuqz7Gvaz8nHDsO6dlzCFu8GKGhM4QagbrOC6paedXxCwCDhwzR2J6o7duRk5sj9Pmqr7qO84fJ3c4EkS87IeNezVbGe+0Q+fLDf29dffZbU5+3YnbuRFBQkFC+RCIR+vTtCwCQSCRC03WRSIRu3bohO/ua3mvY/cp8Q9W37Df0vKLePFO9aaxCocC2bb9rLM/DwwNeXl76W6LdOw7Mzc3rnK+2Rz7wRWAHG3QJT4OBgQFm9raHyMII8rIqrDlWgO0Xi5DYgE6qZmZmmP32O7iQnIyvvlyHufPm4/bt27iSmoqZodO1ghLVwBg/fL8RcYcOCdP8Bw7UfzDkyODg4PBQ+nuJHcVCs8emXv6QIS9iyJAXUV5ejo3ffYuRIwN0DpxxMzcXAIQmjES1rV69Gj4+PsLJKDIyEmFhYU9tgOXX2qrOTs+qUaTuNwBPfTg7uwgXCnNzc5ibm2PZsuVYtmy50BxCoVAgJzdHaKKg7sUXh0IsFte5joKCAqEZSe2bqbouQGvDwxEZ+Xfz5uBg/QPdZGdfw949e7B3zx7NZlr3fiOXy5GTmwNPz/qfv+3s7ODi4gI7O7t6/8bc3ByOLR2FfCsuLoa9vb3ePH+UBnhYNbiDfG3eDRjCXTXwhbm5OZYuXYJ9+/ZizJjA+5an+nRev98yJBIJFi9eghnT34JMJkPE+g2PrX+hyMIIPvdpzvWgQ+OrBr6oPVCEQqFA9rVsTAt5XfPaLhajsLAQEokEoTNnYtBAf4jFYqz9Yp3O/Ffld+8+fTS+t7e3F24kdQUt9zv27xfoeHh4YOzYsUhKOi+kS9954X79+Pbu2YPsa9lYEx7+wP1s1I/zR8HdzqRJzvf12WcPcs5+kId7usqX+vSlS5donN8XLlqkd966ynzt+4La18CmKvv1oRpwQ/VgSHUt1Xft0GdGaKjQ7Fd94JgnLshKlCkQ+MNVnAv1RNTFIvitz8R5mQIDPKzg19qyQQGWOldXV1g1s8Lt27dha2uLHj174ZVXX9MZuPzw/UaIWzlh4/c/Aqip8amrxqapAyH1dbm6uqK0tBQ3c3Mf6siBdYmLOwjPNm10bltT1brR0y0sLAzBwcGIjIxEcHAwVq9ejVmzZkEkEsHHx4cZVAdPT08UFxdDJpPpvblV3VDou1G930XX3t4e415+GbNnv13vE79q9CTVKFSqkZnqChaDg1/RO3LT4cPxcGzp+NADb9UFWZVv1tbWOkdofByDOrjbmSA+vRSBXjaN+n18+p1GBQPm5uZ4/fUQLFq0EJ07e8PDw6PO8tSQm9y6luHh4YGYXbuFkdRCZ858JmsM1UkkEnTr1g0//vADZoSGwtzcHO1faI+wxYv1Ht8SiQTSs+eQkZGBRYsWYvHiJVrzqvI7O/uaVn6LxWK9Zbkxx35t6oMl1HVeuN/N8rDhw9GpYyfMDA194NEK1Y/zp41YLIa1tTXS0tL0HjtNsd8aczzrKl+qACsoaKww8l9d/frqU+Ybcg1sbNmvT4C1atXnGiOwLlz4wX2vHXUFWjPujeC6dOmSegdaj6y5oCrAipriCh+xOcIGP4fEUE8oV3RA/DT3Bj1FiNm5Q2Pku6tXr+JOyR3Y2triuZYtUVZWij/+OKz1u/LycuTn50PsKBY+X0hOum8Al3czT2N5quHiG3zwOYqRn58v/NbG1hbde/TEwg8WaAxeUV5ejp07ohv9zqv6Ug14oWpaqb7+C8lJQj4RRUZGIj4+XhhZcPXq1YiMjERiYiIzpw4ikQhTpwZj3NigOt9H07tPH4SvWdOo5hZisRglJSXYt29vg25gnJ1dhM+nTp2674XyzJkzOrdBNeCFqtlfU7otv42YnTuFz6pt7NChg9CcST3f5HI5wtes0fvE9mEKlogQKS1s1LuZ5GVVWJNQUO/m8roCnrFjx2LDhvVQKBQPVJ7qUyZVg2WoblicXZz/Mcf05ClThGNB1XRIle+1HYiNFZri2dnZ1Rl49O7TB+sjIjQGvNmwYX2dTQwbeuzruhE9feY0Onf2vu95wdPTE9nXsjXWdSA2VmO7A196CUFjgzAzNFQoN87OLjhz5ozwed++vVo14nUd508bVVO3aSGvaw2QoBrC/UH3W2OP5w3r12sMZJRw9KhWrY5cLseZM2fq3L66yryua+CgQYO0roEKhQK/bN4snK8aWvbvp6CgANbW1sLv09LSkH6v+amua0dGRgZSUlJ0Xt9U6VSV54Z4JDVZtQOsB2Vmbq7RHFAsboW58+bDxtYWAPDaayH4aMVybPrpR2Ge/73zHjp26oQhQ4bis08/BgA0s7ZGhw4d61yXja0t5s6br7E8/4EDhX5dDaGr5mrIkBfR/vn2+Pjjj1BSXKyRXjMzM5iZmQmBWGdvb/zfWzMalldmZnjzv/+n+wnW1atwcHAQ8k0Isu4VJldXVxCpB1qqkQTVa7SCg4NZo1UHiUSC337fptFsAah58hsybZowT9DYII3mI6pmCfW5qL/77nuYGRqq0bRLXy2E+k2A6kZN1TZfJWDUKMyY/hbWR0QITZzCFi/Wanqx9ot1Gjd8Tc1WZIsWLVpA0rULAKBjx04azZFUQwKr59v9anDUL/oNbfpRF7/WVvARW2D2rhxsHNewVgCzYnLgLTav9zuydBk6dBhOnTqF9RERmBEaqrc81Xdb6yqT9vb2GmVh4aJFkEgkT/TLaJvywUnozJlYtPADrP1iHcaMCcTVrKvo07vX3wH3vVpfO3t7jBsbpFE2VU/Oax9jEokEi5cs1Zhf/f1cTXHsA9Bq9queprrOCyKRCGvCwzXWFRz8itCHS0WVH4MG+gvp6Natm1CO3n33PQwbPrxBx3lTWXww75Gd8w8eitPaLwsXLRIC7YbuNw8PD7Rt0xaDBvrX2aqgrjSFLV6iVR7Vz4eqvFd/aKLrfFlXmddlzJhAdO7srXUNjFi/Aebm5o0q+7UNGOCHmaGhkHTtgoj1G9ChQwds2/a7kMZhw4ejtVpz9trXDvXrWe1jMy8vT1hOQ8umgfJBenHf88nKFXh3zrxHEmA97VTNEx/3i37Ly8vx5bq1GDJkKDp26vREppEe3nH5IOLj4+Hn56f389OuKftk/RM8rJeqPqyXBj9MmYV34RN+BasDxPWulQo7cBOrE/KRGNrmoXe4/6cwmHcRyhUdmBFPgUd1nPtFZD74tW+aO3cYNchDr8ligKWpf/8B+HLdWsTG7td4AfGjdjM3FxYWllojFF5ITkbcwYOYO28+dxbpvljVCqiepQCLGn6DlJObg8lTpjAzUNMva3WAGLNiZDiccQerRjrqHfVOXlaF2btysP1iEVYHiBlgET1EDJDomQyyMue0Yy6rUY2I+Li5uLrqbEbYsVMnLP9oJXcUEd2XSCQSOktTjWCJCH6trRD863V4fJyKWX0d4NfaEkDNqwEMDID49FKsPpoPb7E5a7CIiBhkERE9+x6kXww1bQAXHr72qUx7zbuZ3BGffgeRUjk2nilElvwuAMBNZAK/1lbYPtmFZY14nD/FxzkRgywiIgZZ9JjKEsvTo8f+WET0JDBkFhARERERETHIIiIiIiIienaDLJFIJLzki4gev/S0tDpffElERERED0+TvCcr7coVHDoY+0BvlyeipiMSiTBw0BB4tmnDzCAiIiJ6GoMsIiIiIiIiqsE+WURERERERAyyiIiIiIiIGGQRERERERExyCIiIiIiIqL6M2YWENGzpLKykplAREREDLKIiJpKamoqM4GIiIgeKw7hTkRERERE1ITYJ4uIiIiIiIhBFhEREREREYMsIiIiIiIiBllERERERETEIIuIiIiIiIhBFhEREREREYMsIiIiIiIiYpBFRERERETEIIuIiIiIiOgJZ/wwF54oUyCr8C6SchTo7GgOb7E53O1MmOtERERERPTMeig1WVEpxfD6NB3v7y7AC7fexQfVHeGVOwfTt+XB69MMRKUUMeeJiIiIiOiZZKBUKpVNtTC5ogrTo3JgZWSCjwKawy47FLhzAfBYBlyeAVj3hdx9Nd6LyUNpVRW+GNMSIgsj7gUiIiIiInpmNGlN1lvbczDQwxrfvPwc7GQzgKLNbIQzFQAAIABJREFUgKgDYNsHaN4byoJNEGXNQsTLLTHQoxnm78vjHiAiIiIiIgZZukSlFKGZsQle7WEDZL4FFG8GzKqBkk3AZR+geBMMzJRAwWbgz1C82sMGlXcNEJVS3Oh1RkdHQdK1i/A3dcoUyOXyx5KR0dFRWLBgPhQKBUsVEREREdE/WJM1F3zhk3Qcm+4OO+VFIHUAoKwC8u/+PUO1AVAFwNoMyiojGHSJQ6GxF3qvy8Kf73g0eH1rw8Nx5swZrAkPh0gkAgBIpVJMC3kdEes3QCKRcO8SEREREdEj1yQ1WYkyBTztzWFnYQhYdgLMXQAjAJXKv/+qq2v+DJQwsHQGrDvCzsIQnnZmyCy826D1SaVSrQALACQSCSLWb8C2bb+zRomIiIiIiJ7eICuz8C6COjb7+wu3nwAzW8DNDHA1q/nXzQxwMQesRMALPwqzBnVqhsQbZQ1a37GEBASNDdIIsFQ8PT1RXFwMmUwGqVSq1YSv9nfqTQ7Vmxuq5luxYjkkXbsgJiYGoaEzNJojZmRkCN/VXq5CocCCBfOFZa8ND9e5/oyMDEyZMhkZGRkAALlcjtDQGcJnIiIiIiL6BwZZSTIFWtmqvXLLvBPgugswsgEM1NdmA7TdAVh1FL5ysjHG+ZzyBq0vJzcHzs4uOqeZm5vD2toaBQUFGgGXKvDZtu13BAWNhbm5OaKjo3Dq1CkkHDsO6dlzCBobhB9/+EFY1t49e/Dii0MhPXsOgwcPhrW1NdLS0oTpMTt3YtCgQVrBnkKhwNKlS9C9e3dIz55DwrHjyMnNgVQq1UpTUtJ5XLxwAUlJ5wEAhYWFEIvFEIvFLJ1ERERERP/UIKuz2Bw3blfWinY6AS671L6wBVrH1DQnVHO9qAreYrOHsnEikQht27QVAhiZTIbi4mJ4enpCoVDg1KlTQsAFAAMG+CEnN0eorRo2fDg6dOggBG/du3fHsYQEADU1TqlXUtG5s7fWelXrGTDAT/htUNBYHEtIENJUUFAAAMi/lY93330PV7OuCkGXl5eXkCYiIiIiIvoHBlnudibYdqFEe4J5J6CgGrhrACiKgfKrWrNsSy6Gj9iiQetzbOmI7OxrOqcpFAoUFxfD3t4eABAwahRSUlKgUCiQlHReqHlSKBTIvpaNaSGvC036Bg30x/nERBQWFupctnoQlpaWhrZt2sLDQ3vQjoKCAiQcPYpBA/2FZU8LeR05uTlQKBRwdXPFsYQEyOVy3LlzB37+/sjJzUFOTg5SUlJ0Bm5ERERERPR0MG6KhfiIzZFWUA55WTVEFrXitkoDoMIQqDIATNw0JhWWVSOtsBzudiYNWl/vPn2wbdvvGDp0mFaNT1paGqytrYXmdqp/09PTkZKSgokTJ9XEf+bmaP9Ce4QtXqw3UKpNJBLBsaUj0tLScCwhAb379NGZPnt7e4x7+WXMnv22zhqpzp29cfDgQZw5fRqubq5wdHSEY0tHXEhORklJCezs7FgyiYiIiIieUk32nqwVIx3wXswtre+V5QaAwhBQGABFFzSmzY3Jw4oRzRu8LolEAseWjli6dInWoBaLFn6A118PEYIbc3NzeHl5ITo6SiPoUn2/YcP6Bo1EqArwcnJz4OnpqXMesViMkpIS7Nu3V+90sViM6Ogoodaqd58+iI6OgmNLR50DehARERER0T8syAr0ssGdyrv47lSR5oRyQ6Ds3p/agBffnSpGSWUlAr2sG7W+GaGh6N69O/r07iU0yQtfswY//bxJq2aqc2dvJBw9ihdfHKpRszRmTCAcWzpqLEM1CqA+np6eyL6Wje7du+sNhszNzfHuu+9h2+/bNF6WLJVKNQI8G1tbIeizt7dHRkaG3toxIiIiIiJ6OjTZy4gBQF5Whf+LyoG1sQk+CmgOOwtDKKPcAKMKwNAGBn22QW72AubE5KGkshLrAh0hsjDiXiAiIiIiomeGYVMuTGRhhE2TnDC8gwV6f5GFgG9vILr5ryirdEG0zY8I+N0OvdZlYXgHC/w8yYkBFhE9k6RSKSRdu+Ctt/4Pt2/f1pgWHR2l8U4+okdBvVWF+p+qLEZHRyFg5IhH+o7GjIwMBIwcITTnbypKpRK7d+/C0qVLUFJSwp3/D1JdXY2EhAS8EjwVPbr7okd3X8yfN5flgB4L44ex0EAvawR6WSOz8C4SbzTDJ+W74O1ghi+CLBo8yAUR0dPqxPHj2LNnNyZMmAgDAwNmCD02X371NQDg+PFj2PX/7N19XM13/wfwV0InVEe4qmspR+xCFnXIiJFYZSwrd8MSI/ttE7bLrl1ctDI31zY3ndgNhrndjY66ZGqW+9jS0Q2xjRwpOzXJqchJN+f3Rztf59Q5FcLwej4ee2x9bz7f7/fz/Xy/+77P5y4+Hm/PmgV7ewdYWLREq1atnrgP7St5V3Al7wpu377dqH2uXr2KqKjVGDBgAEaMeIkF5jF1ICkJ4eGLMHLkSITOnImqyiqcPn0aVVVVAIC9e+Nx+NAhzF/wn0b1f7958ya++PxzWFlZYUZoKDOYHn2QpdOpbQt0atsCo12Z0UT09BkwYAC2bd2Kvn36wqVLF2YIPTL9+vUDAOTnq2BhYQE3t15GR9Z9Epibm2NGaChm3MU+N27cQHpaGvr27cvC8hg7d+4c+j3/PMJmz0Hr1q0BAAMHDRLWX8y+iIKCPxqdXkVFBTIyMtCnTx9mLt21ZswCIqIHI2jMWPyjWzds3bbV5Cimf/zxBz78cDG8hwyG1MMdb8yciZxLlwDUTHo+JTgYK1eswI7t2+E9ZDBGB7yM9PQ0pKenYfy4sej/fD+sXr0KZWVlAGqaSp04cRyTJ02E1MMdkydNRHp6Gm8GNUpu7mW8/dZbkHq4Y87s2SgsrBk1WNcEVjeAEwBEy2RCc8N7KavCh+ztCmzfvg3eQwZjhL8/4uPjhZoH3TEUqal4Y+ZM9PPsi/fm/RMqlcrgGVny4YdYuWIFAl4eBaVSafLc5PIY4Tj7f/gBWq0WCoUCY4ICoVKpEBkR8dCbTVLTad26NdJOnUJmZgb0hxzQaDRYsGA+Nm/ehDNnTsNnqDeiZTJUVVVh/w8/CO9L7yGDsWP7dlRVVUGpVGLypIk4c+Y0Nm/eJJT/hp6F6upqJCYmIvCV0ZB6uCPwldH45ZdzvDkMsoiIqKlYWVkhJGQqko8dw7GjR00EWQXo9o9u+G5XDNZv+BJ//FGAdevXGQRlCQn70K59e0SvWQPbdu3w7/ffx265HEuXLkPI1KnYuWMH0tPTAQAnT57EooULMXLUKHy/LwF9+vbF0iVLkJubyxtC9bp69Sq2bd2KN/7vDSxZshQZGen4X1zcXaVxN2VVR75bDouWFti6bTt8fHzw3+XLDT5gL168iD3xezB37lx8smIFLly4gDVrog2ekR9/3I/+A/ojNu5/JmvoEhL2wdzcHBs3bcZzbs/hiy8+x++//w43Nzds2vwV7OzsMe+997B9x044OTmxQDyGRr/yCjz79cPbb72FOXNm45dfzkGr1cLCwgLvv/9vTHj1VXTv3h3y3bGY9vrrqKiogEqlwn8WLkTiD/sRMHo0oqJWIz09HU5OTlj76Wfo3r07Jrz6KpIOHISbm1uD53D2bBY+XLwYY8aMReIP+xE8JQS3b1fw5jDIIiKiptSzZ09MnDQZGzdtREFBvpH1z2HM2LFo3749PDw84O09FHm5eQYfkAMHDoK3tzd69nwOw4cNR2VlJSZOnASXLl3g5+cPe3t7XL36B26Xl2Nv/B4MGvQCAgODYGdnh7Fjx0Gr1SIzM4M3gxo0843/Q8+ez2HQCy/A3cMD2Rez72ouycaWVX0+Pj4IGjMGjo6OeC04GB07OkKRmiqs79ChPaZPn4F/dOuGQYNewNix43Dm9GkUFBTcSWPYMPTp07fevo8DBw6Cv/8ISCQSBAWNgVKpRH5+Plq0aAErKys0a2YGS0tL2NjYwNycA3M9jmxtbbF48YdYsWIl8lUqTAkOxratW1FdXQ0rKyuILEQwN28OGxsbtG7dGiKRCMFTpqBbt+5o3749AgJGo0OHDsjLy4W5ufmfZaE5RBYiiMVitGhxd+MKtGrVCgEBAejZsydvzlOoObOAiOjBMTMzQ0BAAH7+6Sd89913wtx4OteuXcPe+HgkJydDpfodV65cQc+ezxls07ZtW7Rs2bLmf9qtW8HCwgItLSwAADY2NhCL2wIAym7dwqVLOThz5nSdEdsqKyp5M6heHTp0gK2tLYCafk2WlpZ3nUZjy6q+9u3bC8FRy5Yt0aJFS1RW3imvVlbWaNOmzZ0P19atUFVVherqamGZjbVNgx/A+ufGIOrJ1bJlSwzx9sYALy/IY2Kwdu1auHu413mvAjWDpKSmpmJv/B6cv3AByosXGz1Yiindu/fAv95/H5+uXYvoaBnGjRuP0JkzhT5ixCCLiIiaiK2tLaaETEFkRARcXO4MgFFWVobly5ahqroK8xcsgK2tLTZt3GjQVOputLK0RKdOzujStQvefPNNmJvfecXrT8ROdLfMzZuhefPmuKXX96+quqpJ0i67eaeP1o0bN1BaWmLwQVpRcVv48NVqtSgsLIRIJBICJiJTwVZfT09YbdmCnJwco0HWTz/9hAXz/415772H2XPm4urVq3j3nbn39SyYm5tj5MiR8Pf3x6FDh/Dh4kg4Ojpi7LhxvClPGTYXJCJ6CDw9+8Fn2DCcOHFc7+OxAteKrsG8mTmaN2+OM2dO49Chg/f+UWFhgb6e/XDk8GEcPHAQlZWVKC4uxt698SgvL+dNoHvWocPf0LFjR3y36ztkX7iAxIQExMU2zfxW3333LZKSkqBUKvHpp2tRVlaGQS+8IKzPzs7Gpo0bkZubiwMHDmC3XA4vr4Gwt7dvuo+hZs1gbm6OX3/5FVlnzhg0RaTHg0ajwWefforY3bvx888/49jRo5DJoiASWcDVtWaY6+bNm+PatUKcOX0a6elpuH69CJWVVWjevDlu376N+D17hEFVgJqWCObNzaG8pERGRgZyc3MbfBbOnDmNxMREFBcXQywWswaLQRYRET1I5ubmeO211/CPbt2EZdbW1nh1wqvIysrCmKBApKelw/PPobbvlb+/P2bPmYsdO7bD98XhmDH9ddy6dQsWfzbZIroXf//73zFz5hs4/9t5TJ48CUqlEr5+fk2S9pgxY/HTiROYMH4csi9cQPgHH6CL3pQHzz77LP7RrRtmhobiPwvmw8dnGEJnzmzSJn+Ojo4YN348du+WIzIy4r6bjNGjecdaWVth69YtePP/3sC8ef+ERcuWWLb8v+jUqWYwlBEjRsDe3h7vvvsOFAoF+vcfgEGDBmLhf/6Df777Dly6dDFo0m1tbY0JEybgzOnTmDM7DGq1usFnwVJkia1bvsLwYT749/v/wpixY/FyQABv0FPITKs/xiURERHRX0S0TIbU1FREyWSNmjyWiOivgjVZREREREREDLKIiIiIiIj+mthckIiIiIiIqAmxJouIiIiIiIhBFhEREREREYMsIiIiIiIiBllERERERETEIIuIiIiIiIhBFhERERER0eOueVMmpi67jaiEc3e1T3hgL94FIiIiIiJikGXM5E+P4sOx7ujtbNuo7SPkGTh0Lh9DutvzThAREREREYMsfdsVf8DSpQ+WnAJwqrjB7cd2EzH3iYiIiIjoidPkfbK0Wq3Rf9ddpmXuExERERHRE6fJarK0WqCyqhpaAGYAtNDCDFrhb+j9txZaVDdRjBUtkyG/IB8LFy6CSCS6r3QAYFZYWL3bxcXFIiUl5b6PBwBqtRqLFi3E3LnvQCKRsDQSNYGiwj+YCURERPSkBFlaVPwZZD1r2wI3Kqr/DKgAsz/DLBsLM5wrrIIWWlQ1QZSlVCqRX5APAFCpVI0OVJRKJVatWonIyMUQi8WNCq50AgJGIyBgtEHQdTnncqP3J6IHy7b935gJRERE9KQEWUBFVU0zQC/HFhjT3bLONkcvl+N0QemfNVn3H2RlZmbA09MTABC/Zw8DHSIiIiIieuSarE9WNbSorKpGRVW1yVqq6j9ruyqqqlF9nzVZGo0GZ8+ehZtbL7i59cL5C+ehVqvrbLNgwXxIPdwh9XDHggXzceLECYwJCkTysWPwGeotNBOMi4tFtEwm7KNQKOqko1AooFAosGDBfGg0GkTLZIiMiMDmzZsg9XDHiRMnTO4bFxfbqGvSP9+RL42AUqk02EahUBhcz9c7dwrXQEREREREj17T1mRVVwNa4IeLt/BN1g1dByyYmdX0zupgaY7Kai202vuvyVKpVAAABwcHAICVlRWys7MhlUqFgGXx4kh4enpiyZKlAIAf9++Hu7s7dsXI6zQX1BGJRPD09MTx5GQhraysLACAq6ur8N9ATRNDJ2cng+aCf/xRYLCvSqVCaWkpBg8e0mCAtXhxJOzt7KE4lSYEVB+EhyNKJoNYLIZCoYAsKgpJBw5CLBZDqVRi1ttvwdfXjyWZiIiIiOgvoslqsmoGvqipqTp39TbySyuRX1oFVWklVH/+d2ZBOSqqqlFZVX3fQVb8nj3o0aMHRCKRQWCkowuG9AOQYcOHN2qwito1Y8eTk+Hp6dmofQcPHoLzF84LNVCZmRno2qVrnWDOWNBYWlqK14KDhWWurq5w7OiI7Oxs4TwCgwKFtCQSCWaEhrIUExERERE9mUGWFhWV1UKTwYqqasO/a627n4Ev1Go1UlNTERkRITSdi4yIQGJighDc5OXlwt7O/p5GAJRIJOjapSuys7OhVquRX5DfYE2UjlgsRtcuXZGZmSE0aRw5alSD+xUVFcHKysrgfEUiEezt7JGXlwuNRoP8gnw4OnZkqSUiIiIieiqCLACV1dWoqKrpm1VZra31t+G6+6nJys7OhmNHRyQfPwHFqTThH19fP2RmZgAAHB07Ir8gHxqN5p6OMcDLC8eTk5GdnQ17O/sGa6Jq75uSkoKLFy8CuNOksT62trYoLS01er76gVVeXq7Buss5l1mKiYiIiIieyCDrz0Et9GuuDP6ute5+Br4w1XxPF9xoNBq4uLggLzcPiYkJwvof9+9vdNDl4uKC/IJ8yOUxGODldVfn5+rqijZt2mD58mV48UXfRtWmOTg4wMrKClu3bBGWKRQKpKamwsXFRWgSKY+RC80YlUqlwfUREREREdETFWT92SeruhqVVTW1WAZ/11pXdR9dsk6mnoSbWy+jgVFebh6ysrIgFosRJZNBHiMXmhSeO3cOIpFIaA6oP7pgbWKxGPZ29kLQZMrgwUOQmpoKqYe7MKqgSCRCjx49YAYzuLi4NOqaRCIRFi5chPyCfOF8ZVFRwqAXQM0cXX369IHPUG9IPdyxYcN6TJ78GksxEREREdFfiJlW2wQTVgH4/NgVfHyyvCbaMrszDfGdv2GwLux5W6hVlzG4ux2GdLd/4jL2YU1SHC2TwcnZyWCCZCIiIiIienSatk9WVTUqqv/sd/Vn/6s7fxuuO3HhKn48o0JvZ9snLlOVSiViYmIaNeDF/VAoFEhMTDBaq0dERERERI9Gk82TNdK1HQ5cyMGtiiro1WMJ/0atZdbNqvD5P4dC3KrlE5OZurmuEvbtw7r1GyCRSJo8qAqdMV3428HBAdFr1jb5cYiIiIiI6N41WXNBIqLHkVarxa+//oLNmzbj559/QklJCZ555hnMe+89DBr0wiM7r2iZDKmpqQb9Mh8k3Y9EALBw4aJ7mv6CiIiIajRnFhDR0xxg7d27F0s+XIxnn/0HZs+eAzt7O/xy7hfcvl3x2FzHzZs38cXnn8PKyooTlBMRETHIIiJ6dH799ResiZYhOHgKXp8+HS1b1jRf7t9/wGN1HRUVFcjIyECfPn14U4mIiP4CmjELiOhppNVq8eOPP6JDhw4YM3asEGAZ2y4lJQUzQ0PRz7MvvIcMxopPPkFxcTEAQK1WY0pwMFauWIEd27fDe8hgjA54GenpaUhPT8P4cWPR//l+WL16FcrKygDUjD468qUR+PnnnzH/3++jn2dfvDFzJs6dO2fyfIuLi7Hik0/gPWQwvIcMRtTq1SgrK4NSqcTkSRNx5sxpbN68SZhOQqvV4sSJ45g8aSKkHu6YPGki0tPThPTKy8uxadMmIb2tW7fgdvltFgwiIiIGWURE96a8vBwqlQpOzs6wsrIyud3JkyexYP6/4dbLDd9+twv/WbgIBw8ewKpVKw0mN09I2Id27dsjes0a2LZrh3+//z52y+VYunQZQqZOxc4dO5Cenq4XNJVg29YtGDd+PL5Ytw63K25j5YpPcO1aYZ1zKCsrw8oVnyDrbBY2bPgSK1auwuHDh/DNN9+gY8eOWPvpZ+jevTsmvPoqkg4chJubG06ePIlFCxdi5KhR+H5fAvr07YulS5YgLy8PWq0WO3bswJavNuOtt97G1m3bUVVVhSNHDrNgEBERMcgiInpwbpeXY2/8HvTu7Y6pU6fB2dkZPj4+mBU2G8nHjiHn0iVh24EDB8Hb2xs9ez6H4cOGo7KyEhMnToJLly7w8/OHvb09rl79wyD96TNC0bu3O3r3dse0qdOQmZmJ3NzcOufx22+/4siRI5g9ew5cunSBh4cHRo4chaNHj+DmzZuwsbGBuXlziCxEEIvF0FZXY2/8Hgwa9AICA4NgZ2eHsWPHobq6GhkZ6SgpKcHRo0fw8ssBeCUwEI6OjnjttWB4DRzIm05ERNQE2CeLiJ5KLVq0gNjGBtnZF1FeXm50NL1bGg1y8/Lg3tsdrVq1Epa3b98eRUVFuHHzJuz+XNa2bVuhyWGr1q1gYWGBlhYWAAAbGxuIxW0N0raxsYa1tbXwt2WrVqisrERVVXWd88jJyUFJSQmmTQ0xWN6z53MwNkBs2a1buHQpB2fOnEZcXKzBusrKSqjValwrLERnl84wNzcHAJibm8PS0pIFg4iIiEEWEdG9MTc3h9fAQdi1axd+/HE/XnklEM2aGVbuW4pE6OjoiMuXL6OsrEwItAoLC+Hg4ABb23ufTL28vBy3y8uFvwsLC9GqVWtYWNTtG+bs7AxbW1ssW7YcXbp2FZabmZnBysoKJSUlBtu3srREp07O6NK1C958802Ym9951YtEIpSVlcHa2hq5ubnQarUwMzNDeXk5rhVeQ7v27Vg4iIiI7hObCxLRU8vDwwNjx43D0iVLMGvW2/jhh0ScOHEc6774Avt/+AEtLSwwaNALOH48GZs2bUROTg6OHj2CLz7/DAMGeOGZZ56552OXlJTgi3VfQKlUIiUlBdu3b8Pzzz+Pzp1d6mzr5OQMF5cu2LptK/LzVaiurkZ6ejrS09PRrFkzmJmZwby5OZSXlMjIyEDBH3+gr2c/HDl8GAcPHERlZSWKi4uxd288ysvLYWNjAw8PKWJ27UL8nj1QKpXY+OWXuHgxm4WCiIioCbAmi4ieWiKRCGFhs9Gz53PYtnUL/v3++2jevDl69OgBDw8PAMBQHx9YtmqFzz5di41ffol27drh1YmTMGHCBLRs2VIYMfBudejQAS+8MBgL/7MA58+fh4+PD+a+865Bs0QdW1tbhH/wAaJlUZgaEoLq6mr07u2OsNmzAQDW1taYMGECPvn4Y8yZHQZZ9Br4+/sDADZ+uQHLli1Fu3btMG78eFhYWMDc3BzTXn8dVdVVWLp0CZycnDDzjTfq9BkjIiKie2OmNdagn4iIHpi4uFisX7cO0WvWQiKRMEOIiIieMGwuSERERERExCCLiIiIiIjor4nNBYmIiIiIiJoQa7KIiIiIiIgYZBERERERETHIIiIiIiIiYpBFREREREREDLKIiIiIiIge/yDrA/k12M7MRrPXziNwtQrpOeXMYSIiIiIiYpB1rwFWnOImTi1xQvXWrnihmyW8l+ZBXVbNXCYiIiIioqdGk82TJZmrxKZQewzpbiks816ShykvWCNkkDVzmogeCoVCwUwgIiKiR6r5434B0TIZ8gvysXDhIohEIt7R+6RWq7Fo0ULMnfsOJBKJyY9YWVQUomQyXL9+HatWrURk5GKIxWJhG41Gg8WLI2FvZ49ZYWEG+yuVSsx6+y3MCA1FQMDoOunr9gWAhQsXISsrSzie/jGIjJFKpcwEIiIieqSarLnglEHWeGf7VVwqrAAArE5QI/1yOUZL2zywk1cqlcgvyAcAqFSqpz44CgubBaVS+cCP89VXm/FBRES9AU9WVhYAIL8gH2q1us56iUSCpKQko+uysrKQsG+fwUdzYFAgtm7ZwieWiIiIiJ6eIGuOX1tACzz7bg6avXYeS/93DYtesYW4VTOoy6rxzvar6Dz3EmxnZjfZoBiZmRnw9PSEp6cn4vfs4d18CA4fPoSuXbqarOXSOZ6cjMDAINjb2ePw4UN11heXlECtViM7O9tguUajgVweg5CQqQbL3dx64fyF80aDMiIiIiKiJy7IUpdVo/NcJV6WtsZvK5xRvbUr1r1uhy1HS/GB/Bq8l+Th+s1qHFjwDC6ukuBlaWu8svp3odbrXmg0Gpw9exZubr1MfoBrNBosWDAfUg93SD3csWDBfGg0GgA1Td50y6Ue7kI/jtr7RMtkd65TrcaU4GBhXVxcbL3LjVEqlRj50og629Y+7siXRhjUSikUCixYMB9f79xZ59yUSiUmT5qI5GPHMCYoULhO3T7Lli01uMa4uFiDa6/vfGvnZ0pKCgZ4edVfHtRq5Bfkw8XFBQO8vJCSkiLku45YLEbwa8GQy2MM1qlUKrRp0wYeHh4G2zs4OMDKyqpOUEZERERE9EQGWXO3XUWYrxgfBLZDp/YtAACjpW2we64DPvn+Om5XabEp1A6d2reAuFUzhAyyxmzftoiQF93zMXXNAx0cHIx+gOv69Xh6ekJxKg2KU2nwHuItBCyyqCgkHTgIxak07IqRw9LSss4+ycdPIL8gXwhOtm7ZgsCgQGFd167P1rvcWIAVHr4I0WvWQnEqDUkXDzCiAAAgAElEQVQHDqJ9u/YG/Zd05xoRuRgfhIcbBI4J+/bBspWlcM6JiQlQKBSQSCTYtn0HvAYOxK4YOZYsWSr0T0vYtw8vvugLxak0SKVSxMXFQh4jF6496cBByGPkjRosQKPRoLS0FLa2tvVul52dDXs7e4jFYri4uKC0tNRoc86ezz0H4E7TQgCI37MHPXr0gMjS0mBbkUgEezt75OXl8qklIiIioic/yDp0rgwhL9QdQbBT+xboaNscXe1b1FnX29kCl67ee02W8DEuEkEkEsHT0xPHk5OF9boPd19fP2HZsOHDAQByeQzCZs8W+hRJJBL06NEDKpUKpaWlGDx4iPBhHxgYZJDu5ZzLwroePXo0uLz2OQcFBQlN7cRiMbwGDhSO+1pwsLCtq6srHDs6GgSOfv7+wvVIJBL4+vo1GHT4+fvD1dVVCJJSUlIMrl0sFiMwKNDgGutjZWWFtm3b1huIyeUxQm2XWCxG1y5dkZmZUWfb2vdNqVTi/IXzQv7X5uTsJOQzEREREdETHWQpV0mEGqzalo1vj8uFlXWWp+eUo1OHFvd0PLVajdTUVERGRAhN3iIjIpCYmCA0scvLy4W9nX2dEQfrq40pKipC8rFj8BnqLaQbOmM68gvyodFohFHyajc9NLW89nHzC/Lh6NjR6HGtrKwMzvVB1NyYunZHx47CNd4vlUqFjPR0hM6YLuTh5s2bII+RG+1PNXjwEJy/cB5KpRKZmRno2qUrRxAkIiIiIgZZ9RktbQOtFpi2rgCXCiugLqvGV0dLEJV4HeGBtveUZnZ2Nhw7OiL5+AmheZ3iVBp8ff2EGhNTgYNIJIKVlRWKiuo2VbS1tcWYsWPrpKvf/G5WWBgUp9Lg6emJxYsjDQItY8sbEzTZ2tqitLTUaJBjLCi7V/Vdu7GA1JjS0lJcv37d5PrMzAz4+voZ5F/y8RN1auV0xGIxfHx8cPDAASQlJWHkqFH1Ht/J2YlPLRERERE93UEWAMwYaoO9GTeF0QXnbLuK0X3aQNzK/J7SO56cDE9PzzpBgf4gCy4uLsjLzUNiYoKw/sf9+wEAnp6ekEVFCTUrSqUSZ8+ehYODA27cuGGwj45Go8HXO3cKgZAu+DG13JgBXl5Yv26dUNumVquRfOyY0KdMf4hyhUKB1NRUuLi4NGmQVfva1Wo1ZFFRDQ5m0VCQpssLYwNjGGvOqc/NrRfk8ph6Ry3Upd2UQScRERER0YPwQCcjVpdVY+jSPFy/WYUvpv0NvZ0tIG5ljvScckQlXIfHgsuQz3FAb2eLu0r3ZOpJozUeusAqKysLUqkUUTIZZoeFITIiAgAQEjIVw4YPFybA9RlaMxCGg4MDoteshUgkwrx57xnsAwDr1m+AVCrF1atX4TWgPwCgZ8/nhMlxjS03VisklUoREbkYY4ICDdIWiURYuHARFi+OhNTDvU76jaGrERoTFAg/f38sXLjI6Ha1r13/+hobpB1PTja6fVZWFvJy84wGhm5uvRATE2N0Hi9d/7L6Aj1dENuUQScRERER0YNgptVqtQ8qce8leQCAgwscja7ffLQEEfJrSFviDHGrZrwbjwG1Wo1FixZi7tx3GpwrqynFxcXics5lof8bEREREdFf1QOLbGIVN5B+uRy75/7d5DYhg6zR28kCqxOu8048JsRiMaZMCakzvPyDpFAoII+RG4y+SERERET01AVZh8/dwmhpmwZrqKa8YI3D527xTjxGpFIpvtqy5aGNAviwj0d0P2pPOH4vE3/fjWiZzOAY+hOo6ygUCowa+ZLR5rpA3cnQH9S50qOlPxH9lODgOj+U6Zel2iPl1i5npkbTVSgUBtuYmoNRV+b0y2vtffXLs7Hnqvbxa28z8qURQpmvb3+1Wo0pwcEm06293tSzoVAoDI5Z33NqLG/0tzH2HOuuob55LU29D4w946aOo5+WqRGTa+en/jkZy+u/4vtk8+bNGDJkSL3b1Fcm74fuftR3L+PiYu/rWNEyGd/jT2qQtWpyB2wKtWtwu9HSNiabExIRPW4kEgni934Pxak0rFu/AX7+/sKIpbo+kfcSuIWFzTL4KNZ9+AEwGM2zw986GGyn0Wjwww+JGODlZXS+OqVSiTFBgQYTtycfP4FbZbfueVqH+/04oKanaxGgm4g+MCgQH3/8kXCP4+JikV+QL5RVezt7rF+3ziCNReHhBmXN3s4eY4IChaBCo9Hg/G+/CWnsipEjKmq10aAjKysLCfv21Vmu/7woTqUZNBHv7OIinH/tkX/j4mIx6+23EL1mrbA+es1aZF+40OD+2dnZCJs9Wyj7AIQBsDQaDT7++CMEBgVCcSoNSQcOQh4jr/NxrHvOvAYONPqcGcs/Xd9m3Qe3/rNsrGl8/J498PX1MzqIVGPfB+vWbzB4zvML8o0G3EqlEvkF+QBqpmapfawPwsMREbnY5H3Wz+tdMXKTfbIfZYA1Z84crF69usFt6yuTRI8kyCIiogdD/8Ov9v/wJ0x41aDWV/eBFBAwGklJSXUCNd3Hkn4AKBKJMOHVVxs1rQM9HvLyctGnTx+hbLi59TKYOuRyzmWDUXsHeHk1OH/irLAwzAgNRfyePUbLjUQiQd8+fesEHbqAZMzYsU0aQG7bvsOgr7BEIsGw4cMb3F8qlQoBj26AJ93E97r5Jd3cegGoaTLfp0+fOtOx1PecNSQrKwsAMCM01OQ2arUa+QX5GPXyKGFuyXt5H+gTiURYsmQp+vTpg8OHDxmsy8zMgKenJzw9PYX7q3P9+nXYiG2EgagcHBzQsWNHkyMPN7T+UQVYhw4dQu/evflyIAZZRERPAv3mJ7WbFhlrzqVQKDAmKFCYKD1aJoNKpUJpaSkGDx7S4PEyMzPQo0cPdO7cGVZWVgbz1enmHHR1da03DVPNpXS/wH+9cydGvjQCCxbMx6qVKxEZEYHNmzfV21yMHi43t144mXpSKG+1J38f4OVlMGm8qalSjKV7/sJ5o0GFRqNBfkF+nak3EhMT0KZ1G/To0aNJru14cjICgwKbpEm5Wq02mLNRLBaja5euQqChVqtx/sJ5IehqzHPWqPMPDKo3r7Ozs2FvZ49OnSTo2qWrQeB6N+8DY/Snv9Hdt7Nnz8LNrZfR+6ubdkYXmOmOb2r0X10Q2dB75nELsBQKhfD+M9aUsHYTTWM1hppbtwy2qe992VCzVf3/fyxYMB83bt7gi49BFhHR0xNgyaKihGY0EZGLsWHDemg0GiiVSiQlJemtq5lGQiqVYleMHF4DByLpwEHMCgtDUVERrKysGvwA1v9YMjZfXV5eboMTkavVaswOCxOaUyUdOIikpCSD4PD0mdPYFSPHkiVLMfedd7AoPBwhIVMNmkTRoyWRSBAREYlZb78FqYd7ndFapVIpwmbPhs9Qb0g93OHk7NSo5q1t27YFAKOT1Bub1kNXzk0NZJSwbx+8BvRv1EdnfYHc3dL1ZZodFobIyMUGNWK6fJJ6uGPypIl1Rtdt6DnTiYyIqPPBrdFocOPmDVwvKhL6MRnr13U8OVmY5qR2UNTY94Eptra2BrWaulo5BwcHIaDSDxp1086kpKRA6uGOD8LDERm52CDIvZidLZSl8EULMX36jIdSMz5kyBBs3ry5SQOs+spkwr59sGxlKTSLTExMENarVCp4D/EWmmY6dnSsU2O4bNlSTJ8+o8HmtQ29h+PiYpGSkiI0awwMDMKu777ji49BFhHR06H2L+6urq5o06aN8FGjVquFj9VOnST3/ct8VlYWbty4AQcHBwD11zqYUru2Szcnn/4v6Q39Ck9/jQB/w4b12BUjh+JUGgZ4eRn8sh4XF4vjyclCvxMAJgc9aOzxwhctxAcREUI51mg02LBhPaZMCTFZtmv3f9EP0vU/3O9lMIX69p8VFgbFqTRhfs3atbUDvLyED+ENG9Yb7NvY50y/T5b+YE43btzAwUMHhXsTEbnYYARfpVKJ8xfOC8Gqi4sLSktL6/SVairxe/agR48eEIlERoNGtVqN996bJwQHujzTDz70+2Rt274DH4SHP5Ra7dWrV2POnDl1Aq37qcGqr0z6+fvD19dP+CHD19dPaEqq31y1djNUnQi9gN5U89qG3sMajQYpKSkG72GpVIqQkKl88T1izZkFREQPnu4X982bNxlMdg4AL77oWzNZ+Z81DSqVqt5JwvV/ea4vuDmenIyEffvqDDBw+PAhBASMhqNjR+EXcVPp5OXlGk2D/wN/vMjlMXU+wvr06YPs7Gy4uLggKSkJc+e+I2zv6+uHs2fPQqVS1Tsnou5HAV2NFlBTK5RfkI9dMXKDcrV+3TrY29nfc+1mZxcXbNu+o06AZm9nj7y83AbTNbW/PrFYjA8iIrBq1UoMHjxEqMHRfdyKRCJMnz4DX3+9E76+fhCJRA0+Z42hf29cXV3h2NER2dnZkEqlyMzMEJoL6+vapStmhYU1+n1gin5NmFqtRmpqap33lIODA0aOGgWJRILDhw+ha5euQrkQi8UImz0bx5OTjd6DhtY3pd69e+PQoUPCqIEhISGPtA9WtEyGzZs3Nfq96eTsdNfvYV2/QVtbW77oGGQRET19RCIR7O3s6w2edCMT6jcNMbatfhMeU2np+o7sipEbfCQrFArI5THw9fUz+EXc1Ie0o2NHhIRMNTqi1r3WctCTI37PHvj4+AiBS7RMBidnpzrlRffxfubMaYOPTgBITU1F1H2MRjnAy0so0w+7RrUxz1l956R7L9T340xKSkqd94ZSqcSqVSuhVqsb9T6oL339ADwrKwuOHR3xxbp1BucdLZMhMzOj3oC7PrUHCnlYgdbhw4exe/fuRxZgOTk7CTXDcXGxdWqyarucc9looNXQe9jKygpFRUXC/dH9qGcqaKOHg80FiYgekgFeXpBFRRltrqdQKITmNCKRCI4dHev9MAsMDELojOl1mkx9/fVOqNVqZGdnw8rKSmjCpKMfWOmanIwJCjRoyqPRaPD1zp3QaDRwcXFBamoqB7B4zHl6ekIujxECY4VCgdTUVLi4uNQZ3AGoGZxCvwmcsQ+7BQvmI78gX2gupWvWZmwABrFYjK+2bDEYXlzXd+9+50HU1TLNDA01eLaUSiV+3L+/wf11z4zuujZsWC8MCuLi4oK83Dxh8Abdel1zusY8Z3f7XtDvy2ZqUAn9wKox7wNTAeLM0FCD2kVTA57o9wOrPYiKWq2GLCpK6DNm7DjyGLmwPi4uts4cZbr3S7RM1iTTP+gCrYMHDz6SAKt2X0FdsFybsWfS2PNT33tYF6jrp2VqigR6uFiTRUT0kEilUgQGBRo0+/Hz98fChYtga2srNBUEavpv6D58JJKaEcV8hnoLv2ZKpVIkHThY01Ffr1nPovBwiEQiyOUxRj+W9D+oZ4WFISBgNNzcehkcG6iZT0fXJ+ODiAiD9Q4ODohes9bkB/jgwUMwOywMUg/3emvu6OHRNVvzGtDf4B7qgptZYWHC4A8A0LPnc4iSyQzKT2REhEFZM3Zvdf2e9OnKeGNqmWo3idLtWx/dUORxcbEGx9ZdQ0MsLS0N9tOvMRCLxUKfozNnTgvrAwJGC7VAjXnOjOXfovBwBASMNhh0RP+8xWIxtm7ZYjAKpP416wJnV1dX0++DReEQi8XCx3fojOkGgVr0mrVC7YdSqcTJ1JPCyIq1P/J1wWbtps2131fGykHt9Q9D7969cenSpftO517LpC7w1eW118CBdbZ7rudzGBMUCJVKVeeZrF2eTL2HJRKJ8Pzqnu+QkKls0v0XYKbVarXMBiIiIiIioqbB5oJEREREREQMsoiIiIiIiBhkERERERERMcgiIiIiIiIiBllEREREREQMsoiIiIiIiBhkEREREREREYMsIiIiIiIiBllERERERER/cc0f9AEuXU9H5H5vlN1WAwBaVLTF9BdWYrBLCHOfiIiIiIgYZN2NnOsZ+O/Bl4QAC+q2eEUajs/2vQP4g4EWETU5hULBTCAiIqJHykyr1WofVIC1+ug4FJVdQXnlTZRWjMet20PxNytnXC05i0nS25jW91+8A0RERERE9ER5IDVZOepMrD46HrcqSlGN1lBXrUNJhQQwA5S/F6J5eTE2He2FQZ1vomu71rwLRERERETEIMuUoxe3YntaTQ2VVtsaxRVLUFHdCUAVrIo1aHGlCE7Nf8ONPzph769XMWfA3QVZSqUSs95+CyqVqs66ReHhCAgYzbtKRERERESPTJM2Fzx6cRu2p71XE2ChDQpuLUcVnFFWUQWni9fQSXEZAFBRfRulFWrYOnbEvz6dCFHrlvd0PIVCAbk8BgsXLoJIJOLdJCIiIiKiR67JhnBX5O0RAizAClc1NQEWAPQ6fQXPnr1T83S9/CpOjh8GtboACV8k8y4QERERERGDrNq6/W0QHKy7oqLaBVdubUCFtibA6paeh2f+uGGwbVuLDvDYcxgWt1pAbGfVZBej0WiwYMF8SD3cIfVwx5TgYKjVamG9Wq3GlOBgSD3cMfKlEfhx/36Ehc0StomLizW5LxERERER0UMNslq3FCPQ7VsU3l4OoBUAoHtGHuzzS+ps26JZS3SoagvL5k076IVKpYL3EG8oTqUh+fgJOHZ0xOHDh4QAa3ZYGMJmz4biVBp2xchx8NBBFKuLAdT09UpKSkLSgYNQnEpDRGQESwcRERERET26IAsALJu3gai5JcwrqtAj4wrsVCX1bm/RuiXsO7dvsuNLJBIMGz4cACASieDp6YnLOTX9wLKzs+HY0RGurq7C+unTZ8BGbCPsr1arcf36dQBAp04SiMVilhAiIiIiInp0QVaXdq0RPqAzPE4o8TdVcYMBVsh/X0a3/p2a9IKiZTKhyV9kxJ3aqLy8XNjb2ZscIEMikSAiIhKz3n4LUg93TmhKRERERESPPsgCgOa/F6N12e1GBVj2nds1eYDl5OwExak0KE6lYVF4uMH6/IJ8aDQa4e+ioiKhuaAu0Irf+z2SDhyELCqKgRYRERERET36IOvZfs4YPu35hx5gaTQa5Bfkw9Gxo/B3SkqKsN7NrRcy0tORlZUlrJfLY4T1CoVCCKpEIhEcOzqydBARERER0V1r/iASdRvaFdBqsX/TzwbLbf7WBhMW+TV5gKULjAIDgxA6YzoAwMHBAV4DBwrrJRIJIiIXG6yfM2cu/rfnfwAAW1tbg0mOF4WHQyqVsoQQEREREdFdadLJiGvLOa3CnugjKC+7DbGdFSZFjrjniYcfBE5mTPR0UygUCJ0xHevWb+CPKvdAq9Xip59OYPWqVbhw4UKD+VhYWIjVq1fBz9cPAwcNQlxcLNavW4foNWshkUh4/xpJN1punz59MCssDEqlErPefgszQkMREDD6rtO73/2JiKiuZg8ycefnHDD238Px964d/nIBllqthiwqCp6engywiIjuwe+//44Vn3wCFxcX7Infi969e9e7/Y0bpTh39izUxcXMPCIieqI1f9AHsJPY4tVwv79EUDU7LAxnzpwWli0KD+evdkRE9+j27dvQaDTo9/zz+Pvf/97g9p06SRAj382MIyKiJ16zp+VCxWIxvtqyRRh5UHEqjQEWERlQKpUY+dIIfP31Tnz26afo/3w/jB83FunpaUa3V6vVmBIcjNWrVyExMREj/P3hPWQwNm3ahPLycgBAXFwsRr40At99+y1GB7yMaJkMQM3k6R9+uBjeQwajn2dfvPXWmzh37pyQdnl5OTZt2gTvIYPhPWQw1q9fh3n//CcWLJgPjUYjHHvJhx9i5YoVCHh5FJRKJYqLi7Hik0+E/aJWr0ZZWZkQFO3Yvh0vDh8GqYc7QmdMh0qlMrm8PgqFAmOCAqFSqRAZEYEpwcFQq9XIvnAB7837J/o/3w/9PPti/r/fR1FRkUH+xsXFGk2zqqoK8fHxCHxltJAnOZcuCevPnTuHN2bOhNTDHW/MnIns7Av1nmNVVRUSExMxedJESD3c8eLwYdi8+c69MZWHtVVXVyM5OVlIZ4S/P3755Rxu376NnTt2IPCV0cLy/T/8AF0r/GiZDFOCg3H06BFMnjQR/Z/vh9WrVwn3AwCuXbsm3K9+nn2xauVKVFRUQKvV4sSJ48IxJ0+aaLIc1tbQviqVCu/N+yf6efbF+HFjkXryJB9+IiIGWURED9a333wD156u+HLjJrRu0wbr1q1DaWmpye0TExJQWHgVn372KUKmTsXnn32KhIR9Bh+1mZmZ2L5jJ2aFhaGwsBDhixbi6tWrWB0lw1dbtqB58+ZYMP/fuHRJCa1Wix07dmDLV5vx1ltvY+u27aiqqsKRI4frHPvHH/ej/4D+iI37H+zs7LByxSfIOpuFDRu+xIqVq3D48CF888030Gq1OHLkCD777DP8c948JP6wH0OGeKO8XGNyeX3c3NywafNXsLOzx7z33oMsOhrW1ta4lJMD/xEjsPf7fViydBlOnDiBHTu2o6Huv1qtFnv3xiNq9Sq8+dbbkO+OhY21NT76+CMUFxcjLy8P4YsWwkJkge07dmDa668jPj6+wfQ++fgjjBw1CnH/24PQ0Jn4avNmbPnqK1RVVRnNQ2N9w77//vuawHHAAMh3x2Lee/MAALdu3ULZrTKsWh2F/+2JR+/evRAVtRqX9ALDX345h+PJx7Fk6TK89dbb2LljB44fPw6gZhqRBfPnIyMzA0uWLsPX33yLzi6doa2uxsmTJ7Fo4UKMHDUK3+9LQJ++fbF0yRLk5eU1WH7r27e4uBgffrgY+QUFiF6zFhGRkTiWfKzBoJqIiO5Oc2YBEZGhl0aOxKBBL8DMzAyjRo7Cl19uQGFhIaysrIxu37//AIwdOw4tW7ZEhw5/Q0ZGBk4pFPD38wcAtGrVGuMnjEfr1q0BAD///BMuX76M6DVr0bVrVwDAvHnvIWzW2zhx/ATatrXF0aNH8PLLAXglMBDm5uZ47bVg/Pbbb3WO7TNsGPr06QszMzP89tuvOHLkCFZHyeDSpQsAYOTIUTh69AheeeUVg/1sbGzw6sSJ0Gq1uHAh2+jy+rRo0QJWVlZo1swMlpaWsLGxqTkfHx9hm4EDB2KAlxdUKpVQe2RKSUkJYmNjMeHVV+Hj4wMzMzNMnDQJs95+G0rlRVy5cgUlJSVYsnSZkGehM0Ixe3ZYvemNGPESxo4dB3NzcwSNGYPikmIk/fgjAkaPRsuWLevkYW2lpaX4/vu9GPXyy3jjjf+Dubk5nJ2dhfWvvz5d+O+gMWORmJiIoqIiIVh75plnMGnyZDg6OsLqpZeQmJiAc2fPYtiwYTh16hSysy9gdZQMrq6uAGpGwr1dXo698XswaNALCAwMQsuWLTF27DgcO3oUGRnp8PIaaDIfG9r3mWeeQXpaGj7+ZAU8PT0BAG/+35s4++f0JkRExCCLiOiBaN++vfDB3cy84Qr/tm3bCh/s5ubmsLS0RGVVFar/DFRsbKzRunUbYfvLOZdhZ2ePDh06CMvatGkDKytrFBYWQq1W41phITq7dIa5ublBurXZWNugRYsWAICcnByUlJRg2tQQg2169nwOWq0WgwYNwrTXX8eypUuxbOlSTJ8xA2PHjjO5XHdNd+NKXh7ku+VIS0tDXm4url27Bj9//wb3Kyoqwh8FBfh07Vp8unatwbqqqmqjeWbZqpXJ9IzloZmZGdq3b4+SkhLcvHlTuD79PDR2Xlfy8uDr6yukIwQ0t2/j6NGjSNi3D5cv5xjUYOlYWVmjTZuae9+sWTM0a3YnjfO//Ya///0ZPPPMMwb7lN26hUuXcnDmzOk6TSsrKyvrzceG9r1y5Qratm0LBwcHYXlLCwtYWFjwwSciYpBFRPTXodHcQlVVFczNzVFeXo5rhdfg2NGxzke5jpOzE+LiYnH16lWIxWIAwI0bN1BaWgInZydYWVnB2toaubm50Gq1MDMzE9Jt1970PIPOzs6wtbXFsmXL0eXP2h5dcFFT69QMU6dOxcSJE7F7txzRMhkkks4YMGCAyeV34+rVq3j//X/huefcsHTpMrRo0RwrV65s1L62trb4m50dXgkMRFDQGIN1rVu3xuWcHFy7Vojr168LeVZYWGgyPbFYjHbt2+Ni9kXh3mi1WhQWFqJDhw5CGg0xlo5OXGwsvvpqM+Yv+A9cXV3x66+/4v/emNno/DJWDgCglaUlOnVyRpeuXfDmm2/C3PzO/6pFIhE0GtNNORvaNzMzE1evXjWobSspKUFxcQkfZCKiJsQ+WURE92n//v2Ij9+DK1euYOfOHTh9OhNDh/qYrB3p1as3rK2tsWZNNDIyMnD+/HlER8vQvHlzSKV9YGNjAw8PKWJ27UL8nj1QKpVYt+4LnD6dWf9Hu5MzXFy6YOu2rcjPV6G6uhrp6elIT09Hs2bNcOjgQfx04gRu3boFW1tboSbH1PIrV65g3NgxUCgUjcqHsrIylJSUoJl5M5iZmeFkykkcT05u1L5t2rRB/+f7Y7dcDoVCgerqauTnq/DDD4moqqpCz+eeQ2VlJT7//DP8+ssvOHr0CL779huT6VlbW2PQoBfwv//F4bvvvkVeXh7i9+zBtq1b8cLgIY0OsnTpfPvtN1i37gvk5OTg4MED+OWXc0KQZ2FhAbVajZiYXXdVbnTl4L/Ll+H48eNQKpVC7VNfz344cvgwDh44iMrKShQXF2Pv3vgGm122tLCod1+JRIJnn30Wa9euQXp6GtLT07Bh/To+xERETYw1WURE92mojw9+v/I7xiwLRNu2tlgU/gGef/55k9s7Ojpi1arVWLt2Dd6YGQoA8Pb2xqpVq/GMoyMAYNrrr6OqugpLly6Bk5MTZr7xBq4XFaG5uTmaGek7BNTUBoV/8AGiZVGYGhKC6upq9O7tjrDZs2uCAZEFPvrov8jJyYGzszPe/ec89OvXDykpPxtdfuL4cdjatkOXP/t3NcTR0RHjx0/A+vXrsDc+Hq9Pn44+ffo2al9zc3MET5mCFi1b4OEhU6YAABfWSURBVL/Ll+HatWtwdnbG5NdeQ4sWLdClSxeEf/ABVq9ahZCQKQgaMwYTXp2ItDTjI+6ZmZlh0qRJaN+uHTZt2oiPP/oIzs7OeOedd+Hr52e0/1V96Vi1aYMdO7Zjw/r16N69OyIiIjFixAhkZGQgdMZ09O8/AMOGDcOP+/c3utw4Ojrio48/xqdr1+Ldd+ZCJBJh4sRJMGvWDP5/NrHc+OUGLFu2FO3atcO48eNhYWFRb00WgHr3tbGxwfwF/0HU6tWYGRqKwYMHY/z4CUZHVSQiontnpm2odzMRERmlm3+vT58+mBUW9kCPVVCQj7BZszBkiDf+7803H8r1bfzyS2ihxbRprzc6KCEiIiLWZBER/SUlJSWh4vZt9HZ3R0FBATZu/BLFxcXwHur90M5h2uuv80YQERExyCIiejK0amWJqHVf4PyC+WjZsiU8+/XDipWr8I9/dGPmEBER/cWxuSAREREREVET4uiCREREREREDLKIiIiIiIgYZBERERERETHIIiIiIiIiIgZZREREREREDLKIiIiIiIgYZBEREREREZHgoU1GnJWVhe3bt+PAgQP45Zdf0K1bN7zyyiv417/+xbtARE1GoVAwE4iIiOjJD7JiY2Px3nvvYdq0adi5cyckEglCQkJw7tw53gEialJSqZSZQERERI+UmVar1T7IA5w/fx59+/ZFfHw8Bg4cCAAICQkBAGzevBkhISHo1q0b3n//fd4NIiIiIiJ67D3wPlkxMTHw8/MzGWABQEJCAu8EERERERExyGqsLl26AKhpNhgbG4vRo0cbBFvp6el3lZ5SqcTIl0ZA6uFu8E/tvhhxcbFYsGA+NBoN77QJarUaYWGzoFQqH4t0H5S4uFhEy2RPzPUQERER0aPzUPpkFRUVAQBGjx4t1GDp/vu3336Dq6vrXafZ2cUF27bvgFgsFgKvWW+/BV9fP8wKCwMABASMRkDAaN5lIiIiIiJ6aB5oTdby5cuxYsUK+Pv7C8t0wdXmzZsBAHK5HPb29vd9LIlEgm3bd+D8hfOsbSAiIiIioicvyFq+fDlkMhm2bt2KUaNGGawbPbqmdik2NhYbN25EZGRkkxxTLBaja5euyMzMAFAzlLN+c0GFQmHQvDAuLtZg/7i4WGFdtEyGaJlM2EbXXOzH/fuFpopTgoOhVquF/dVqNaYEBwtp1F5fu5mjfvNG/WPX3k+fRqPBggXzjW6rW/fj/v3CeYx8aYRB0Fl7f3lMTL15Wt85185PU83tat+H2stqn1N9zfZ0+yUfOyZsr5+2Lq2vd+7EyJdGCOsaujemyoAp9Z2z7hy/3rnT4B7o51fttBt7/4mIiIjoKQ2yli9fjs8//xzbtm2Dn5+fsHzPnj148803ER4ejsmTJyMkJAQfffTRPTUXNMXJ2QmXcy4bXXf+/G9IOnAQilNpWLd+A+QxcuFjNi4uFikpKUg+fgKKU2kY4OWFzZs3GexfrC7GwUMHsStGjuTjJ+DY0RFbt2wRAqzZYWEIDAqE4lQaFKfSEBgUiI8//kgIJDZsWI+IyMVQnEpD0oGDaNfO1uixA4MChXRrU6lU8B7iDcWpNOEcDh8+ZLDN1q1bESWTQXEqDb6+ftiwYb1wDosXR8LT01M4x5s3b+JidrbJQMLUOSsUCoQvWohdMXLhXPIL8usErgDg4uKC0tJSqFQqIV25PAaBgUEAYHBOunTqm+soYd8+nDp1SrgGezt7rF+3zmCb02dOY1eMHEuWLIVGo6n33ujo7ndD11M7H42dc8K+fbBsZQnFqTTMCA3FmKBAHE9OhuJUGnbFyHEy9aQQ/CqVSiQlJQllMyIygm8mIiIiIgZZhgHWxo0bsW3bNgwdOvTOR2dCAqZNmwYnJydYWlqiZ8+e+Omnn4RarYdhwoRXhT5cLi4usBHb4Pr169BoNEhJSUFgYBBEIhGAmrl2QkKmGuxvI7bB9OkzIBKJIBKJEBgYhPyCfGg0GmRnZ8OxoyN8fe8ElYMHDzEILgAgLy8XQE2tW6dOEqPHHjx4CPIL8o3WZkgkEgwbPhwAIBKJ4OnpWSeoDJs9W7jOkaNGobS0FBqNBiqVCqWlpRg8eIiw7WvBwejs4lJvvtU+ZwA4npyMGaGhkEgkwrkEBgYhJSWlzkAjtWsYdefh4uJS55x06RxPTjZ5Pn7+/pgRGir8PXLUKJy/cN4gv/Tzs7H3JiRkqtCHr77racw5+/n7C8dzc+sF1549MfLPGl0HBwd07NhR6KuoC9KvX78OAOjUSSLcPyIiIiJ6/DTpwBfLly/H1q1bsXXrVvTr109YfuDAAUybNg3vvvvuA58P63LOZTg5OxldpxscQ/dh7eDgAKCmZqK0tBS2trb3fNy8vFzY29kLH/a6j28rKysUFRVBIpFg4cJFWLw4EpEREQgJmYpZYWHQaDTIy81D6IzpBuk5ODjg+vXrRj+2o2Uyg1q22sGgKUVFRbCysjI4x/qIRCKT55xfkI8BXl4G29va2goBXW0jR43C11/vhK+vHzIzM+Dj4wOxWIzs7GwkHzsGn6HedQIpjUbTqHNt27YtrKys7uveGGNra4s2bdoYzcf6ztnY+XXs2BFt27Y1ehyJRIKIiEihbK5bv4ET6hIRERE9xpqsJmv58uX45ptvsG3bNoMA69ixY5g2bRrCwsIeeIClVCpx/sJ5g5oa/XWrVq3Etu07hKZv+jU4xepig5oFXSDRWI6OHYVaLX1t2rQRgjeRSIQlS5ZCcSpNCJZEIhG6de8mNLvT/RO/93ujH//RMhmcnJ2E7RaFhzf6HI0FQdevX6+3/4+pc7a3sxdquGoHh8YCI11Ae/HiRZw9exZubr2EcxozdqzQVFL3z5IlSxsdDF6/fh2lpaX3dW9MBaU3btwwmo/3e87GAq34vd8j6cBByKKi6m0uSURERERPQZD11VdfYffu3di2bRvc3d2F5T///DOmTZuGN95444EHWAqFAmOCAjFlSojR2p/atTjZ2dlCXySxWIw+ffpALo8RPsSzsrKQsG9fo4/v4uKCvNw8JCbemVg5MTEBN27cgIODA9RqNb7+eqewTlfbJhKJ0KNHD6HfVH10gZ+jY0fh75SUlEafY9u2bVGsLjbowxW/Zw+Krl0zur2pcwaAAV5eWL9undCvSNd/q0ePHkYDDd116vo46YIuBwcH3LhxwyDfGpKwbx+ysrIMjqurGbuXe6O/THc9arUasqgog2aH+gHj3Z5zQ2VXF1SJRCI4dnTkm4mIiIjoaQ+ydu7ciYiICIMBLNLS0jBt2jRMmzbtgQRYF7Oz4TPU+84oefIYJB8/YbKZle7cvAb0F7bXr8nS9fHRrT+enNzoZni6QC1KJoM8Ri6cU0pKChYuXCT04Tp9+rTBOt0xAwJGw97OXji2qZHtdH1/QmdMh9TDHWOCAo02Z7ubc+zevbvJPln1nbNUKkVE5GKMCQqE1MMdXgP6w9PTs955ydzceiH52DG8+KKvELiIRCLMm/eewTkZm1han5+/P374IVE4rr2dfb3Hbeje6HgNHIgNG9ZD6uEOn6HeCAwKNFqe7uWc62Nra4vwRQsN8pHNBR88U5Oa60Ye1Y0gyVrFv879Cg5+zWC0VN2InVOCg5GZmVln/dOWJw1Nqq7TmLJtbFRYIiJqPDOtVqu930QkEgkOHz4MJ6eamo6srCxMnjwZ48ePf+A1WA+KbgS5wMAgfvD+hSgUCsjlMXUCJKKmLld8BzxacXGxuJxzWZhcvja1Wo1FixZi7tx3TParvNfAZdWqlYiMXPzYDUDTUJ7dzf/f+K4lIro/TVKTNXjwYOzYsQP5+fnCKIKPc4AF1DQdy8vNg0sDI+8R/X979xsbRZ3HcfyzRe9GaY+hetImLbouXJRiEXrWgyXxoDmKoMG0PtDLteCTeyJdookmQkBbEnliJLs8AxIbSIQH19Imd+Kfq56RrUmvC0Jsk1O7jUCu7WG6i/XongpzD+qMO9vd7W5pEeH9SvqgM7O/md9vdqGfzG9/XwDXnr0aZ6YFZQAA+NmHrNbWVl26dEkrV67Ua6+9pi1btvzsAlZyMdiJIr3tCoZCLKUN3Ox/zI+O5lzcO11R6j17XnVNJ00uSp3aXqpsBdQ7Ozu0Z8+r2rFju6udXAtbpxbNTjdNOdci3sn2hUJpj8/U73QFxPe+/rpampvV2vqGM3Z2QXi7sPeT9XXOKp/7QiHX/kzjZ9+D1H/vk+9NartT3efUMUpXWy9dG/bYpJu6l7wtWwH6dH3O9v9a6vTAxPi4q+1s0wfzKRoPAJBkAcBNrre319q+/SVrfHzc2TY+Pm5t3/6S1djQYMViMcuyLCsUDDrH2fs7Oo65ju/t7XXaXLH8Qed3e1tye+nOm+zIkTddxya/tqPjmLVxw6NWNBp1ju/oOOZqr6PjmBUKBjP2ecXyB53rj0aj1sYNjzrXG4vFrMaGBmd/uvZThYJB1/lOfPSRFYvFsvbbHrfUdlOvPRaLWU1NW53+RqNRq6lpq9Nm6v7Uc0ajUauvr88aHx+3jrz5pmuMks+d2u5U9zkUDLr29fX1pR2baDRqvffuu2nbTO1r8vhke11qn5PbydZPu53k9080GrUaGv7kGr9c3+sAgMkKiJkAkFmuxb0zFaVOXhCoOxxWXX2d015FRYUKCwtdRbGTZSqgbqutXe98Hynfwub29dlFs71er2pr1zulGXIt4m2zS2g0NDY62/yrV8s0zZz6nW4lz+lKJBJqb29z3Tuv1+usfvrU008756qsXJaxvp+UW/FxuyC8vYpqOtkKyVdWLnMVVO8Oh1VdXS3DMHIqQJ9OLv1sbtntvH+8Xq8e+u1DTtH4fMcAAOB2C0MAAPnLtyi1XYKhtfUNtTQ3u/atW1ebdvGGTAXUMwWLTIXNR0dH8576nG8R70zFzqfqd7Y+XU3IylZgPhKJuMZp6dIHpn2fmwIBZ4rk+kcfzbpQRKZC8l6vV4sXLdbAwIB8Pp+GR4ZdYXW6Bejz6afkLtORzxiwMAYAELIAYEbYRamfe+75nP7ItIt47z9wMKfVCpMLqJum6ayml639++6/T680N8/IantlZeXq6emZ9Ed0piLeycXOU4NZtn7PxhLh2cKgvWpeuPtjGYbhjPPV3OemQEBNgYA6Ozu0e3dL2qCVXEhe+nElQNsqv995MlSyoMQJxVO9LlvAyqef0sQTuXRBK9/3OgBghha+AICbzXSKUq/y+xUKBqdcPELKXkA9U7DItbB5LnIt4p08HkVFRTp86JCzLXzihOLxeF79nqmQVV1d7Trn4OCg+vv7Jz2hO3PmtC7GL07rPicSCR09csQZb7tQfLrjpiokbz/Bam9v0yq/P+fXZZJLP9vb25xrj0Qi6u3tdaYE5vNe3xcKsRAGABCyAGBm/pDPtyh1VVWV6urrXIXUMxV8naqAejq5FjbPRa5FvJPHY+fOXRoeGXaOf+v4WzIMI69+2x555Pfq7e2ddqHvTZuecJ2zaeuzuu2221ztVq1Yrv7+fs0z5zmvs6fu2asLZrvPhmHowoULzniHgkG98MKLk8Ynl0LypmmqZEGJ695fTQH6qfopSQ8sfcApKP/yrp16pbk57bTSmS7ADgA3gxkpRgwAAAAAmMCTLAAAAAAgZAEAAAAAIQsAAAAACFkAAAAAAEIWAAAAABCyAAAAAICQBQAAAAAgZAEAAAAAIQsAAAAACFkAAAAAcPO4hSEAcCOJRCIMAgAA+El5LMuyZqNha/xTXfm8xn2yi99J311RwcM90tzfMPoAAAAAbjizNl3Q+vq4e8N3VyZ+yv9MwAIAAABAyMrbRXfI8ly6LM2Zq4J7XmTUAQAAABCy8vLtOVmJvh9//+Eplse3Xbr1TkYdAAAAACErH6lTBT2JK9Iv75Kn7NkZaX9wcFCPbdygqhXLnZ8dO7YrkUhc14MdiUS0ubFR8Xj8mp43Ho9rc2PjjC4I8FP1BQAAALjezcrCF1c+W+t+knXpsjzzH5bMNdL4mPRdQp6iZfKU/HHaIWvv3tfV0rJbpmles8G6mvPG43Ht2rVTzz33vLxe7w3x5uns7NDZL8+qKRDgkwQAAAD8YOaXcE+dKihJt8+R9b9e6d//lCf2rXTrr+W554WbaqA//PAfWrxo8Q0TsCSpsnKZurq6FI/Hr2nYBQAAAK5nMz5d0PpvOOM+z9ffS3PmylN5eFa+m5VIJLRjx3bXtLjUbZFIxJli+NjGDRocHHQd9/f33tPmxsZJ+yORiJ6sr1P4xAnVrF2jfaGQpImnOXZ7mabPJRIJ9fT0aJXf72zr7OzQvlDI9Xq7TWniyVcg0KSjR4649tlT/+zXdHZ2ONeXOmXS3haPxyeNS6ZxsK8p+TqT200+T2lpqYqKijQwMMAnCQAAAJi1kPVNd/odly5LliHPg23yzPvdVZ8nOjCgmrVrXGHDMAxVV1erO/xj0Ovrm3iqVlFRoUgkolAwqK73P1Dk5Ck1t+zWwYMHXMHk8OHDCoZCipw8pdra9c7+qqoq/aWtXf7Vq9X1/gdqCgQ0ODiorq6upPaaM4a/sbExFRcXu7a3tr4xEVxOnlK4+2MNjwy7As7F+EVduHBBkZOn1BQIKB6Pa1sgoMC2bYqcPKWu9z9QV1eXBgcH5fP5NDY2pqGhIeec7e1tqqurl2EYrvNmG4dVfr96enqUSCSccHj6k0+cds+fP6fq6moZhiHDMFSyoETnz5/jkwQAAADMVsgqKA9pTuWI5lSOqKA8OLHxsiXPpe/lWbRjRgKWJN3r8zkhIXLylDZtekLSxBS2z7/43Hmi1B0OO6GgOxxWXX2dM7WtoqJChYWFToCQpMC2bc7+xx5/XGNjY1kX1IjH44rFYpKke+7xZpw2V1RUpPnz57u2bdnyjHPdhmGorq7eCTiSNM+cp8cef9w5fmBgQGXlZaqoqJAkmaapmpoanTlzWqZpavGixTpz5rQkaWhoSGNjY/L5fJOuJds42MfbIatkQYn8q1drdHRUiURC/f39qqxc5rS18O6FOvvlWT5JAAAAwA9umc3GrQv7JU1ME/Qsapmx1QWz8Xq9WrxosQYGBuTz+TQ8MqyGxkYlEgkNjwyrtfUNtTS7nzitW1er0tLSaZ2rublFTVuf1dDQkPYfOKiqqqppX3txcbEKCwsz7j9//pzePn5cbx8/Pims2aHw6NEjqq1drzNnTqumpkamabpCYq7jYE8BXHj3QpWVlas7HHaexE1nrAAAAABC1tUGrPFPJxbAuHRZumuzPAuv3Qp0q/x+Z8pgyYIS54lNyYKSjEFousu/e71e/fVvb7mm8qVrf2xsTLFYLOsCEaOjo/rmm28y7i8rK9eWLc9kXM3PDj/RaFT9/f166qmnJx1jT/HLFgjtKZdz587VmrVrNX/+fLW3t2ngiy9UOLdw0vTDhXcv5JMEAAAA/KBgthq2vto/MU3w9j+o4P6917RT9hOs9vY212ITq/x+hYLBGavtFIlEnMUkDMNQWXlZ2uMMw1BRUZFGR0dd2995521nwYl4PK5QMJj2O1TJ/ert7c1Y78owDC1ZssT5XlemJ05TjUNl5TJ99tm/NPKfEZWWlso0Tfnu9enQ4UOu8bS/s1VWVs4nCQAAAJjVkHX5oqyv35bH87AKlh6alVOkLnyRvLKfaZoqWVAiSc73lySpqqpKdfV1rtflU8TYnopory5YXFysl3ftVNWK5fKvWqnq6uq0T4fSLcghSf7Vq3Xw4AFVrViumrVrVFdfl3W6oWmaeqW52Tln6sqAdkAKnzihdetqM4a1qcahtLRUv5o3T0uWLHHauOPOO+SRx/UdL/v4dN/7AgAAAG5Ws1KM2Ppqv6yhQyq4r2NWlmr/OUotRnwjFPKlGDEAAAAw2aw8ybLiH6pg0VECVhLTNLV58xa98vLLMzZd8acUiUTU3tauhsZGbi4AAACQZMafZFnjn8ozZ570C76nkw1PgQAAAABCFgAAAABgCgUMAQAAAAAQsgAAAACAkAUAAAAAhCwAAAAAACELAAAAAAhZAAAAAEDIAgAAAAAQsgAAAACAkAUAAAAAhCwAAAAAIGQBAAAAAAhZAAAAAEDIAgAAAABCFgAAAACAkAUAAAAAhCwAAAAAIGQBAAAAACELAAAAAEDIAgAAAIDrw/8BseLBiWbRPugAAAAASUVORK5CYII=" id="0" name="Picture 1"/>
          <p:cNvPicPr>
            <a:picLocks noGrp="1" noChangeAspect="1"/>
          </p:cNvPicPr>
          <p:nvPr/>
        </p:nvPicPr>
        <p:blipFill>
          <a:blip r:embed="rId2"/>
          <a:stretch>
            <a:fillRect/>
          </a:stretch>
        </p:blipFill>
        <p:spPr bwMode="auto">
          <a:xfrm>
            <a:off x="3568700" y="1168400"/>
            <a:ext cx="5105400" cy="193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screenshot of the Azure portal showing a test certificate in Azure Key Vault.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You’ll add a secret to Key Vault later in this module.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are the benefits of Azure Key Vault?</a:t>
            </a:r>
          </a:p>
        </p:txBody>
      </p:sp>
      <p:sp>
        <p:nvSpPr>
          <p:cNvPr id="3" name="Content Placeholder 2"/>
          <p:cNvSpPr>
            <a:spLocks noGrp="1"/>
          </p:cNvSpPr>
          <p:nvPr>
            <p:ph idx="1"/>
          </p:nvPr>
        </p:nvSpPr>
        <p:spPr/>
        <p:txBody>
          <a:bodyPr/>
          <a:lstStyle/>
          <a:p>
            <a:pPr lvl="0" indent="0" marL="0">
              <a:buNone/>
            </a:pPr>
            <a:r>
              <a:rPr/>
              <a:t>The benefits of using Key Vault include:</a:t>
            </a:r>
          </a:p>
          <a:p>
            <a:pPr lvl="0"/>
            <a:r>
              <a:rPr b="1"/>
              <a:t>Centralized application secrets</a:t>
            </a:r>
            <a:r>
              <a:rPr/>
              <a:t> Centralizing the storage for your application secrets enables you to control their distribution, and reduces the chances that secrets are accidentally leaked.</a:t>
            </a:r>
          </a:p>
          <a:p>
            <a:pPr lvl="0"/>
            <a:r>
              <a:rPr b="1"/>
              <a:t>Securely stored secrets and keys</a:t>
            </a:r>
            <a:r>
              <a:rPr/>
              <a:t> Azure uses industry-standard algorithms, key lengths, and HSMs. Access to Key Vault requires proper authentication and authorization.</a:t>
            </a:r>
          </a:p>
          <a:p>
            <a:pPr lvl="0"/>
            <a:r>
              <a:rPr b="1"/>
              <a:t>Access monitoring and access control</a:t>
            </a:r>
            <a:r>
              <a:rPr/>
              <a:t> By using Key Vault, you can monitor and control access to your application secrets.</a:t>
            </a:r>
          </a:p>
          <a:p>
            <a:pPr lvl="0"/>
            <a:r>
              <a:rPr b="1"/>
              <a:t>Simplified administration of application secrets</a:t>
            </a:r>
            <a:r>
              <a:rPr/>
              <a:t> Key Vault makes it easier to enroll and renew certificates from public certificate authorities (CAs). You can also scale up and replicate content within regions and use standard certificate management tools.</a:t>
            </a:r>
          </a:p>
          <a:p>
            <a:pPr lvl="0"/>
            <a:r>
              <a:rPr b="1"/>
              <a:t>Integration with other Azure services</a:t>
            </a:r>
            <a:r>
              <a:rPr/>
              <a:t> You can integrate Key Vault with storage accounts, container registries, event hubs, and many more Azure services. These services can then securely reference the secrets stored in Key Vault.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Manage a password in Azure Key Vault</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2022-04-22T11:25:03Z</dcterms:created>
  <dcterms:modified xsi:type="dcterms:W3CDTF">2022-04-22T11:25:03Z</dcterms:modified>
</cp:coreProperties>
</file>

<file path=docProps/custom.xml><?xml version="1.0" encoding="utf-8"?>
<Properties xmlns="http://schemas.openxmlformats.org/officeDocument/2006/custom-properties" xmlns:vt="http://schemas.openxmlformats.org/officeDocument/2006/docPropsVTypes"/>
</file>