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ortal.azure.com/learn.docs.microsoft.com"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protect-against-security-threats-azure/6-host-virtual-machines-dedicated-hosts/" TargetMode="External" /><Relationship Id="rId3" Type="http://schemas.openxmlformats.org/officeDocument/2006/relationships/hyperlink" Target="https://docs.microsoft.com/en-us/learn/support/troubleshooting?uid=learn.azure.protect-against-security-threats-azure.5-manage-password-key-vault&amp;documentId=d66f2ca6-f024-3f13-4224-3cf198c05680&amp;versionIndependentDocumentId=953ba660-eb66-557a-4fdd-19377ed7b6e9&amp;contentPath=%2FMicrosoftDocs%2Flearn-pr%2Fblob%2Flive%2Flearn-pr%2Fazure-fundamentals%2Fprotect-against-security-threats-azure%2F5-manage-password-key-vault.yml&amp;url=https%3A%2F%2Fdocs.microsoft.com%2Fen-us%2Flearn%2Fmodules%2Fprotect-against-security-threats-azure%2F5-manage-password-key-vault&amp;author=rknapp" TargetMode="External" /><Relationship Id="rId4" Type="http://schemas.openxmlformats.org/officeDocument/2006/relationships/hyperlink" Target="https://docs.microsoft.com/en-us/learn/support/troubleshooting?uid=learn.azure.protect-against-security-threats-azure.5-manage-password-key-vault&amp;documentId=d66f2ca6-f024-3f13-4224-3cf198c05680&amp;versionIndependentDocumentId=953ba660-eb66-557a-4fdd-19377ed7b6e9&amp;contentPath=%2FMicrosoftDocs%2Flearn-pr%2Fblob%2Flive%2Flearn-pr%2Fazure-fundamentals%2Fprotect-against-security-threats-azure%2F5-manage-password-key-vault.yml&amp;url=https%3A%2F%2Fdocs.microsoft.com%2Fen-us%2Flearn%2Fmodules%2Fprotect-against-security-threats-azure%2F5-manage-password-key-vault&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5 minutes</a:t>
            </a:r>
          </a:p>
          <a:p>
            <a:pPr lvl="0" indent="0" marL="0">
              <a:buNone/>
            </a:pPr>
            <a:r>
              <a:rPr/>
              <a:t>In this exercise, you add a password to Azure Key Vault. A password is an example of sensitive information that you need to protect. You then read the password from Azure Key Vault to verify that the password is accessible.</a:t>
            </a:r>
          </a:p>
          <a:p>
            <a:pPr lvl="0" indent="0" marL="0">
              <a:buNone/>
            </a:pPr>
            <a:r>
              <a:rPr/>
              <a:t>In practice, there are several ways to add secrets to and read secrets from Key Vault. You can use the Azure portal, the Azure CLI, or Azure PowerShell. By using your favorite programming language, your applications can also securely access the secrets that they need.</a:t>
            </a:r>
          </a:p>
          <a:p>
            <a:pPr lvl="0" indent="0" marL="0">
              <a:buNone/>
            </a:pPr>
            <a:r>
              <a:rPr/>
              <a:t>Here, you create a secret in Key Vault by using the Azure portal. You then access the secret from the portal and from the Azure CLI in Azure Cloud Shell.</a:t>
            </a:r>
          </a:p>
          <a:p>
            <a:pPr lvl="0" indent="0" marL="0">
              <a:buNone/>
            </a:pPr>
            <a:r>
              <a:rPr/>
              <a:t>The Azure CLI is a way to work with Azure resources from the command line or from scripts. Cloud Shell is a browser-based shell experience to manage and develop Azure resources. Think of Cloud Shell as an interactive console that runs in the cloud.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Create a key vault</a:t>
            </a:r>
          </a:p>
        </p:txBody>
      </p:sp>
      <p:sp>
        <p:nvSpPr>
          <p:cNvPr id="3" name="Content Placeholder 2"/>
          <p:cNvSpPr>
            <a:spLocks noGrp="1"/>
          </p:cNvSpPr>
          <p:nvPr>
            <p:ph idx="1"/>
          </p:nvPr>
        </p:nvSpPr>
        <p:spPr/>
        <p:txBody>
          <a:bodyPr/>
          <a:lstStyle/>
          <a:p>
            <a:pPr lvl="0" indent="-342900" marL="342900">
              <a:buAutoNum type="arabicPeriod"/>
            </a:pPr>
            <a:r>
              <a:rPr/>
              <a:t>Go to the </a:t>
            </a:r>
            <a:r>
              <a:rPr>
                <a:hlinkClick r:id="rId2"/>
              </a:rPr>
              <a:t>Azure portal</a:t>
            </a:r>
            <a:r>
              <a:rPr/>
              <a:t>.</a:t>
            </a:r>
          </a:p>
          <a:p>
            <a:pPr lvl="0" indent="-342900" marL="342900">
              <a:buAutoNum type="arabicPeriod"/>
            </a:pPr>
            <a:r>
              <a:rPr/>
              <a:t>On the Azure portal menu, or from the </a:t>
            </a:r>
            <a:r>
              <a:rPr b="1"/>
              <a:t>Home</a:t>
            </a:r>
            <a:r>
              <a:rPr/>
              <a:t> page, under </a:t>
            </a:r>
            <a:r>
              <a:rPr b="1"/>
              <a:t>Azure services</a:t>
            </a:r>
            <a:r>
              <a:rPr/>
              <a:t>, select </a:t>
            </a:r>
            <a:r>
              <a:rPr b="1"/>
              <a:t>Create a resource</a:t>
            </a:r>
            <a:r>
              <a:rPr/>
              <a:t>. The </a:t>
            </a:r>
            <a:r>
              <a:rPr b="1"/>
              <a:t>Create a resource</a:t>
            </a:r>
            <a:r>
              <a:rPr/>
              <a:t> pane appears.</a:t>
            </a:r>
          </a:p>
          <a:p>
            <a:pPr lvl="0" indent="-342900" marL="342900">
              <a:buAutoNum type="arabicPeriod"/>
            </a:pPr>
            <a:r>
              <a:rPr/>
              <a:t>In the search bar, enter </a:t>
            </a:r>
            <a:r>
              <a:rPr i="1"/>
              <a:t>Key Vault</a:t>
            </a:r>
            <a:r>
              <a:rPr/>
              <a:t>, and then select </a:t>
            </a:r>
            <a:r>
              <a:rPr b="1"/>
              <a:t>Key Vault</a:t>
            </a:r>
            <a:r>
              <a:rPr/>
              <a:t> from the results. </a:t>
            </a:r>
            <a:r>
              <a:rPr b="1"/>
              <a:t>The Key Vault</a:t>
            </a:r>
            <a:r>
              <a:rPr/>
              <a:t> pane appears.</a:t>
            </a:r>
          </a:p>
          <a:p>
            <a:pPr lvl="0" indent="-342900" marL="342900">
              <a:buAutoNum type="arabicPeriod"/>
            </a:pPr>
            <a:r>
              <a:rPr/>
              <a:t>Select </a:t>
            </a:r>
            <a:r>
              <a:rPr b="1"/>
              <a:t>Create</a:t>
            </a:r>
            <a:r>
              <a:rPr/>
              <a:t>. The </a:t>
            </a:r>
            <a:r>
              <a:rPr b="1"/>
              <a:t>Create a key vault</a:t>
            </a:r>
            <a:r>
              <a:rPr/>
              <a:t> pane appears.</a:t>
            </a:r>
          </a:p>
          <a:p>
            <a:pPr lvl="0" indent="-342900" marL="342900">
              <a:buAutoNum type="arabicPeriod"/>
            </a:pPr>
            <a:r>
              <a:rPr/>
              <a:t>On the </a:t>
            </a:r>
            <a:r>
              <a:rPr b="1"/>
              <a:t>Basics</a:t>
            </a:r>
            <a:r>
              <a:rPr/>
              <a:t> tab, enter the following values for each setting.</a:t>
            </a:r>
          </a:p>
          <a:p>
            <a:pPr lvl="1" indent="0" marL="342900">
              <a:buNone/>
            </a:pPr>
            <a:r>
              <a:rPr/>
              <a:t>Note</a:t>
            </a:r>
          </a:p>
          <a:p>
            <a:pPr lvl="1" indent="0" marL="342900">
              <a:buNone/>
            </a:pPr>
            <a:r>
              <a:rPr/>
              <a:t>Replace </a:t>
            </a:r>
            <a:r>
              <a:rPr i="1"/>
              <a:t>NNN</a:t>
            </a:r>
            <a:r>
              <a:rPr/>
              <a:t> with a series of numbers. This helps ensure that the name of your key vault is unique.</a:t>
            </a:r>
          </a:p>
          <a:p>
            <a:pPr lvl="1" indent="0" marL="342900">
              <a:buNone/>
            </a:pPr>
            <a:r>
              <a:rPr b="1"/>
              <a:t>Setting</a:t>
            </a:r>
          </a:p>
          <a:p>
            <a:pPr lvl="1" indent="0" marL="342900">
              <a:buNone/>
            </a:pPr>
            <a:r>
              <a:rPr b="1"/>
              <a:t>Value</a:t>
            </a:r>
          </a:p>
          <a:p>
            <a:pPr lvl="1" indent="0" marL="342900">
              <a:buNone/>
            </a:pPr>
            <a:r>
              <a:rPr b="1"/>
              <a:t>Project details</a:t>
            </a:r>
          </a:p>
          <a:p>
            <a:pPr lvl="1" indent="0" marL="342900">
              <a:buNone/>
            </a:pPr>
            <a:r>
              <a:rPr/>
              <a:t>Subscription</a:t>
            </a:r>
          </a:p>
          <a:p>
            <a:pPr lvl="1" indent="0" marL="342900">
              <a:buNone/>
            </a:pPr>
            <a:r>
              <a:rPr b="1"/>
              <a:t>Concierge Subscription</a:t>
            </a:r>
          </a:p>
          <a:p>
            <a:pPr lvl="1" indent="0" marL="342900">
              <a:buNone/>
            </a:pPr>
            <a:r>
              <a:rPr/>
              <a:t>Resource group</a:t>
            </a:r>
          </a:p>
          <a:p>
            <a:pPr lvl="1" indent="0" marL="342900">
              <a:buNone/>
            </a:pPr>
            <a:r>
              <a:rPr b="1"/>
              <a:t>[sandbox resource group name]</a:t>
            </a:r>
          </a:p>
          <a:p>
            <a:pPr lvl="1" indent="0" marL="342900">
              <a:buNone/>
            </a:pPr>
            <a:r>
              <a:rPr b="1"/>
              <a:t>Instance details</a:t>
            </a:r>
          </a:p>
          <a:p>
            <a:pPr lvl="1" indent="0" marL="342900">
              <a:buNone/>
            </a:pPr>
            <a:r>
              <a:rPr/>
              <a:t>Key vault name</a:t>
            </a:r>
          </a:p>
          <a:p>
            <a:pPr lvl="1" indent="0" marL="342900">
              <a:buNone/>
            </a:pPr>
            <a:r>
              <a:rPr b="1"/>
              <a:t>my-keyvault-NNN</a:t>
            </a:r>
            <a:r>
              <a:rPr/>
              <a:t> where NNN is a unique identifier</a:t>
            </a:r>
          </a:p>
          <a:p>
            <a:pPr lvl="1" indent="0" marL="342900">
              <a:buNone/>
            </a:pPr>
            <a:r>
              <a:rPr/>
              <a:t>Accept the remaining settings at their default values.</a:t>
            </a:r>
          </a:p>
          <a:p>
            <a:pPr lvl="0" indent="-342900" marL="342900">
              <a:buAutoNum type="arabicPeriod"/>
            </a:pPr>
            <a:r>
              <a:rPr/>
              <a:t>Select </a:t>
            </a:r>
            <a:r>
              <a:rPr b="1"/>
              <a:t>Review + create</a:t>
            </a:r>
            <a:r>
              <a:rPr/>
              <a:t>, and after passing validation, select </a:t>
            </a:r>
            <a:r>
              <a:rPr b="1"/>
              <a:t>Create</a:t>
            </a:r>
            <a:r>
              <a:rPr/>
              <a:t>.</a:t>
            </a:r>
          </a:p>
          <a:p>
            <a:pPr lvl="1" indent="0" marL="342900">
              <a:buNone/>
            </a:pPr>
            <a:r>
              <a:rPr/>
              <a:t>Wait for deployment to successfully complete.</a:t>
            </a:r>
          </a:p>
          <a:p>
            <a:pPr lvl="0" indent="-342900" marL="342900">
              <a:buAutoNum type="arabicPeriod"/>
            </a:pPr>
            <a:r>
              <a:rPr/>
              <a:t>Select </a:t>
            </a:r>
            <a:r>
              <a:rPr b="1"/>
              <a:t>Go to resource</a:t>
            </a:r>
            <a:r>
              <a:rPr/>
              <a:t>.</a:t>
            </a:r>
          </a:p>
          <a:p>
            <a:pPr lvl="0" indent="-342900" marL="342900">
              <a:buAutoNum type="arabicPeriod"/>
            </a:pPr>
            <a:r>
              <a:rPr/>
              <a:t>Take note of some of the details about your key vault.</a:t>
            </a:r>
          </a:p>
          <a:p>
            <a:pPr lvl="1" indent="0" marL="342900">
              <a:buNone/>
            </a:pPr>
            <a:r>
              <a:rPr/>
              <a:t>For example, the </a:t>
            </a:r>
            <a:r>
              <a:rPr b="1"/>
              <a:t>Vault URI</a:t>
            </a:r>
            <a:r>
              <a:rPr/>
              <a:t> field shows the URI that your application can use to access your vault from the REST API.</a:t>
            </a:r>
          </a:p>
          <a:p>
            <a:pPr lvl="1" indent="0" marL="342900">
              <a:buNone/>
            </a:pPr>
            <a:r>
              <a:rPr/>
              <a:t>Here’s an example for a key vault that’s named </a:t>
            </a:r>
            <a:r>
              <a:rPr b="1"/>
              <a:t>my-keyvault-321</a:t>
            </a:r>
            <a:r>
              <a:rPr/>
              <a:t>: A screenshot of the Azure portal showing details about a key vault. It shows fields such as the parent resource group, location, and DNS name.</a:t>
            </a:r>
          </a:p>
          <a:p>
            <a:pPr lvl="0" indent="-342900" marL="342900">
              <a:buAutoNum type="arabicPeriod"/>
            </a:pPr>
            <a:r>
              <a:rPr/>
              <a:t>As an optional step, on the left menu pane, under </a:t>
            </a:r>
            <a:r>
              <a:rPr b="1"/>
              <a:t>Settings</a:t>
            </a:r>
            <a:r>
              <a:rPr/>
              <a:t>, examine some of the other features.</a:t>
            </a:r>
          </a:p>
          <a:p>
            <a:pPr lvl="1" indent="0" marL="342900">
              <a:buNone/>
            </a:pPr>
            <a:r>
              <a:rPr/>
              <a:t>Although they’re initially empty, here you’ll find places where you can store keys, secrets, and certificates.</a:t>
            </a:r>
          </a:p>
          <a:p>
            <a:pPr lvl="1" indent="0" marL="342900">
              <a:buNone/>
            </a:pPr>
            <a:r>
              <a:rPr/>
              <a:t>Note</a:t>
            </a:r>
          </a:p>
          <a:p>
            <a:pPr lvl="1" indent="0" marL="342900">
              <a:buNone/>
            </a:pPr>
            <a:r>
              <a:rPr/>
              <a:t>Your Azure subscription is the only one that’s authorized to access this vault. Under </a:t>
            </a:r>
            <a:r>
              <a:rPr b="1"/>
              <a:t>Settings</a:t>
            </a:r>
            <a:r>
              <a:rPr/>
              <a:t>, the </a:t>
            </a:r>
            <a:r>
              <a:rPr b="1"/>
              <a:t>Access policies</a:t>
            </a:r>
            <a:r>
              <a:rPr/>
              <a:t> feature enables you to configure access to the vault.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 a password to the key vault</a:t>
            </a:r>
          </a:p>
        </p:txBody>
      </p:sp>
      <p:sp>
        <p:nvSpPr>
          <p:cNvPr id="3" name="Content Placeholder 2"/>
          <p:cNvSpPr>
            <a:spLocks noGrp="1"/>
          </p:cNvSpPr>
          <p:nvPr>
            <p:ph idx="1"/>
          </p:nvPr>
        </p:nvSpPr>
        <p:spPr/>
        <p:txBody>
          <a:bodyPr/>
          <a:lstStyle/>
          <a:p>
            <a:pPr lvl="0" indent="-342900" marL="342900">
              <a:buAutoNum type="arabicPeriod"/>
            </a:pPr>
            <a:r>
              <a:rPr/>
              <a:t>On the left menu pane, under </a:t>
            </a:r>
            <a:r>
              <a:rPr b="1"/>
              <a:t>Settings</a:t>
            </a:r>
            <a:r>
              <a:rPr/>
              <a:t>, select </a:t>
            </a:r>
            <a:r>
              <a:rPr b="1"/>
              <a:t>Secrets</a:t>
            </a:r>
            <a:r>
              <a:rPr/>
              <a:t>. Your key vault pane appears.</a:t>
            </a:r>
          </a:p>
          <a:p>
            <a:pPr lvl="0" indent="-342900" marL="342900">
              <a:buAutoNum type="arabicPeriod"/>
            </a:pPr>
            <a:r>
              <a:rPr/>
              <a:t>From the top menu bar, select </a:t>
            </a:r>
            <a:r>
              <a:rPr b="1"/>
              <a:t>Generate/Import</a:t>
            </a:r>
            <a:r>
              <a:rPr/>
              <a:t>. The </a:t>
            </a:r>
            <a:r>
              <a:rPr b="1"/>
              <a:t>Create a secret</a:t>
            </a:r>
            <a:r>
              <a:rPr/>
              <a:t> pane appears.</a:t>
            </a:r>
          </a:p>
          <a:p>
            <a:pPr lvl="0" indent="-342900" marL="342900">
              <a:buAutoNum type="arabicPeriod"/>
            </a:pPr>
            <a:r>
              <a:rPr/>
              <a:t>Fill in the following values for each setting.</a:t>
            </a:r>
          </a:p>
          <a:p>
            <a:pPr lvl="1" indent="0" marL="342900">
              <a:buNone/>
            </a:pPr>
            <a:r>
              <a:rPr b="1"/>
              <a:t>Setting</a:t>
            </a:r>
          </a:p>
          <a:p>
            <a:pPr lvl="1" indent="0" marL="342900">
              <a:buNone/>
            </a:pPr>
            <a:r>
              <a:rPr b="1"/>
              <a:t>Value</a:t>
            </a:r>
          </a:p>
          <a:p>
            <a:pPr lvl="1" indent="0" marL="342900">
              <a:buNone/>
            </a:pPr>
            <a:r>
              <a:rPr/>
              <a:t>Upload options</a:t>
            </a:r>
          </a:p>
          <a:p>
            <a:pPr lvl="1" indent="0" marL="342900">
              <a:buNone/>
            </a:pPr>
            <a:r>
              <a:rPr b="1"/>
              <a:t>Manual</a:t>
            </a:r>
          </a:p>
          <a:p>
            <a:pPr lvl="1" indent="0" marL="342900">
              <a:buNone/>
            </a:pPr>
            <a:r>
              <a:rPr/>
              <a:t>Name</a:t>
            </a:r>
          </a:p>
          <a:p>
            <a:pPr lvl="1" indent="0" marL="342900">
              <a:buNone/>
            </a:pPr>
            <a:r>
              <a:rPr b="1"/>
              <a:t>MyPassword</a:t>
            </a:r>
          </a:p>
          <a:p>
            <a:pPr lvl="1" indent="0" marL="342900">
              <a:buNone/>
            </a:pPr>
            <a:r>
              <a:rPr/>
              <a:t>Value</a:t>
            </a:r>
          </a:p>
          <a:p>
            <a:pPr lvl="1" indent="0" marL="342900">
              <a:buNone/>
            </a:pPr>
            <a:r>
              <a:rPr b="1"/>
              <a:t>hVFkk96</a:t>
            </a:r>
          </a:p>
          <a:p>
            <a:pPr lvl="1" indent="0" marL="342900">
              <a:buNone/>
            </a:pPr>
            <a:r>
              <a:rPr/>
              <a:t>Accept the remaining settings at their default values. Notice that you can specify properties such as the activation date and the expiration date. You can also disable access to the secret.</a:t>
            </a:r>
          </a:p>
          <a:p>
            <a:pPr lvl="0" indent="-342900" marL="342900">
              <a:buAutoNum type="arabicPeriod"/>
            </a:pPr>
            <a:r>
              <a:rPr/>
              <a:t>Select </a:t>
            </a:r>
            <a:r>
              <a:rPr b="1"/>
              <a:t>Create</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Show the password</a:t>
            </a:r>
          </a:p>
        </p:txBody>
      </p:sp>
      <p:sp>
        <p:nvSpPr>
          <p:cNvPr id="3" name="Content Placeholder 2"/>
          <p:cNvSpPr>
            <a:spLocks noGrp="1"/>
          </p:cNvSpPr>
          <p:nvPr>
            <p:ph idx="1"/>
          </p:nvPr>
        </p:nvSpPr>
        <p:spPr/>
        <p:txBody>
          <a:bodyPr/>
          <a:lstStyle/>
          <a:p>
            <a:pPr lvl="0" indent="0" marL="0">
              <a:buNone/>
            </a:pPr>
            <a:r>
              <a:rPr/>
              <a:t>Here, you access the password from Key Vault two times. First, you access it from the Azure portal. Next, you access it from the Azure CLI.</a:t>
            </a:r>
          </a:p>
          <a:p>
            <a:pPr lvl="0" indent="-342900" marL="342900">
              <a:buAutoNum type="arabicPeriod"/>
            </a:pPr>
            <a:r>
              <a:rPr/>
              <a:t>From your </a:t>
            </a:r>
            <a:r>
              <a:rPr b="1"/>
              <a:t>Key Vault/Secrets</a:t>
            </a:r>
            <a:r>
              <a:rPr/>
              <a:t> pane, select </a:t>
            </a:r>
            <a:r>
              <a:rPr b="1"/>
              <a:t>MyPassword</a:t>
            </a:r>
            <a:r>
              <a:rPr/>
              <a:t>. The </a:t>
            </a:r>
            <a:r>
              <a:rPr b="1"/>
              <a:t>MyPassword/Versions</a:t>
            </a:r>
            <a:r>
              <a:rPr/>
              <a:t> pane appears. You see that the current version is enabled.</a:t>
            </a:r>
          </a:p>
          <a:p>
            <a:pPr lvl="0" indent="-342900" marL="342900">
              <a:buAutoNum type="arabicPeriod"/>
            </a:pPr>
            <a:r>
              <a:rPr/>
              <a:t>Select the current version. The </a:t>
            </a:r>
            <a:r>
              <a:rPr b="1"/>
              <a:t>Secret Version</a:t>
            </a:r>
            <a:r>
              <a:rPr/>
              <a:t> pane appears.</a:t>
            </a:r>
          </a:p>
          <a:p>
            <a:pPr lvl="1" indent="0" marL="342900">
              <a:buNone/>
            </a:pPr>
            <a:r>
              <a:rPr/>
              <a:t>Under </a:t>
            </a:r>
            <a:r>
              <a:rPr b="1"/>
              <a:t>Secret Identifier</a:t>
            </a:r>
            <a:r>
              <a:rPr/>
              <a:t>, you see a URI that you can now use with applications to access the secret. Remember, only authorized applications can access this secret.</a:t>
            </a:r>
          </a:p>
          <a:p>
            <a:pPr lvl="0" indent="-342900" marL="342900">
              <a:buAutoNum type="arabicPeriod"/>
            </a:pPr>
            <a:r>
              <a:rPr/>
              <a:t>Select </a:t>
            </a:r>
            <a:r>
              <a:rPr b="1"/>
              <a:t>Show Secret Value</a:t>
            </a:r>
            <a:r>
              <a:rPr/>
              <a:t>. The unique value for this version of the password appears.</a:t>
            </a:r>
          </a:p>
          <a:p>
            <a:pPr lvl="1" indent="0" marL="342900">
              <a:buNone/>
            </a:pPr>
            <a:r>
              <a:rPr/>
              <a:t>A screenshot of the Azure portal showing the secret value in the key vault.</a:t>
            </a:r>
          </a:p>
          <a:p>
            <a:pPr lvl="0" indent="-342900" marL="342900">
              <a:buAutoNum type="arabicPeriod"/>
            </a:pPr>
            <a:r>
              <a:rPr/>
              <a:t>From Cloud Shell, run this command.</a:t>
            </a:r>
          </a:p>
          <a:p>
            <a:pPr lvl="1" indent="0" marL="342900">
              <a:buNone/>
            </a:pPr>
            <a:r>
              <a:rPr/>
              <a:t>Note</a:t>
            </a:r>
          </a:p>
          <a:p>
            <a:pPr lvl="1" indent="0" marL="342900">
              <a:buNone/>
            </a:pPr>
            <a:r>
              <a:rPr/>
              <a:t>Replace </a:t>
            </a:r>
            <a:r>
              <a:rPr b="1"/>
              <a:t>my-keyvault-NNN</a:t>
            </a:r>
            <a:r>
              <a:rPr/>
              <a:t> with the name you used earlier.</a:t>
            </a:r>
          </a:p>
          <a:p>
            <a:pPr lvl="1" indent="0">
              <a:buNone/>
            </a:pPr>
            <a:r>
              <a:rPr>
                <a:latin typeface="Courier"/>
              </a:rPr>
              <a:t>az keyvault secret show \
    --name MyPassword \
    --vault-name my-keyvault-NNN \
    --query value \
    --output tsv</a:t>
            </a:r>
          </a:p>
          <a:p>
            <a:pPr lvl="1" indent="0" marL="342900">
              <a:buNone/>
            </a:pPr>
            <a:r>
              <a:rPr/>
              <a:t>You see the password in the output.</a:t>
            </a:r>
          </a:p>
          <a:p>
            <a:pPr lvl="1" indent="0">
              <a:buNone/>
            </a:pPr>
            <a:r>
              <a:rPr>
                <a:latin typeface="Courier"/>
              </a:rPr>
              <a:t>hVFkk96    </a:t>
            </a:r>
          </a:p>
          <a:p>
            <a:pPr lvl="0" indent="0" marL="0">
              <a:buNone/>
            </a:pPr>
            <a:r>
              <a:rPr/>
              <a:t>Good work! At this point, you have a key vault that contains a password secret that’s securely stored for use with your applications.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Clean up</a:t>
            </a:r>
          </a:p>
        </p:txBody>
      </p:sp>
      <p:sp>
        <p:nvSpPr>
          <p:cNvPr id="3" name="Content Placeholder 2"/>
          <p:cNvSpPr>
            <a:spLocks noGrp="1"/>
          </p:cNvSpPr>
          <p:nvPr>
            <p:ph idx="1"/>
          </p:nvPr>
        </p:nvSpPr>
        <p:spPr/>
        <p:txBody>
          <a:bodyPr/>
          <a:lstStyle/>
          <a:p>
            <a:pPr lvl="0" indent="0" marL="0">
              <a:buNone/>
            </a:pPr>
            <a:r>
              <a:rPr/>
              <a:t>The sandbox automatically cleans up your resources when you’re finished with this module.</a:t>
            </a:r>
          </a:p>
          <a:p>
            <a:pPr lvl="0" indent="0" marL="0">
              <a:buNone/>
            </a:pPr>
            <a:r>
              <a:rPr/>
              <a:t>When you’re working in your own subscription, it’s a good idea at the end of a project to identify whether you still need the resources you created. Resources left running can cost you money. You can delete resources individually or delete the resource group to delete the entire set of resources.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Host your Azure virtual machines on dedicated physical servers by using Azure Dedicated Host</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2022-04-22T11:25:04Z</dcterms:created>
  <dcterms:modified xsi:type="dcterms:W3CDTF">2022-04-22T11:25:04Z</dcterms:modified>
</cp:coreProperties>
</file>

<file path=docProps/custom.xml><?xml version="1.0" encoding="utf-8"?>
<Properties xmlns="http://schemas.openxmlformats.org/officeDocument/2006/custom-properties" xmlns:vt="http://schemas.openxmlformats.org/officeDocument/2006/docPropsVTypes"/>
</file>