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;base64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azure.microsoft.com/services/virtual-machines/dedicated-host/" TargetMode="External" /><Relationship Id="rId3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ka.ms/ADHPricing/" TargetMode="External" /><Relationship Id="rId3" Type="http://schemas.openxmlformats.org/officeDocument/2006/relationships/hyperlink" Target="https://docs.microsoft.com/en-us/learn/support/troubleshooting?uid=learn.azure.protect-against-security-threats-azure.6-host-virtual-machines-dedicated-hosts&amp;documentId=634f92c8-03f2-8870-cd02-4c1f3a75b354&amp;versionIndependentDocumentId=fca2c8f9-ac95-b2e7-b6cd-fa8672f41a48&amp;contentPath=%2FMicrosoftDocs%2Flearn-pr%2Fblob%2Flive%2Flearn-pr%2Fazure-fundamentals%2Fprotect-against-security-threats-azure%2F6-host-virtual-machines-dedicated-hosts.yml&amp;url=https%3A%2F%2Fdocs.microsoft.com%2Fen-us%2Flearn%2Fmodules%2Fprotect-against-security-threats-azure%2F6-host-virtual-machines-dedicated-hosts&amp;author=rknapp" TargetMode="External" /><Relationship Id="rId4" Type="http://schemas.openxmlformats.org/officeDocument/2006/relationships/hyperlink" Target="https://docs.microsoft.com/en-us/learn/support/troubleshooting?uid=learn.azure.protect-against-security-threats-azure.6-host-virtual-machines-dedicated-hosts&amp;documentId=634f92c8-03f2-8870-cd02-4c1f3a75b354&amp;versionIndependentDocumentId=fca2c8f9-ac95-b2e7-b6cd-fa8672f41a48&amp;contentPath=%2FMicrosoftDocs%2Flearn-pr%2Fblob%2Flive%2Flearn-pr%2Fazure-fundamentals%2Fprotect-against-security-threats-azure%2F6-host-virtual-machines-dedicated-hosts.yml&amp;url=https%3A%2F%2Fdocs.microsoft.com%2Fen-us%2Flearn%2Fmodules%2Fprotect-against-security-threats-azure%2F6-host-virtual-machines-dedicated-hosts&amp;author=rknapp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2 minutes</a:t>
            </a:r>
          </a:p>
          <a:p>
            <a:pPr lvl="0" indent="0" marL="0">
              <a:buNone/>
            </a:pPr>
            <a:r>
              <a:rPr/>
              <a:t>On Azure, virtual machines (VMs) run on shared hardware that Microsoft manages. Although the underlying hardware is shared, your VM workloads are isolated from workloads that other Azure customers run.</a:t>
            </a:r>
          </a:p>
          <a:p>
            <a:pPr lvl="0" indent="0" marL="0">
              <a:buNone/>
            </a:pPr>
            <a:r>
              <a:rPr/>
              <a:t>Some organizations must follow regulatory compliance that requires them to be the only customer using the physical machine that hosts their virtual machines. </a:t>
            </a:r>
            <a:r>
              <a:rPr>
                <a:hlinkClick r:id="rId2"/>
              </a:rPr>
              <a:t>Azure Dedicated Host</a:t>
            </a:r>
            <a:r>
              <a:rPr/>
              <a:t> provides dedicated physical servers to host your Azure VMs for Windows and Linux.</a:t>
            </a:r>
          </a:p>
          <a:p>
            <a:pPr lvl="0" indent="0" marL="0">
              <a:buNone/>
            </a:pPr>
            <a:r>
              <a:rPr/>
              <a:t>Here’s a diagram that shows how VMs relate to dedicated hosts and host groups. A </a:t>
            </a:r>
            <a:r>
              <a:rPr i="1"/>
              <a:t>dedicated host</a:t>
            </a:r>
            <a:r>
              <a:rPr/>
              <a:t> is mapped to a physical server in an Azure datacenter. A </a:t>
            </a:r>
            <a:r>
              <a:rPr i="1"/>
              <a:t>host group</a:t>
            </a:r>
            <a:r>
              <a:rPr/>
              <a:t> is a collection of dedicated hosts.</a:t>
            </a:r>
          </a:p>
        </p:txBody>
      </p:sp>
      <p:pic>
        <p:nvPicPr>
          <p:cNvPr descr="fig:  data:image/png;base64,iVBORw0KGgoAAAANSUhEUgAABOYAAAEHCAIAAACFvt79AAAAAXNSR0IArs4c6QAAAARnQU1BAACxjwv8YQUAAAAJcEhZcwAAFiQAABYkAZsVxhQAAEiqSURBVHhe7d0NfFRnnejxA0lmQiCTFxhsYJrEhNZCq1BCBaMFC+mt2yrXFjZXXXZtFVuL1rup4rq0urvadneNt/FaRdfFl7qsu0bSurj16qchlXqbhVtCQdvQlySGdCAtQ/MygZCZJOQ+55xnJmcmM8kkmZmcmfP7fs6nPc9zzpw5MzbH5z/P/3meeWNjYwoAAAAAAOYzX/4bAAAAAACTIWQFAAAAAJgUISsAAAAAwKQIWQEAAAAAJkXICgAAAAAwKUJWAAAAAIBJEbICAAAAAEyKkBUAAAAAYFKErAAAAAAAkyJkBQAAAACYFCErAAAAAMCkCFkBAAAAACZFyAoAAAAAMClCVgAAAACASRGyAgAAAABMipAVAAAAAGBShKwAAAAAAJMiZAUAAAAAmBQhKwAAAADApOaNjY3J3ZkaHh174MmOs30+WQYAk8lbkPnIHWXin7IMAACAFBGHXta2c4PEqwDMrP/SCI8pAACAVBSHXtZT3Rcffur0yqKFD9xWIqsAwDTEA0o8psQDSjymZBUAAABSBGNZAQAAAAAmRcgKAAAAADApQlYAAAAAgEkRsgIAAAAATIqQFQAAAABgUoSsAAAAAACTImQFAAAAAJgUISsAAAAAwKQIWQEAAAAAJkXICgAAAAAwqXljY2Nyd6ZOdV98+KnTK4sWPnBbiaxKsKHhy5dnfdupK3P+PFsmvzUAsRIPKPGYEg8o8ZiSVQAAAEgRKRmyDvov1z39uixYTH5Oxifftyw7i5AViBUhKwAAQOpKyZB1YGj03v2vyILFOHOz/v6OckJWIHaErAAAAKmLyAcAAAAAYFKErAAAAAAAkyJkBQAAAACYFCErAAAAAMCkCFkBAAAAACZFyAoAAAAAMClCVgAAAACASRGyAgAAAABMipAVltB9om3HvtYd+9wtskLn3atWtu454ZMVAAAAAMyEkBUAAAAAYFKErMCsdbq1Lty2g32yAgAAAEBcELICAAAAAExq3tjYmNydqVPdFx9+6vTKooUP3FYiqxJsYGj03v2vyILFOHOz/v6O8uwsfmuYnu4TbbuP+RXFUbPTVSHrBO/efe5mRSleV/7IGrus6/PuPXSuuVecrCoucGyocG4t1Y72eQ8eP1ffoR0qcFRvcW3NV1qaWus61IqgkKuN87U0vV6nv3acuB/nmYb2+l6lsqrc1fG6evECZ+02Z5E4OMmdKL6D2quUMtf+zQ6tJnAngRq9WFm16nbF/Vijt0s9xVa57spdEe4tzYkHlHhMiQeUeEzJKgAAAKQIIh9YirdOm28psKnxaohO954D7mCUKHT1eusb27X5mbx7D7hlvCqI+kOeblmYkhphTohXQzQ3to9fXJjsTqahuaVtt4xXBX/zsWlfAQAAAJhDFuplzcqY94HrFot/yrLmd6/1eQaG9f2SxdkVJbn6vpGpzlloz3j/O/LtmfzWMD2BXtbIAv2iga5LxVGz3VWRr3WrHnIHauwNBzxdiq16+4qt+Up3p+fJFt/6bVqfbad7R6NXCRyKoM+zJ+S1eren3uUbfFNj9+ykd2J81VS9rELxOtd9axxFfWrIrYXoYV3N6Y9eVgAAgNRlrchnZVGO3Au46Lss9xRl0D8q90KZ7Rxltj8yWJmI1lbtH99clbJe0+c9ooWOlVValCjkO7ZW6AHh0BnF7lJ3/PUH2vae8Cr5zl16vBovZa5AvDrVnUxrkqcCpxqvip18x+3rbFrVNK8AAAAAzB0LhawrluZkZcx74rjHuBnDQs/AcNhRfTPVOb9+8S0i1kTp8+kDPl3GntJ8e7H6L7+7z7Fru7OyQN1vPubefaB1T5NXPRKLfMcG7YX1B9SEZJmpW+aIGvFOcSdacfqK8rPlHgAAAJAiyC8FAiLGhMboUe1ZXVW73VVdpnZXdnW493aqx2JmK1YDV22nzFUbSOiNYMo7UezL5aWmobtvSO4BAAAAKYKQFQjI11N/leYWT4seK/Z596qDVBWlIO8GxbOnwS3qi/IdWzcv1TOK3X3GqYyi9392etRxpwV5923TE5JXPLJZS9aNZvI7MXa9dpzTFoP1tZxoC5u4WOr1PHbCq04T1ed9Uh/NG3YFAAAAwMQIWYGgwGjPXk+dlsG7Q85XZKus0Fad6fXKejnVsG2DvuSM7BRVmhvVo1Gn5O317A5OVtzQtqdJiyQjm+pOFKWiTO+k1ZON2+uiTy7Vdcytvq+8ghK8AgAAAGB+FpoxWNzhHWuXiFuVZc0HrivMsWXIQipYaM/YsrIgc37IvMeYUuzrsmpTAfcbV0PdtkXOgdR9wv3YMblgjLFeCEwCLNiqq1ZsLdVqx/lamtoj9IKqs/vaJ879q5vkTnSG+9EWXM33qBMXh80YXOCsKfc1BE+runKXXNnVQpgxGAAAIHVZOmR15mY9fHvZr1/skWVMsGRR1rrS3NSK6s1IXwWnwFm7Te/hDEawCVxvJhiyBt7UughZAQAAUpfVQ9Y9t5bW/Ow1WcYE4kurudlFyDpLE6LHwKqqiYwnCVmDCFkBAABSl4XGsoo26/4jb8oCkETLCuXA1MBYVi1eZVgpAAAAMBVrTb90+i0W+cAcKFpzZc06R2CFG1VxgaNme/mu8CGvAAAAAEIwYzCQBPaKNa5H5Ao36vbINldFfmKnQarYrL2X5bOCAQAAkNIIWQEAAAAAJmWhkDUrY967XItkAQAAAABgehYKWVcszfnQ6sWyAAAAAAAwPRKDAQAAAAAmRcgKAAAAADApQlYAAAAAgEkRsgIAAAAATIqQFQAAAABgUoSsAAAggVqaWnfsa93R5JVlc5j8ruTRBk+3rAAAzBkLhaynui/uP/KmLAAAgFDdJ9rUOM24NbTtafJ298kTZq+lSXsLcU1ZAQDAFOaNjY3J3ZkSoeDDT51eWbTwgdtKZFWCDQyN3rv/FVmYBWdu1p5bS2t+9posYwLxP2vNza4cW4YsAylIPKDEY0o8oMR/z7IKCSO+6lPdg7JgMSuLclL9vzERsu4+5peFELbKqit3ldplaZpamlrrOhSlzLV/s/1gQ3t9r6hz1Ox0VeiH54jhrhyyykAeLXDWbnMWyToAwNwgZCVknQwhK9IAIWsyPXHcIzZZsJg71jrFJgupKRCyjseT3Z2exxo9XequrXr7iq35Wu00GYPDlqa2ug5/tEAxVp3uHY3e2dySMDchazzuHACshrGsAAAgsqJS5yPbncXqrr/+eBwGo1ZsXrF/56pZxasAAIuxUC9rji1jZVFOy+kBWaaXNQb0siIN0MuaTPSyykJqmtjLqpNdjsb6Ps/eQ55mNcVXsFWuW3r7GkewN7K70/1Yo1fvm61cd+X6nnZDL2t436Z6cou3S7tUcZlz21pnhd79qL5Fv7vXr11HUQpsleVX7lpjD9zMuOJ15Y+s0ZKWZ3pX2vEQwV7Wmgpfg+FV4ga04+K9vHsPnWvulXnUxQWODRXOrcHc6T7vwePn6ju0owWO6i2urfnBr3Hc+J0DAKKzUC9ryeLsD1xXKAsAACA2FWV6UDd0Rp+HqdO940AwMhT8zcfcu4NT73a6d8sYTxCHtMgwCjVIFicHLtXV4amTfbm+g2rwGYhXhV71Uns7ZSmC+N3VuF5PXeir5A10uvcccAfjVaGr11vf2L7nhE8refcecMt4VRCHDjHzMADMHInBAAAgdr6DLWocWLyuXE3x3bmqtkoLaDvOHVQDWnlU7ZLdLo6W16yzacWIvE/qsz2VOWvVS6kna0nIgv2GCmd1VblWrx6qLlBrmzu8FZtX7dffUR0Rqh7VOirjeFchite51HvY7qzUiuIG9Ktpcax+NXHUpd9e1zFPi/hXn8+tluTt1VaJ1/rOqknREe8cQApoMcFiXfIeLLn4FiErAACYTHffkNwT+rxHtJ7MrmPt+kI4u9X5hAS/WwSHgaPF6/T8XnvFmhU1ZWpNBJ3eZvVftuq1+hRH6smPBNJ0i0odyztef6xBX25Hn2c4ujjelVGB8z49tTjfuV4/v9fXHbhaZZVL5jDnO7ZW6LetdUTn213qvr/+QNveE17x2l3b5nh6ZCAV+GRIts+t/vQTwndQfxRoESNrZUWTxt8MISsAAJjM2R49xzV7uYjQ+nzjybohbC49ftO48mfZfyhaqO11Hf5gzvAUknRXGvleIVcWYao+SZUaISuOXdudlWq/q5acfKB1z5z2zAApwr6sUE9/8B4NGwIQ/J1IHaTgO6Pn5Hd4z6r/QlA6fzOErAAAILo+T4M+7LPMoXYVythMqazScmLHt7iu2hJsoQYSfafoFE3OXelCotOAsDhW7VldVbvdVV2mNsG7OtyTjcJFYoxeHmt/syctt54Ll+SHTC9FpXn6H7K7Tx8WLnV39uup+OtLxT/tywu0yFZ/IkXT6dY6bNu0oQEWEds3k5osNGOwuMM71i4RtyrLzBgcA2YMRhpgxuBkYsZgWUhNsa3L6t27z60m9BY4a7boebY+9bQW+33qEqZhR30tJ16vkwNWJ8wY3OfZc0C7eJmrdrOaf6tO6tvhUHOD5fqlIgQt31VqH78N/YXjR1ftUpuwwqzuSt0JJe/TsC6rocb+ZNh79anzLek16vnicx3ybduipw3Lt5aTA0e4cyRK/+DQHf/r32QhvXx80/V/sXGNLKQVNb1CHQUQsiRyoDLKX2tk8m8tbmsghzy75sjE55J1ELISsk6GkBVpgJA1mQhZZSE1BULWiWyVVSuCIVbk0wKtqKgX0Zp6Yc0+WTSShwJBZhj9aDDW1ejR4GzuSu4bTGwaGmuUyFcLfEuht6cJtJsj3bksIN4IWVNR4E/VGGrKp0Hwh57Qx4gMaCuryl0dr6szdRc4qws89aEPFu1vTZkY+oZcKsrCWnop9E3DjN/D+o7XGzq0K+irW4mbD6yGVVzmuk/7bU416XsJEVf/Cj6Foi2+FXaTelG9qz5Pw7EI56smWRss0mJdc8VCicGizfr9Z0l6BwAgZqIhtc5Vu308XhWK1qxQZ8HVM9BUNtGiqtkiQzv16DqHnt2nNYDKA9PkRlCxubxm/GS1ZVazVj/ZsWu7SxsOqilwiNPkvpDvvK9q/C02aCNU43hXU5rwXuq6rDXBb0ncnvFDaYdkUy/SnQMICuQG+490BnKD5TxtelZwVM2N7eMrS83E9BfWmkDcgzoCXy/0eusPtBlXw+rqcD8m18Ga4r3UuD3y6l+aaItvRaHelYxXhdDzOydZG8xci3VZqJd1InpZp0QvK9IAvazJRC+rLACYa/Sypqbw3OCJ3ZuhNYHzldC0hQiJwRESjI2X6u70PK84bii1a79zhZ888TYMxu9BjmUYT8Rw1Gx3VeSHf6hJ3yuQY1LmrN0sTlYHMjT0LH0kmKWiflKXOpl5n2evCDjVMyPf5FTny/cNfm/d2vrV8ktT9JQQ+QWKG36yxbd+7iY/Z/olAAAAAGZgv6Fcy1/o7X9enTnJe1QLurS5gidV5hqPV2dkegtrRVTmEvGq+HdwHqnAUliBDxUw2XtNuvqXKuLiW9q/I4t2/uRrg5lssS5CVgAAAACmEJIbHFtWcDyoXY7TWFhrVpL5XtFNsTaYuRbrslDImmPLqCjJlQUAAAAAZpPv2KCNY+/q8bV0aGFSfFZtsS8PDo+faLoLa81GMt9rElOuDWamxbosFLKWLM7+wHWFspB4G6/O18c1GbewmHnOzwkb2ie+n7ATxKsy5s+ThwEAAIDECqTRdrj1oZhTZwVHFbp+sq7jnLZYq6/lRJt+fVWwy1GL1ro7A+tRJ8Lk7xVY+bn+uFdP9+3udCekh1Om/irNLZ4W+S351Pdq0KZZ6vPsaXCL+qJ8x9bNSyu1w2Hr5SYTicHx5MzNCs5UlGOL8N0utIfMYzTn5xgrszLmZWVEOAcAAABImuBYUM2MsoIDXYjNjeoozT3aVL0VMvT11x9QR5DKxZl1pQ49KmtuVAd27pbrUSfG5O+V79ymd7p2uHcHhpgm5mYct6/Thw176tQvRP1OQt6r1xuo15ccs23QRurOCUKUeLr9eue6Utm3+esXe/SZM43bs6+G/NQz5+e0nB6QhxVleHTslyfPh50gLjJ6ebZzSgMAAACxCuQGq2aWFRxxQalSV/TFriZdWCvOpniv6Kt/xdlka4NNsljXXLDQIjfiDu9Yu0TcqiwnYJGbuzcue/mNwbBYMaVZaJEbORm6mtBvXH5Qrw+vREphkZtk0n/tkgWL0cdTyAKAucYiN0DaoJcVCNHcMpcLJQMAAAAwImRNrJLF2SuLFqbuJu7fUtMvqeP7ez2PaQMeAAAAAMw5EoMTmBgs4j3xnZx+a0gvpqL58+bZs2YYs2Znzc/NzkiZpGKZAFzuammv73XU7Awsl0xicOojMTiZSAyWBQBzjcRgIG1YKGQVRIzqGRiWhcSHrBODZEsRHz+VxsEGQ1NF3SleV/7IGm2k/sSQVauR+4axr90n2nYfy67Z6TzTIIJe7ViZa/9mhzpL+AE5F9yE0Ne7V07CpppwFPFByJpMhKyyAGCuEbICacNaicHGeBWIrNRZXaB0HfO0yHIIEZfuaLHXBlZbrilTmhvbtNW9dN66fe3uCu1olUPpcO9paNtxwLct4skilBXxqghr9atVOZob5STsAAAAAHTW6mUNE/de1pLF2YP+0WBgTC9rSvaylgb6UfU+0om9rEZaD6qidclqvax+w5m+g2p3qyHH2HCyKLU0tdZ1GI7qNb3O2m3a3OKIH3pZk4leVlkAMNdm3Mt6Rf6iW1ZfJQumtLrkCrHJAmABTL8UT6ffGqIjNx1oHa1KxzlD92mMbK6wFasK7MvknrqqtUvuCd6jHeFLjS0rtCm9vrOyBACAKQwNX5R71iDiVZMHhCdPv/GTZ0/MbPMNj8irAKnDQr2sObaMlUU5LacHZDkBvaxh6GU1Sy9r6OjT8XGqRmG9qfoA1DLX/jJvWC+r3psqCxr9glq9Uj2+zrLWy6oYe03Vkatu+e4ho1gNQvpdERf0siYTvayyAKSLC76+p1/Zf/M7diyyh/0oa3Yz7mX9+KbrxT8fP/yCXkwzT3z+o3k52bIApAgL9bKWLM7+wHWFsgBLKQ2MF9W2CPHqRPnObWUROlpbmlq1uDRwte3OYnlkRoIDWcc34lUAgCkMj/rOXzjzrd9+5rn2J588+a1B//iP/gCQTCQGx5MzNytlhm5iKhVrRTjqrz823j0byOZdGuhHnQ27q0BRen3dsggAgIlcGr7wUnfzN5p29gy+IYonzxx+sfs5EcTqRwEgmQhZ4+n2653rSnNlAalO72gNocWZHd7AZMLevYHVa6bPvnWLs7jXs7tpPCRWpyM2FAEAmBOD/oFf/P7b+59/aGR0fCDMEyf/91sXmW8BwBwgZAWiqtjsqpS7OvvWbeXVBd66fa071O2ca7soymPTlu98ZKerssOtXUrddvcsVecoBgBgjly+PNJ36dy3n/1cS9fTsipAhK8//K8HL/imPTMhAMwSISug0ca7TljJxrFLG2JqqBdRa3Dc6Yqt+WpRHxxbtGaFVqOfJmhnhqxYo14tdCStvL7ciFcRxejlEf/okCwAQGJcGr7Q+saRf3j64+cGIqcQ9Qy+waBWAMlHyAoApjY0crHN88I3n7l3YKhHVgFAvF30e59++V9+fPRvjMnAE508c/j5rl/7Ry7JMgAkHiErAJjXRV//M6/8+z83f+ncQJdoSoqiPAAAcTJ6eaTnYvc//d/dz7YdkFWT+uUfvneeQa0AkshCIeup7ovff5YnLIDUIBqR/UPnf3jkwUOv/lSvOd3TKhqUQyPWWtMfQELpeRx1z3z6bH+brIrBPzd/ibwPAEljrV5Wz8Cw3AMAE/OPDIkA9RuNnxT/lFUaEb6e7WsX0awsA8AsBPM4Lg1fkFWxEfHq/ucfmu6rAGBmSAyOp9+81HOskzkJAMyKaAUebqvf+7uaiM3BHx358gU/M3YCmK2wPI7paj9/8v+d/j8MagWQBISs8XT6raFB/6gsAMD0DQz17Gv+69+celyWJxBx7E+O/h2DWgHMWLQ8juliUCuA5LBQyJpjy6goyZUFADAZ/8ils/3tjz5zz5SNSHECg1oBzIyex/HY4fviktb73d/d3z90XhYAIDEsFLKWLM7+wHWFsgAAZiLajv/V+Z+PNt0d44wmh1796em3WhnUCmBapszjmC4974OVWgEkFInB8SSi4hxbhiwAQGwG/d4fH/nKL//wPVmOzY+OfmXAx4ydAGISex7HtCzIWrT1nfdmzKfxAyCBCFnj6ZZrC9eVknsMIFbDo/5zA121hz7Zfv6krIrZyKj/+8/9FZ0bAKY03TyOGJUUrvpC1Q/EP+2ZObIKABKAkBXQdLp37GsN2Ro83fLYrHSfaBNX23PCJ8tAgIg2j57+1dcb75pxI1KEu0+99M9DwwxqBRDVzPI4prTl6o99YsNDedlLZBkAEoaQFRhXWbVq/059c1X2enbvc7fII0CcXfD1NZyo+8XJx2R5po52PtXmeeEyg1oBTDA86ptxHsckFmQt+lTlP9z0jo8stOfJKgBIJEJWICLHriqHoniPdsryjBWtWSFi4EfW2GUZlicakW94//it337m5JnDsmp29h972MugVgChBv0DL7ifmU0eR0TL8lbU3PS9Fc7rszMXyioASDBCViCKfHuxorj7SOhFPF0avvBSd/M3f7urZ/ANWTVrI6P+X5z89tDIoCwDsDw9j6P+eK0sx8nGFdvveV9t4cKijPmZsgoAEs9CIeup7ovff5YFrxGzPl+Xorjyjb2j3r2Gwa57Qztg9TGrIZs+GlYbJRt6su9gg/FMQ/qxerJabGkKHm072CcPItUN+Hp/8ftv73/+IRFkyqp4qCi+uXrt7mymP0ESBIb9hz0AIz3oMDfinsehy8yw3bn+726+5s8X2hyyCgCSxVq9rJ6BYbkHTK7Ps6fRqxQ4by+VFWrNPndzmUsOdq1yNDeOT6ok4tXdx5Tq7dqh7c5iUSXO3OYs0g+HEHFve73irJWDZlfVlHnrQuJSUWxtKCzXjpZXF/jrDzCkNuVdvjxy/sKZ7/7u/paup2VVPIhG5I4bHvzwuz6bY2OuciRVc0t8JqhDfCUij0NYmlv8pZsfX3XFhgVZi2QVACQRicHx9JuXeo51suBEChNRqOzbPOBxVa0yxpwtxz1diqNmc+DX5VJXTZnS1e7VGm2+59v9StnSrfnaoXzntjJF6fVFbM+1NLmbxXUMV67Y7KpU/PWHxtt/lVXBsa/2rRXxGVKLOTQ0fLH1jSPfaNp5bqBLVsWDaER+YfO+a4sqaUQiySrLHEqv5zEmQjeZxOVxfHbjt/IXLJ1PMjCAOULIGk+n3xoa9I/KAlJQYMZgEUOK8NXYt+k92qEoZY4KWVQtK7SJuHSaueYRrqMojvVaiBu4lM2lh746htSmuEH/wC9f/KcfH/2b+DYiVy/fdO+Njy5ZtDwrg5m9kHRlzuoCpeuYhwQQkyCPA0B6s1DImmPLqCjhmWtJoWuuxrBEqmOXmtzrbQg7syPkOruPBSMQ+w3lNqXjnEzu7fM0dCjF5Y5IWcGwkNHLIz0Xu7/97OeOdj4lq+JBNCKr1+7etqYm114gq4Bkkwkg4Q9Jo9AHb3CYqzbs391iHNLf5FUPqIMvwk8OmGweASQoj6Mw5wryOKbFlpmxuuQK82+ZGfRXIfXMGxsbk7szdar74sNPnV5ZtPCB20pkVYINDI3eu/8VWYiZuMM71i4RtyrLiuLMzdpza2nNz16T5Xib+I6WIj5+zc2uHFuGLJucaF01eiurVu2Sg1dFc6q9vtdRs9Ol9YiKBpM2kDWYGBxCP1kWhOJ15eOr2oRcOfJ1Wppa6zq091JPHqrevkLmGAuiGXfAoxgviGkSf4PiMSUeUOK/SVmVeJeGL3T1nNr//ENiR1bFQ2524T3v/frihctM27n6xHGP2GTBYu5Y6xSbLKSr8Qda6EMy9BGqDu9vz6sNjIDQHnE2/cmmjfxXf++TJ2svLC6wdfVm65cynqzSnoFdwcemfj6PxICLfu+vXtoX39/FhNXLN92++nOL7Macn9TTPzh0x//6N1mYjo9vul788/HDL+jFGH30ve/64Np3vNkfz2d+Iiy0Z82bN08WYlbqLMiYP+1XAfFCyBrPkLVkcbZnYDiYG0zImsoha1iN1jhTnMEWWAitReUyvtYo9Mrj0al2UGOIY9WTCVnjLPkh60Vf/6FXf/ps2wFZjpNr3nbDx9btyTH3dJ2ErLKQrowPNG1fnWpOPrtCH6FGhueYHrIazgz7fTD8oTfxmanW9EZ5GlvJ6OWR/kueHx/927P9bbIqTq4reu+dG74qC0knPle8VtBJcsg6s1eliic+/9G8nGxZAJKO3IB4uuXawnWl5B6ni1KHOqJVzopp37rFWdzr2a0nsGnU9Da9mG93Gadu0rZo6ccVa9WU47rx64jmmjYhU+T+W6QYtRE5dP6HRx6Me7z64dX3/dkND5o8XoW1lKojWsfHRExD6Ih9ocC+TO7JJ2pAvOYRSDeXhi+0eV6oe+bTcY9XhRe7n/vCk1vmantzwKI/9CNWnSy1ZUWErEA0+qxI/c/rrbF85yM7XZWG4ay7e5YG8nsdu6ocaldDYN2a/VWOrmPtkaPW8OvoC94YO12RqoZGLp7uaf1G4yfFP2VVPORmF96/+fvrS25lRBkSK9AQ1LcYhv1rv+Up/vrj47/lBWljVgNXO+CZ1SDLqPMIWNRFX//TL//LPzd/Kb7jDoDUwlJblkLICmhK1YAzLKWtYrOIPw05uiI0DQalYgv2i/Z59jQOVa81dH9pnQ9dPVqDL8KVQ69jTG9TTza+ox7iBte8gXmJtuMzr/z73t/VxLcRWb5k9f03/dOyvPKsDJusAhJEe1gFt5geO/qaXhM6WluaRGAZWKpabPpq1TNm/EFQbhb9mS9xeRxAamGpLashZAVmq7uzv0vJXh6S5+ZzG2ZjQtq74Ovb1/zXh179qSzHyYfe+ek7N3w1N7tQlgHz0QY7+OuPGTta9WzewFLVs2J3FURd5tpq/CNDicjjAFISS21ZjIVC1uHRy3IPiKui/GzRRDMMT1VamtzNii2k3xVpyj9y6Wx/+z8+/fH4NiIXZC26b9Nj7yv7MMnAMDu9ozWEFmd2eANNSe/emScGTzqPgJVcGr5wuK0+7nkcQMpiqS1rsVDI2nbu0rebzsgCEEelrv1VDuNoK21+y9D8XqQj0Xb8r87/fLTp7rg3IsuXrM7KsL850CXi4eRvl8f4gQ/TULHZVSl3dfat28qrC7x18pF4zrVdFOWxaZtsHgGr0PM4fnPqcVkGIOiDsKJ0tKpxaYu9NjCaoKZMaW5sMwxhEA+odneFdlRrwu1paNtxwLct4slqKKut7KBfrcrR3BjLaH/Ek4UWuZko7ovc3L1x2ctvDD77qvxvnEVuUmmRG6SvBC1yMzDUs//5h9rPn5TlNPKN2w/JveljkRtZAOLBP3Lp/MWz3/3d/dbpXL1/8/eX5ZXLwuywyE0cmWiRG+OSWto+S21ZAWNZ4+k3L/Uc6xyQBQBpanjUf26g69Fn7knLeBWASSQujwNIEyy1ZRmErPF0+q2hQf+oLABIR6LtePT0r77eeNfAUI+sAoB4841c+tVL+375h+/JMmAFLLWFKCwUsubYMjZezeBCADN3wdf3r88/9IuTj8kyACSGPXPBn6z65PrS22QZsAKW2kIUFgpZSxZn33hVniwAwHQMj/re8P7xW7/9zMtvPi+rACCRcmy5H7runh03PJjJssxAdCy1ZQUkBseTiIqZbQhIP5eGL7zgfuabv93VM/iGrEK6W5ZvX1m0UGxZGfNkFZB02VkLry2q/MLmfUtzZ9VFBKQzltqyAELWeLrl2sJ1pbmyACSfNgiE5cLia8DX+4vff7v+eO3IKGNXLEEEqw/f7vrSrc673mcT23d3rPjw9YXyGJB0WRn2JYuW33vjoxXFN8sqAKFYaivtEbICRiFLRe/YZ1zCa4b00f+s35WKhkd95y+c+e7v7m/pelpWId2tLFr4hQ8Utvf9x6H27z7X9ROx/eqVb61c/vqe21jLAHMp117w4Xd9tnrtbpKEYXXaeNcJK9k4dmlDTA31ImoNjjtdsTVfLeqDY4vWrNBq9NME7cyQFWvUq4WOpJXXlxvxatIRsgIBahelYanonatq1yn1B1rJ/bCsy2OXn3ntZ+cGZjXLIFJI3oLMT96Yf/T1f31rcHzxgtGxkVZP04jySvUN9LViLi3IWnS966a/fP/ewpwrZBUAWAMhK6Dp8+wJrkYdULRmRe06m9Lhnk6qrdZPa4hytR/zYpv1DiZjz1zwwevuZu4T67j1nfnnLv5+aOSiLBu0vfXclmvyma0Acysrw36F4+2fe/93Vi/fJKsAwAIsFLIOj16We8AE3Z39XYqtem14pkfRmqWVitLcQUerRS3IWqTPfUK3hhW83ZnV74s8w9bo2MgF/8CyfH68wNxbZM/ftqbmw6vvk2VEsTDbdujLd81g+4uNa+QlAJjDvLGxMbk7U6e6Lz781OmVRQsfuK1EViXYwNDovftfkYXpyFuQ2X9pRBYUxZmbtefW0pqfvSbLs3b3xmUvvzH47Kty+KP4Tu5Yu0R8OXrRasTHr7nZlSKdEr6DDe31irM2ZCSDTjvU66jRF+DqdO9oVMS+0tRa16GfoFRWybET3SfaQleXtlVvX7G1T7zEGzxHo19TFhQlcHFdhLfQrhMcdKGeMB5Ch1xZOyRr9NNC+42tSfwNiseUeECJ/yZl1fRd8PU9efJbJ88cluW09o3bD8m96XviuEdsspBqvr69+CXPz/uGzslyqHe7qp84ltlyekCWJ7hjrVNsspDuAo+70MdX8hkfeoGithc013eYMMOj/t7BN777fz8/MNQjq+LkuqL33rnhq7KQdJfHLs+fN/cdKj959sTjh1+Qhdh8fNP14p/TfVWqeOLzH83LyZYFIOmslRhsjFcBA59bBJAF9kjzq9iXh08xp05AV6fIIa+162zNjXKSXi0HWJuzTg6INQ7uD/Lu3aeFx4ERszVl4oJh8zypb9FQWK6dUF5d4K8/4NYnalcnc2qxG16rNDfGYY4oTEnv1qheu1uWkY7O9vtysxfLwgS59sXd/cwarfM93+4vLnMUK96j5puiXESw+hNSe36qj9O0nAAvK8O2NLf4/pv+qXzJalkVJy92P/d/XvrBRV+/LCeXGeJVAGbDcyGefvNSz7HOqD/AI5UNnTGEhcXryoNdlzJzuMUT4xrTLU3uZsVRY+jO1WZm99cfCrmCaHIFhr/at1aI95LtQjUqNr5WWz77SGek1pg2pR5drHGUY8u93nXTF6t+lJvNNDzp6XevDhYteqcshMrPXjrkn3+2j6m/NX3eI72Kq8y5oSDR4ybCZweYJnUi0JoypevY6+n60554HN254asfeuenZTlODr360x8eefCCjx9EAZgCIWs8nX5raNA/KgtIK9nLx/tLbRtKQ+Y9X1+mKL2+8QlGJ+M92qEoZY7QLLWJV7C5jN2z+fZiRXHTVjaBrAz70tzi3Vt+cM3bbpBVSCMtpwfO9uauWPxuWQ7Izly4uujD32x8U5YtTxv871hfqiWhjC/Wb1LyZ8HjaTslwYKsRe8p/eD9m78vdmRVPJzuaf3Hpz8u/ukfGZJVADBHLBSy5tgyNl4dIU0T6a9zfPXnKEuk2l2i4dXri9RT6juj5Qwvk8W5py/0KrcDHhZgSb4cm+PPbngw7t0aMIPvH/YMDb1zw5UfuzJ/pXNhsdhWLb3xPVfe+c+HvXSxBqhZwfpPbxVl4zkgBr6DDcFHrhzUEKVSF7IgdnCGdu1Z524We3IF/xkPgtB+FjR9aD0btswFy/LK/+rmx0sKV8mqeLg0fOGxw/cdbqsXO7IKAOaChULWksXZN16VJwuwFD1FNrBFWm9G6yuI3FM6yTDXOdDS1Lr7mFK9PfBxtjuL5REkVbBbI0FJwuL65UtWz9Umb8KShkfHvtN07t+OjGVefq9r0a1ie/Xsij1PnDnVHWHlG4vSsoKLC7UHaalj4pzqLU2G4frb7Q0N6qiHiJWqPs8e44LYVY7mRvnDYmyzA8QuZHxHWlpkz99Z+fe3rPy4LMfJb049/uMjX4n7JE8AEDsSg+NJRMWs2pei9L6ChgkdsN0nzjWHL34TNnY0Yq5vNBF/7I/9CvqZS2fXbkN86N0aiZj7RBDXvPfGR0Xr884NX03+5hu5JO/Dqn7vvvDNp9/824NnxNbQcp4RH0b6kmCB8RFaikrHOUP/p/aYCv7Ml+98RB1+H7FS1XLc06U4aoKj7ktd6tDTdm+MswPEaFmhVVYnWpC1aNOK6l031sU3Sbj9/MlHn7nnbH/78CgzkAGYA4Ss8XTLtYXrSnNlAaml1FW7ztZ1rN2YNqx1aforq8J/2jeepk2nZIxpJ8kxVmkTJnnrxmcT8R1s0CZkimmeJL11GIx4vXsnSQzW06FnPm0JYqLPfRL3bo0Xu5977PB9Q8MXRbsz+Zs9c4G8DyCclhU8PrzffkO5iAaNP+TpP8y5Qx8+ESuFCD/YqeFlrLMDxOpsj4UCLVtmdknhqi9U/SC+ScIDQz2PNt199PSvSBLGHNOaN8ERBGGDv7QtbOgB0gEhKyCpSWjbncqx9uBTr67DUbPTuJ6qzla9vXxDuzytriN00VTFvnWLs7jXs1s9GmnkVb7zkZ2uSjk0S2x6slyMywbat26TazZorz3n2i6K8hjmiojxNq2ovm/TY2JHVsXD6Z5WvVvDb/k+TyTJ1MP+ZVawMcgsKs0rVkL6RSs2q6t/BQagyrZjxEpp/HmobqGrW8eRcRa9NJcxPzMve8knNjy0ccV2WRUnvzj52L8+/9Cgnx9DYS4WWdrKyuaNjY3J3Zk61X3x4adOryxa+MBtJbIqwQaGRu/d/4osxEzc4R1rl4hblWVFceZm7bm1tOZnr8nyrN29cdnLbww++6oMUya+o6WIj19zsyvdMqVFk65xKDRGhdmJv0HxmBIPKPHfpKxKjP6h8z85+nci1JTlOPnQOz/97pI/iW88nDhPHPeITRYs5o61TrHJQprqPtEWJaQM+/FO0+fZo2aCOGqMv8qFVHr36gNZo6aZTHWC+kz2itaq/G0xrChN+S5p69Lwha6eU/uffyi+XaO52YX3vPfrixcuy8qYODdEmvjJsyceP/yCLMTm45uuF/+c7qtSxROf/2heTrYszK0Y/upbmib2KCC10csKAPGhd2tsufpjshwnv/zD93585Ct0a8AEtKzggsAsSoFN7T6NuEB0vvM+9VDovEchlVOMpIiLSFMSWMWCrEUrnNfX3PS9ZXkrZFU8DAz1fPO3u15wPzPoZy16mFHaL21lQRYKWYdHL8s9AEiMhfa8m97xkUTMfVJ76JPnBrqY+wRzqdNT36sUlzvCZlAvWrO0MpgbrM0AHMj7DQx8VSJVqr0fgZEUhjGu6to248XZxrTRpiSwjoz5mYULi+55X+360ttkVTyMjIp4oLbhRN0F38QBMMCcS/+lrazGQiFr27lL3246IwsAkBjZmQtLClclolvj6413HT39K7o1MFda1MVsgnMFG2mtw97+50XwonaiDgXG27fX92oJwBEr9ZeGD+9v3d2z1JDBO9XsAJE0N8pLia2uV+0TnjAlgeUstDk+dN09d67/u8yMeE6efPLM4W/99jPnL5zxjzJuECaU/ktbWYeFxrJOxFjWhErPsaxIQUkbyxrmot976JV/fbbtgCzHyerlm25f/blFdpP2GTGWVRYA87l8eaRn8M0fHnnw3EDUyeZnYFneil0b67Izc2Q5LTCWNUxqjWUVtIH3CsNZ0wZjWePpyRc8xzrpAAGgWmhz3HzNnyeoW+MN7x+H6dYAMB3z52cuWbT83hsfrSi+WVbNmni+feI9X0uzeBVpwFJLW1kBIWs8eQaGWXEeQNCCrEWrrtjwpZsfX5pbLKvioWfwjW/+dtdL3c0skAhgunLtBR9+12d33PBgXH5N27HuAYe9UBaAWeqMYamtabDQ0lZpz0KJwTm2jHWlucGsXSHuicFhSAwmMRhmMFeJwUaD/oH/+MN3WrqeluU4qSi++YPX3SMaoLJsAolODF6Wb89bkCkLyTU8ernt3GRr5JIYjBQyPOp76+LZH/7Xgz2Db8iq6VtfetuHrrsnO2vOHq2J85uTr/3mZJssxOaW1Ve92X+BxOCEiykx2LpLW6Ur1mUlZJ3apnc4/tsqR8lix8jly53nB5443v9799R9O4SsMAkzhKzCpeELr7z5/L8f//pIXGf9XZpb/IkNDxXmvG3+/LkJ5MIkOmS9e+OyjVfPzc/mnoHhyf//gpAVKeeCr+/Jk986eeawLE+HePh8duO3cmy5spxeLgxN+0Fty8z49+Y/ELImXAwhKwNZ0w+JwfFUsjhbhMGykBZEwLnntqL3r7zQ3vcfP//DPx5srXNf+NVHN8y7e9MSeQaA2CzIWnRtUeUXNu+Lb5LwuYGubzTtbH3jCEnCAKZrkT1/25qa6rW7ZTlm4oF2z/tq0zVeFRZl26a7iZBVvhhziqWt0hIhazzdcm3h3HbjxN1d71s8OHrsRPd/vDV4VhRHx0Y8F7uOvP7TpXlnPnw9Y1ci0YZh7O2UpcmoZ8a6ZsM0LgsTy8qw63OfrF6+SVbFw8io/63B7ox5tJYATJsIO6933fTFqh/lZk/j/9bv2vC1RTYCApgFS1ulPRKDWeQmKnH/d73P9lzXT2TZIGNe5vvf/qmv/eebnoFhWTWBeLkJE4O1XBG/ohhWBZwd/YLF68ofWaOtVRgpQSUy9cyhaFkrk182/CgmZZLEYKNB/8CL3c89cfJ/xyVJuHzJ6js3fHVB1iJZnlOMZZUFINUM+r2PH/3b9vMnZTm6LVd/7KZ3fCQ7Mw2HsM7SDJbGSRUmSgyGJdHLiqhWLVvQO/RHWQg1OjbSN/TmiqULZDll+J5v9xeXOYoV71F6LDF39G6Nv3z/3ml1a0QkrrDjhgdNEq8mwdk+36nui3OyTR6vAqkux+a4c8NXP/TOT8tyFCWFqzau2E68CiCZCFkRVZkzs38o6kSCQ6PnivJSrYuvz3ukV3GVOTcUKM0dXlk5O0VrVuzfuSruvZ2TXzb0qHfvvtYdTfH5OEiarAz7FY63797yg2vedoOsmpFPVf7D7ONeABAWZC16T+kH79/8/WhPFXHCX6z/m4X2PFkGgKRIyZB1oX3+w7eXTXf75PuK3r5kgbHmC/+t2J45T14UE7zZfznHFvX/ljLn5/ZfGpGFFNHd2d+lONaX2pcXKEqHt0VWA3Mmx+b4sxse/PDq+2R5mj70zk8vWbhMFoDUNfvh+n2ePXFYxRGKLXPBsrzy+2/6p5LCVbLKgCGsAOZESoas8+fNK1mcPd3tijxbdtZ8Y83yAvu8eYSsUZ14fXDxgqtlYYIlOaWnugdlITWoWcFKmaNCUSrKHEpobnBLU+uEyZBCey+1FlVwG29aTd7SivYqA+2tJ5wQw2XF0e4TbTv2uZtFTYf+RupHmPqzSFqlcWvwdMtDgu9gg/GoOyTCV29ArTHcfKR3DGxRPwi0Xov1JbdO0q0RTfmS1e8u+RPRvpRlIAlCn2n6ZvE/cO05nG7Rsngc7az8+1tWflyWNX+y6hMims0wx3paACyFxGBE9Xv3hYFLi67ILZNlg6uWvPdI+6WzfSn1/9BaVnBxoZZMW+qoVEJyg7Ug1n+k0/CJOr0iFKxU67UWSYu9dueq/dpWU6Y0N0492W8Mr/LXH2htKCw3nDC9xp+WIewSn0Upc2kXUSdzqljrLI7+WQwcuwL3tn+7eIlSXO4okodEwNler6hz7gXuzVs3ISit2xe8+fLqAvFZAmGt2t2hLeGtv7zKIT4XvR+TyMqw6d0aIgqVVVMpzLniz9/9FesMYYWpVFbJJ4O+MTNnWhKPl00rqu/b9Jj+nBFPp8qy/56dxRBWAHOAkDWennzBc6xzQBbSwneaPOUFHxABalaGHFSZnbnw2qW3zB9d+fNjPXpNqtCygm0bSvUPYnepucHnxmOwUmd1gdLV7g12M7aoAa1jvdYUUyPDbc5AOBcpJowkllcZZ/2t2KwGn80txq7OGcl3bIj+WSLxHTzk6VIc2wJ30tLkblYcNcabV+/NX38o5N5EszVw8/atFeMd1y3H1avVbA5EyKUuEY0b7wcR5WYXxjL3iZCZYfvEex5aZCc9D+kqYmKISU0+9UBKs2VmlxSu+kLVD64req+lpnkDYDaErPHkGRge9I/KQlrovzTywBPus+ev+sBVn7n1Hf9z68r7byr71MnTS7/+6zeHR2e7PFJyaVnBSvZy2ci331BuC+1W1Wp6fer6syrv0Q4RTzrjshBOdMEQWudYX6YY7mHG9M/S/7wMyKf6LJ2e+l4RfwZX/VHP1zOoDSbem81ljJjy7cWK4lY73iO8fFmh8btFVKJF+J7SDwa7NaK5Y/X/XGzVIax3b1xm7N9L5lb3P66SNwFYSV72kv9R8UWmeQMwhwhZMQURmv706Fs7H3/tiz/vuu+nHZ/+l/anfj9VRqwJaVnBxjiqqDRPhFjGrj+tJjDAVc2kDYkn9dFKcjvg6ZLVU5jZq2ZP+yz++uNqH0X3iXNhnyWUd2+jVylzxTm1T46tlZu2Fi5iYstcUFK46q9ufjzi3CfC6uWbrisaT3wATCT66H3tYRg6uCDKiH3tzPAh+hFo8y3J9woZhx8UdUC+/hYtxhP0Hl3DNcNvLPpHC/kg6v7k4/xTEv2rAOYWISti1X9pJHX7kLWs4NA4Sg8gx7siZT6tPsBVzaQtyLsh0IsoGh+7jynV2wP9LdrIzynN7FXxke/cViY+r1e0ydTuZcNnCaPlANuq14YNc5214EDW8S3Yi4upLbLnf2LDQ1uu/pgsBxTmXHH76s/l2HJlGTANNQ6c/pj/iSIO0Q8nYkvxDA88Z2rL+3eH/yY45YB8UWx3V2hHqxzi/x32NLTtOODbJk8OuflpfrTo4/wBADNCyBpPJYuznblZsgAT0cO28baLvtWuC88NVgdkqmGelklrmItIy3RdGqHZNJlYXhU2tDViRu4MyVmRT2iTTo1/llB9ngY1Z/jK0JvUcoDDFwGK/d60ccK9PkauztJCe95N7/jIrhvrgv0bDGEV/vP3bz381Ok52b7zjFvehOU1Nwa7EMUm47GZjfmfmbAB8+Kttef5uFgG5FdWBSaO0ucy6M2uCfyyFnbz0/1o0cb5A3Ol6k/v+vFN46nd5TfdfuhPxf/Tl33ty3cdundtuawWCj91712Hvry5ShYBsyBkjadbri1cWcRkeuajjdWcGLYVrVlaGZobrM0k7D3a5BVtneBcRDIGGw/hvHtjSvGN6VVdx9qDU+nOtMMzSoioz4p8TG3YGT6LUfisS0Fag8xbNz73ie9gg9b+C86oNBn71i3O4l7PbsPUKWofRYrMpGIq2ZkL9blPluWtEMWPrP2iZYewBp3t853qvjgnW9u5S/ImLC90xuDkJ1D4zoQO9BD0sR4BEX9iCxuQHzoaXyiwj/915dtdcm8Goo3zB+ZM46nTV15TGghNCzdfk998SvyRCH2vKyWb36btCm8rfa9aY3rGRH3DuAAt558VCtITISvSnzZfbsTBnHoLxpAbrNWoucEhbR371m3l1QVqrpf2fDzn2i6K8lh0sbzKUbOzfEN7u/7YreuwVW+PlAI3hUCIqF7EmKvmuF3vdojWNaqP79Vy2PQbGH95vvORna7K8TxqPb8u5oZp+Mtbd/cs3R9TuItwGfMz87KX3PO+2js3fPWat72bIaxIoNDhmjNo9untRbnF9NPezPjc6rMrqZL10YDEeLGzeUkwNM0vXnL68Iv6fv9zLyvvXSU7YMtXlbz+u5MmD1nVP8ZGb/CHM3VcAL+JW8C8sbHZzvt6qvviw0+dXlm08IHbSmRV6hgYGr13/yuyMGt3b1z28huDz74qgwbxndyxdon4cvSi1YiPX3OzK8eWIctIPtEA1R7rFl81UfwNiseUeECldBLE5cuj8+enwF/TE8c9YpMFi7ljrVNsspCuoj9VWppCf3fThpsqgXW8RCtTG9tv+FXOeKnwy3r36ms7R/6pK9LRkLeL/HLtDh01O13Lwm/Gd7BB+2FuPPtXvYI7cPOTf7QJH2Qo5GOGnYy09pNnTzx++AVZMJmqP71rx/n/uPOZHuW6zYdWdm75uZqK8LUvlx7+ft+OO5Svffd4u5oVvOaP3+3cJCq/1tQoXyc98fmP5uVky8Jc0v66C4x/rbAEelmBtDXVcqxIJSkRr8LCphi9X5QvGrt+t2HKou6+Ibk3bRHG28s59qRZDsgPM8VHA1JCMDe4amVJICtY8+bx/edX33mdoly35iPnO8MiVZMqsBOvWg0hK5CuZtw+A4Dpmmr0vj66vkWOOtM6XSdZ+2qKWdz06eWC4+0nXm12A/LDzGw6A8BkZG5w2aZrglnBkohmK1eWhYeyJqX/Pbonro+l6lRHNwQOefcGk/n1LWQ1rJCjka8GMyFkBdKUurSsUqk27AAg0aYcve/YtT046l4b3z7Zul/RhugHlLrUlwcGzKtX09fFCZrlgPwQM5vOADCbjsMv5xdvLK18eUJXqohmr9n01xNCWVPSHg5y3vLJl49y7ArOEqc9bcan4ezz7NHHDuhHqxziakzaZHKMZWUsa6IwlhUmkR5jWVNFoseyisfsxqvnJkHTMzBc87PXZCESS4xlBRCdmceyqq7bfOj2kuYnf/RlGZpqY1m1YavjI10NlUamGcuq08af69OwGce1ho+K1+knq+PY9R+tgsPag79hqTW9jI81NXpZ4+nJFzzHOgdkAQAAADCJF5u2fC0YrwodXw6Epo0//5EWrwrjlSZm37pt1f6dWr5Dr2d3SMbvBNpKh5VVwQA1wrCpZYU2wwpYMCN6WePZyxomCb2sG6/Ov/GqPFlIusk/Gr2sMAl6WZOJXlZZAGA9Zu9lnYUk9bJq3aRyX1GKY5hqW+syVReLjjT3uDBx/nCtRu4bhfS7wmwIWVM7ZJ3bFtKOfa1yLxJCVpgEIWsyJTpkXZZvz1uQKQvJNTx6ue3cJVmIhJAVsDhC1jlgDFMnhKzhK1SpJgaxSAEkBgMAUsbZPt+p7otzsk0erwIAkk9bLsvmiph80+dp6FCK110ZukLVFBOSw5zoZY1nL2vJ4uxB/6hnYFgvJqGXVbzFyqIcWUi6yftS6GWFSdDLmkyJ7mU1M3pZAYujlzXh1H5UZTyDV08kDnaZhvSyhs+6NK7Ps+eAp8vQ0aoulNWzlH5XMyNkZcbgREnnkFV72ClRh1iMD5MwZqfMxIQUl2mb4lYtgZA1mQhZZQEA0sjI5cuZ882Rm6mHqQEh412NrSY9LpUHdMYM4dARreQJmx6JwUCctTS5mwuctdpiX7OKV1Nc94m2HftY6AwAgJRnlnhVKA2sp6ptIb/Ia4dk00tdnHn8NG0zjmg1rNoqNuJV0yNkBeJLmzy9wM7SXgAAAMDsEbICcdXncytKcWGCsnC9e/e17mgaz4cxs6I1K/aH/fwJAAAATBMhKwAAAADApJh+iemXEsV00y+FjtcPmdNIPaROQKdoC1JrQlfxMg7iL3DWblEeizSnkb6e9Thx5janmiEc/a3VSeqOKSHvZZw8wLCvnemX56jC1hkLmPpW9Tn0ZMG4drb2Ftk1O51ngifoExIYrhnyvQlTfKvGDzLpN5xITL+UTEy/JAtpzPhXH3zKCcY/eY3+1BqfHGXCCVK0egAANISsqR2ybrw6/8ar8mQh6Sb/aKYKWdWWU3tesGkVvrR0oAUWaFqFToyuB2yB2eSCoWPIJHVB2snGEHHyt9auFlPIqplq/eupb1W7gqGVabyf4PnGdy8usHX1ijhW/Soi3PxU36rxUqIu8jecYISsyUTIKgtpSn9KBB9KajG4MkTY80p/HE0a00rR6gEA0JAYHE9PvuA51jkgC0mxZFGWaIXP1SZvIhWo4yqDzSZFqVjrLFb8RzpDJrMVDaZAXGffWiFaYN6jnWqh5binS3HUBKJEcanadTZ9PxaxvHW8THmr6mzG4gTj/Wx2VSr++kOe4Jra4w3HUmd1gRKMV4Wwm5/uR4v2DQNIEd4nj/mVAuftgdhSfQhE/gXNu1dNzQh52gAAMDOErPHkGRge9I/KAlKMzRXs5xTy7cWK4u4T0ZfvTK+ilDmMnYFFpXniqPlMeavabMahJyiKY32ZovT6zspi6PcgFNiXyT31a3HJvRmI9g0DSClTz4juO9jgblaT/5ORRgEASHuErKntVPegnoY3J5u8iRTRrS0TKrfAyMwY+Nzjwz5naKZvPV1xuNXpStZHA2AGdleBonS4906aH9F94vX6XqWyyjDeAQCAWSBkTW2nui+GhZHJ3ORNpIKWplZtyGhgzejtzqR1k87hWydaGn80AJHYt25R/8ybG1t37HO3yMpQHW59yiUGpgIA4oWQNZ5KFmc7c7NkASaiJ8QundFP/lrebIfX2Djr7uyPuTtxircuys9WFL9bztil6u4bknvTNuWtRjghSrZwLGbzrQJITfnOR3aWVxeIPW/dvtYdDePD4HXNHepEa658Of8cAACzR8gaT7dcW5hakxJZhp7MFgzV9HlBYlVRpk4UVNckF3XQJ8zU92Mw1VuXOipFI69FNvumurh2tV5fWBsxaMpb1WZIGj8hMORsfMam6ZjVtwogZdm3blu1Xw9cez27Q6PWyiq1vrmx7aDhlzgAAGaDkBVWIBpYohWl9Qmo2znXdr2XIDalLjXltcOtj9hUV3TY6RJxZmymfGvHLnFx0ewLXnyy9FotK0+eHKlFOOWtqj0krsrACTv2tdcrztoZrjQzu28VgNl0Bp8M6rbnxOSzo6mBa406eZvnyZChrXrycMg85AAAzAbrsqb2uqxmJj6+edZlhZWxLmsypdxA9ziywrqs4YxLqk7YV8IWkZ6wbLVOywcJXZ4aAAADelkBAMBMaGPvJ6yMJZS61A7YsLmF8x0bCpSudm9Y7+vZHr9SkHcD8SoAIAp6WVO7l3Xj1fk3XpUnC0k3+UejlxUmQS9rMtHLKgtpSe07VWqCQwnCulKNvawq7959+uqshu7TCb2vLU2tdR2h5wAAEIqQNbVD1rltIe3Y1yr3IiFkhUkQsiYTIasspCs95gwoNmb5hoesMhO4q8BZu81ZJKsEPZQNCD8KAEA4QlZC1pkjZEVKIGRNJvEA/N1r/bJgMTdelbfxavoKAQCIM0LWeIaseQsyB/2jw6PyK01CyEpiMDAlQtZkEs9AuWdJPPEAAIg7QtZ4hqxhkhCymhkhK0yCkBUAACB1MWMwAAAAAMCkrN7Lenls7PWeyVdLn7nsrPmD/stf/kWHLFsMvawwCXpZAQAAUpfVe1nnz5tXsjg7QdvbHLb58+QbAQAAAACmi8RgAAAAAIBJEbICAAAAAEyKkBUAAAAAYFKErEBCeffua93R5JUlAAAAANNByAoAAAAAMClCVlhGp3vHvtbA5m6RtYLvYEOwPuyQ0n2ibce+toN9sqjSrrO3M7ivnt/SFHz5+Mnaa93NYq9Df+vQ6wAAAACYCiErrEHElo3e4nXl+3euElvtuqE6mazr3buvvV5x1mr1Yqsp89ZNL7YU57c2FOpXLq8u8NcfkEFv0ZoV+3e6KsVemUs7umJrvnYAAAAAQGwIWWEFvoMtXqXAed8au15Wg8nNDrHT0uRuVhw125xF+gFFqdgsgkx//SFPt6yYWmXVqkfkle1bK8RlvUf1PlgAAAAAs0PICgvo8x7pVYrLHcG4NMB7tENRyhwVsqhzrC9TlF7fWVmcks1l7DvNtxcrirvPJ4sAAAAAZoGQFQAAAABgUoSsAAAAAACTImSFBeTbXYrS1TMxWVfLAe7wGqcIDssWLsrPVhS/2zAbU3ffkNwDAAAAkGCErLACx+3rbEqHW65MI3S6d2gzBlesdRYr3sDswYLvYIM2IZM2OZOq1FGpKM0tcjam7hNtu4/5td0Y2V0F6sjY2CdzAgAAABBEyApLKFqzonadrbkxsHpqoyKD0nznIztdlXLdVLHpC964DBMyOXZtdxb3enZrJ+zuWbpfFOWhWNi3bgm+nHVZAQAAgOmZNzY2Jndn6lT3xYefOr2yaOEDt5XIKgScfmvogSc7ZMFixH8SNTe7cmwZsgzMEfGAEo8p8YAS/03KKgAAAKQIelkBAAAAACZFyAoAAAAAMCkSg5FAQ8OXs7P4WQRzjMRgAACA1EU4gQQiXgUAAAAwG0QUAAAAAACTImQFAAAAAJgUISsAAAAAwKQIWQEAAAAAJkXICgAAAAAwKUJWAAAAAIBJEbICAAAAAEyKkBUAAAAAYFKErAAAAAAAkyJkBQAAAACY1LyxsTG5O1Onui8+/NTpHFtGyeJsWQUApnH6raFB/+gDt5WsLFooqwAAAJAi4hCy9l8a+ct/f214dLbXAYDE+fr28mX5dlkAAABAiohDyCqIqPVsn08WAMBkliyyOXOzZAEAAACpIz4hKwAAAAAAccf0SwAAAAAAkyJkBQAAAACYFCErAAAAAMCkCFkBAAAAACZFyAoAAAAAMClCVgAAAACASRGyAgAAAABMipAVAAAAAGBShKwAAAAAAJMiZAUAAAAAmBQhKwAAAADApAhZAQAAAAAmRcgKAAAAADApQlYAAAAAgEkRsgIAAAAATIqQFQAAAABgUoSsAAAAAACTImQFAAAAAJgUISsAAAAAwKQIWQEAAAAApqQo/x8E3F16gI32cQAAAABJRU5ErkJggg==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600200"/>
            <a:ext cx="51054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diagram that shows the relationship among virtual machines, dedicated hosts, and host groups.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benefits of Azure Dedicated Host?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Dedicated Host:</a:t>
            </a:r>
          </a:p>
          <a:p>
            <a:pPr lvl="0"/>
            <a:r>
              <a:rPr/>
              <a:t>Gives you visibility into, and control over, the server infrastructure that’s running your Azure VMs.</a:t>
            </a:r>
          </a:p>
          <a:p>
            <a:pPr lvl="0"/>
            <a:r>
              <a:rPr/>
              <a:t>Helps address compliance requirements by deploying your workloads on an isolated server.</a:t>
            </a:r>
          </a:p>
          <a:p>
            <a:pPr lvl="0"/>
            <a:r>
              <a:rPr/>
              <a:t>Lets you choose the number of processors, server capabilities, VM series, and VM sizes within the same host.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Availability considerations for Dedicated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a dedicated host is provisioned, Azure assigns it to the physical server in Microsoft’s cloud datacenter.</a:t>
            </a:r>
          </a:p>
          <a:p>
            <a:pPr lvl="0" indent="0" marL="0">
              <a:buNone/>
            </a:pPr>
            <a:r>
              <a:rPr/>
              <a:t>For high availability, you can provision multiple hosts in a </a:t>
            </a:r>
            <a:r>
              <a:rPr i="1"/>
              <a:t>host group</a:t>
            </a:r>
            <a:r>
              <a:rPr/>
              <a:t>, and deploy your VMs across this group. VMs on dedicated hosts can also take advantage of </a:t>
            </a:r>
            <a:r>
              <a:rPr i="1"/>
              <a:t>maintenance control</a:t>
            </a:r>
            <a:r>
              <a:rPr/>
              <a:t>. This feature enables you to control when regular maintenance updates occur, within a 35-day rolling window.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You’re charged per dedicated host, independent of how many VMs you deploy to it. The host price is based on the VM family, type (hardware size), and region.</a:t>
            </a:r>
          </a:p>
          <a:p>
            <a:pPr lvl="0" indent="0" marL="0">
              <a:buNone/>
            </a:pPr>
            <a:r>
              <a:rPr/>
              <a:t>Software licensing, storage, and network usage are billed separately from the host and VMs. For more information. see </a:t>
            </a:r>
            <a:r>
              <a:rPr>
                <a:hlinkClick r:id="rId2"/>
              </a:rPr>
              <a:t>Azure Dedicated Host pricing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3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4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2022-04-22T11:25:05Z</dcterms:created>
  <dcterms:modified xsi:type="dcterms:W3CDTF">2022-04-22T11:25:05Z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