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support/troubleshooting?uid=learn.azure.protect-against-security-threats-azure.7-knowledge-check&amp;documentId=9c40b302-d2d3-0177-b5ae-b4e386227e3b&amp;versionIndependentDocumentId=57d4d7f3-a405-d755-1408-56f540117dcc&amp;contentPath=%2FMicrosoftDocs%2Flearn-pr%2Fblob%2Flive%2Flearn-pr%2Fazure-fundamentals%2Fprotect-against-security-threats-azure%2F7-knowledge-check.yml&amp;url=https%3A%2F%2Fdocs.microsoft.com%2Fen-us%2Flearn%2Fmodules%2Fprotect-against-security-threats-azure%2F7-knowledge-check&amp;author=rknapp" TargetMode="External" /><Relationship Id="rId3" Type="http://schemas.openxmlformats.org/officeDocument/2006/relationships/hyperlink" Target="https://docs.microsoft.com/en-us/learn/support/troubleshooting?uid=learn.azure.protect-against-security-threats-azure.7-knowledge-check&amp;documentId=9c40b302-d2d3-0177-b5ae-b4e386227e3b&amp;versionIndependentDocumentId=57d4d7f3-a405-d755-1408-56f540117dcc&amp;contentPath=%2FMicrosoftDocs%2Flearn-pr%2Fblob%2Flive%2Flearn-pr%2Fazure-fundamentals%2Fprotect-against-security-threats-azure%2F7-knowledge-check.yml&amp;url=https%3A%2F%2Fdocs.microsoft.com%2Fen-us%2Flearn%2Fmodules%2Fprotect-against-security-threats-azure%2F7-knowledge-check&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2 minutes</a:t>
            </a:r>
          </a:p>
          <a:p>
            <a:pPr lvl="0" indent="0" marL="0">
              <a:buNone/>
            </a:pPr>
            <a:r>
              <a:rPr/>
              <a:t>Consider the following scenario.</a:t>
            </a:r>
          </a:p>
          <a:p>
            <a:pPr lvl="0" indent="0" marL="0">
              <a:buNone/>
            </a:pPr>
            <a:r>
              <a:rPr/>
              <a:t>Tailwind Traders is moving its online payment system from its datacenter to the cloud. The payment system consists of virtual machines (VMs) and SQL Server databases.</a:t>
            </a:r>
          </a:p>
          <a:p>
            <a:pPr lvl="0" indent="0" marL="0">
              <a:buNone/>
            </a:pPr>
            <a:r>
              <a:rPr/>
              <a:t>Here are a few security requirements that the company identifies as it plans the migration:</a:t>
            </a:r>
          </a:p>
          <a:p>
            <a:pPr lvl="0"/>
            <a:r>
              <a:rPr/>
              <a:t>It wants to ensure a good security posture across all of its systems, both on Azure and on-premises.</a:t>
            </a:r>
          </a:p>
          <a:p>
            <a:pPr lvl="0"/>
            <a:r>
              <a:rPr/>
              <a:t>In the datacenter, access to VMs requires a TLS certificate. The company needs a place to safely store and manage its certificates.</a:t>
            </a:r>
          </a:p>
          <a:p>
            <a:pPr lvl="0" indent="0" marL="0">
              <a:buNone/>
            </a:pPr>
            <a:r>
              <a:rPr/>
              <a:t>Here are some additional requirements that relate to regulatory compliance:</a:t>
            </a:r>
          </a:p>
          <a:p>
            <a:pPr lvl="0"/>
            <a:r>
              <a:rPr/>
              <a:t>Tailwind Traders must store certain customer data on-premises, in its datacenter.</a:t>
            </a:r>
          </a:p>
          <a:p>
            <a:pPr lvl="0"/>
            <a:r>
              <a:rPr/>
              <a:t>For certain workloads, the company must be the only customer running VMs on the physical hardware.</a:t>
            </a:r>
          </a:p>
          <a:p>
            <a:pPr lvl="0"/>
            <a:r>
              <a:rPr/>
              <a:t>The company must only run approved business applications on each VM.</a:t>
            </a:r>
          </a:p>
          <a:p>
            <a:pPr lvl="0" indent="0" marL="0">
              <a:buNone/>
            </a:pPr>
            <a:r>
              <a:rPr/>
              <a:t>See the following diagram that shows the proposed architecture.</a:t>
            </a:r>
          </a:p>
        </p:txBody>
      </p:sp>
      <p:pic>
        <p:nvPicPr>
          <p:cNvPr descr="fig:  data:image/png;base64,iVBORw0KGgoAAAANSUhEUgAAAdgAAAD+CAIAAAAWOYNRAAAACXBIWXMAAAsSAAALEgHS3X78AAAgAElEQVR4nO29CVxU9f7//5mNZYAZXEARZlgqExGXFllNk0QCNUsvubaYFpot5s0su5fLL82lS5b/Su4VtW/lcsm6puKallcRSM0FEESFnGHfZAZmhmGW83/MfPQ0znqAGWZ7Px8+fAyHz3Y+nHmf93l93p/3oREEgQDAnZBIJAcPHjx58mRSUtL06dN9fHzgzw/YFzDEgBuBTfCBAwekUik+azabPWPGDDDHgH0BQwy4C3v37iVN8OTJk6dPn37w4MFTp06R5njOnDlwMQB2AQwx4C7MnDkTn+nkyZNfeeUVHx8fiUSyfft2bIsRQvv374eLAbALTLLTCRMmCAQCPp9/5swZ+FsALgmbzUYInTp1qqioKDY2tqioSCqV4oOkWGGG3VpKSkoQQomJievXr+fz+fadJ5FING3aNISQFb+2IpFo9OjRXC736tWr1moTMA8d//bs2bMCgYDL5QoEAnydAYDrER4evm3bNixBYEd4zpw527ZtCw8Pt3iuu3fvfv/99/l8/u3bt8+cOSMQCObPny8SidzwMtm6deuECRNsdO4bNmzAtxa34k9DjG/y5GcAcCVKS0sRQk1NTRKJZM6cOTNmzEAIYV2Y4jLd1q1buVzuV199hRDi8/lLly4VCAQbNmyw7yRxudwzWvqz0/z8fIFAYIuWRSLR1q1bbdGyg3PXEOfn53O53NWrV+M7Pz64bNmyUB22bt2Kj+Tn55O/zdcSGho6bdq00aNHL1u2DN/TcLVp06aBfw3Yl9LS0jVr1nz44YcIoebm5ldffXXLli1NTU09GhR+ZIyOjiaPkF6LSCQKDQ0dPXr0/Pnz8Qf8BdFFr0xoaCj+luFvyrRp0/D3SyQSkQWwu21Y8f33358wYQKuJRAIyAL4VkF+XfH3bvfu3aNHj8YFcI+GZUjy8/NxyxMmTCAPkt9lPEKEEPmlHj169NatW/HXnxwzrlVSUkIOGNsEw5HgsyaL4dPHJ1JSUoKHZzghhtbGRSAI4syZM3w+f/Xq1QRBpKWl8fn8q1evEvfAv01MTGxvb1+6dCmfzz906BBBEOTnQ4cO8fn86Ojo27dvEwTx1Vdf4ePt7e3R0dGJiYkEANiDqqqqDz744BktixcvPnny5IEDB+bOnfvMPfbs2YOHhYuZGSK+yJcuXUoeaW9vx5c9/oAXV3CxefPm6VUny+zatau9vT0xMRFXxCpzWloaLjZv3jx8HLezevVqsuLVq1fxN0u34ldffUUO4/bt2/h7qvfNXb9+Pfm9NiyjO0L8bW1vb9+1axduU7cAbuHMmTPk5/b2dt0CukPCJ0iaEaMjwR9w+Wgt5ESZmRA9a+MyMPGdkFyIIO//5M0fP3ytXr2ay+WaufckJibihQvciEvdrADnpLi4uKysDCEUEBCwbt26wMBAhFBgYODnn39OZWlOF3zx66qi+DP5peByuYmJifggdhiXLVuGv1lLteAy8+bNQwhFR0fn5+eTGmBaWhpCSCAQ4CPYK8RHyMajo6Pxj3w+n6uF7Igsg9d45s+fn5aWNm/ePNz7Vi24TElJiV4Zsnp+fr5IJEpLS8ODJCUXgUCAv9G4R6OKBC6MfyUQCLBwgW0o2bjeSMh2EhMTuVwun88v0aK7+GlmQkhr4zIwSVEY37XOnj07f/783bt340tnw4YNJSUlaVp6dMq4NVeaKcBJYbPZWJGYPHlyY2MjNs09BdsLXcOHvzVmvhdYTcborWvpGXFd9MKWqC+IcbncQ4cOYXcKCyb4+Pr163UNbnR0tG4Z/DU3BQ7J4HK55GkajgcrFWQ7ZgasNxKK6E2IoezjGtDx7Ss6OhrbTXyrwfeikpISvECxfv168q9I3odNib/4b4bvoiUlJaSXDQB24YMPPnjzzTcDAgJOnTpVVlYWEBDw5ptvGt27gRf0TLF06VKRSIQf9QQCwdatW7FYQf2cRCIR1pqx64dVZhL8xI09Suw/9nR9BT+8k0PC7ePWyEUwvTIkupL37t27SddeJBLhKroWVtcfx9FWuk/M2K3WXdAzOhKjkH69VSbEiaAb3tjJP8n7779PBhWGhoZu2LABP27g4BVTSsXq1avT0tLwmsD8+fN11zcAwC5Mnjx527ZtCKGwsLBt27ZNnjxZdxSlpaV47a64uNjM6JYuXbp+/Xq8jjRhwoTo6OhDhw6Z1+v04HK5eKmNjL7Q46uvvkpMTCSXwXv0TIkHhr+naWlpS5cuTUtLW7169dmzZ8nVPMMyZHWs4QoEAnIxDZuCxMTEs2fP4rBisjB2bOfPn79161Z8fwoNDdUVUrDKjJf+li1bZjgSM8ybNw83WFJS0pcJcS5gZx3gsuzVsnbt2lGjRuGddVFRUevWrSN/FRMT09nZSYoVbDbbRg9wsEUCMA8d5gdwW/BqHhYrJk+eLJVKzTvFAGAjmDCxgKtiMVg4ICBg7ty5WKnw8fE5depUcXFxTEwMXBFAPwMeMeCyFBUVmT+1pKQkUi+OiYlhs9kWq/QOLpd7+/Zt0CUAU4AhBlyTU6dO4WDh4uJiiUSie45NTU1G199jY2NBnQDsAkgTgGtC2lP8Mg6cXEIikWzZsoXMQayb66epqamxsRFXBHUC6GdonXKVUg2BE4AD4cWkezJpfRmPRCKZP38+m83+7LPP9u7dS2YcxrDZ7LSnp6emTvNh+2gTUDTl7fvP6f/9QhbYuf1b/CsA6AeYnnRm9R2FqEsFsw04Djwui+/P6stwsDscGxsbGBiIt29gc8xms59MTEuakOrt7dN1B9Xeqj90PK/owmmE0MABAdOS/1J5q6zowulfjhfGPT4JrgigfxgYzARpAnBBsCEmFQbSHPv4+IjrNSa+ta1ZzwRjy8v29im6cPpK6XkwxEB/AoYYcDUkEgk2xNVa9M6uo03V2taETTC2wnGPT2q903zo+PdkmStl52Uyibc3qBNAPwGGGHA1yGW6vXv3Wjy1tjvN+TommOQyOMVAP0IraegCjRhwKPqoETdpMfXb1loFlUYGDQgcNDAArgugHwCNGHBBArWYOq96r274owOOBmzoAAAAsDNgiAEAAOwMGGIAAAA7A4YYAADAzoAhBgAAsDNgiAEAAOwMGGIAAAA70wNDrCaQWK6WKYnEnGqpQi1VqMkPhQKZ7o9mPkBJNywpUxIFf0idLscfQaBuGVLIaHVVnd1SWt5XF7ulNPMfoKSDl+y/4clQj94GSnVnnZpAH51qyk4dOtiH6cnoU4pCwN2Qq4gWibKhU+XFpNEpXDt9z75mhvqblDZ0EAQqOlGdmPqgtx+NYauxAK6JSoFkHYSsU8XyRDQKF/zAYCZVj7izW52dOjSYwwIrDPQUTwYtmMMa6ssovC11lslTdKHE1Ad9B4IVBnoMg4V8B9KuFv2h6KJalaohZjFog31gPzTQewb7MB8J8XaWCaQhmrcf+BxA75n07IM0RPUSomqIL9d1gS8M9AVPBo3okWxmV/678wL4wkBfYLA0VxHFBqga4jFBnvBHAfpI8vbbzjKFM196zAFGATg31K8iqobYib5CgMNy/JVQ+OMAgCFUDTF8hQC3oqWhA/7gQB/Z/7W1pQkA6DtO9Fw1eKifA4wCcG5AmgAcESd6rqLuywBA3wFpAgCMAIt1QN8BaQJwRK7Uy+HvArgPIE0AjogTBUGCNAH0JyBNAP0HxBEDbgVIE4AjArdzwK0AaQIA+gRIE0B/AtIE0H+ANAG4FdS3BVk5oVqrVHlHpoaLza2QKNRjhnpROWO4nQNuhXZbEKVEV1QN8ZV6+aPDLOcwbJGq4vhsuNjciiv1Mtc73f1fX1jyjxgHGAjgxOz/+kL6skepjB+yrwH9B0gTgFsBi3WAIwLSBAAYBRbrAMAIkH0N6DsQRww4IpB9DXArQJoAHBHIvgYARgFpAgCMAIt1QN8BaQJwRCD7GuBWgDQBOCKQfQ0AjALSBNB/QBwx4FZQv51beYtzTzl2TS7tprQF0DxsD9rUkZa9rYsChaBNZZWRTx3pyfagmS8jaFNdFCis0t2jfBZ/IMNisX6ez54Ct3PArdDezq26xTl5++3Wv42w7hweuybffd5qu2NbOtXzx5vbhC1oU235RWKt7n4XKj6abiHC6eNjnTJrmEXNXJXL1073G+xr7glm12+y4+XWFGFtYYudBdjiDPQnVA2xLXwZq/huJBZd3X7uDiFkLSuMm2rpVJs3xNZy9jHWnS5M8vbbZzPCrd6sLaAoTYjaO8XtVru7Ow68sCHWGktTQ5u8yzrPhY4DxflpaegYFuFLpaSdpQnArXA9aaJDLHl4dJADDMSanMq/bEVDfPN6zVPTxzrEiVkJ6vNDPfsa1cU6GwUeEZb+BQ1mTon1CRrMtFjS4ulSacGXTZ/4KPuRSK++d0exx0civSY+ymaxaP1zgqFBrCmxPgO5jL6fnWsDURNA37H+Yp0tAo+UBCFXmUxezPGhjx/pHRmq6TcsiFXbrPz5QqdYYrK8Qm0hDzJhtjuEUMxI77EPeXmwNEtww/keJ85Lapv79EhlvruIYR5PjGX7sen4BIuvyS7f6DJTniAsmEeFWm1+Pp96zDc4gIm7K78tP3NZKleYbFNpqbte4HrSBABYuoocfrFOpSa6TRiOxHE+Y8O9PFl/hiUEBzBffNq/sLLr3KVOo1UUagsnrEbIVHdhwzymPOLL8fnz+cCPTX9uol9Ni2J/YYdc2stU96a682HTp8X6hQSwyCMeLNqEMewxD3r9dKGzqaHb1PjNozA9n5Mf9x0XcV/u9shQz4hhHr9clZTdNG79VZbmsxdA1AQAGMWei3Uq0y6qf5h3fbeaz6LpSifibqKJ7yW/IDZaxaJHrDbdHXsQqx4hbwLpWH4kVxICNrPTk67uUFI4GyOY6m6wH1PMZt5REANY9wXACQjU5s+U1xq3jOo+eMSeQZ61XUSw133dNSmI9hAv+XWp0SoqG3jETkRLQ0dAmL87zwDQd6gnhrfnYp0Zj1hjxVj06zIigIkGs2hyJXGxGxUSNDNupkJlwXAQhMm6UrkKsehVCuSpUPN96HSESjvVhXS6mNBYN5VZhcEMprqTyNUMFq2JQE2d6ggfOouGmrrUvyK6kEbvVqhN1bJoGBUqk/PJYNA6EbomIcK8aWw6kquIX+SojKCrupSmqtjCI3YiaQKyrwF9xzmkCY1GbNaNpWvNh0xOFKlpgnunY6qKgrDkESOT3ZF6qIJFb1Oiyyp0hUbHE6hQExZ9bVOYHCpp4zzod9SoQYV+VdEV90Ziqpba0l9UQajNzyeDRWtVo1oF+p+a1q5tTE2YHKQtNGLnyr4GccRAv+Gg0gSO5whkIi4d1Spoo2loIA1VqpGUMPm8b1kjNl0Xe38DGGgwA3WpEU+NuExUpkKthIUVMPOYHqrmOJuOhjI0YsgdFUpiaboTqs3NiUUPVaE2N58sGgpkIF86uq5CiQxUTUOVKiRHJqu4uTQBi3VA33F6aQLbRF2BOISOhtJRlRpVm5QmLEdNmOqO602PYN0nEHNoKI6JGtToGMOkwmAR00IBCmYi3c0ZTITGMFA4HZ3xpLeYlCYsecQqk7LGYAYadP8G6XA64tHRb570un6UJq7Uy+P4ll9BCwCuAXVpwp7Z17Tha8b/HS26o7xnH0j7061G1SViU1UUlqyl1iM2XvfKjc7Obv36CgI1NMolrd2malk8QVMV61q6bxqLy+6QqpqqOk3VouARm+zx9+udhuOVKInmGya7s4U0AdnXAMAodpUmTHvEJy+3n7zc/tYzQWOC7wZdXarrOn26WdppMoBBaTGO2LSLer1W9nbu7UmjOfMSBuEjNRLVkZNNzY3mAnstYqq7JlH35v114UFeb6UOGeCluReKlMTJ39oqyowHhJDjN49SbdIj/u6X5sPn7yxMCngkxAvfYy78Ifnl5yYz7bn5Yh1IE0DfcRJpwtIOi00/1g70Y85NHvp9QUtTgwWb2G1ZI7bQ3bFL7ccutb81c9iJW9JrJe3mW6OC+e4qaqRL/109eYw/J8hr/9EGi+1ZDF/rNqsR14u6N/1Y+0CQ1xNxg/OON0hM39IwttCIIY4YcCtcJGoCm49PvxdQaY1CHLHJCAFdNv1YQ6U7KlDp7silNnSJUmsUpAkLURMIoWu10mv7KM2nLaQJJwKiJoD+xEGliV6gtGSoCGTN7qhg3e4IS7dWpVXnE6QJBxgF4Nw4R/a1qKGevY4MM2TOGI75Ajwuy4uFRF3W6XH0UC+LZR4O8LhqSVGhCNeLzuOyzJeNDPQ4ecv4/u9eEDUUEsPbFmk3Yd3MpbqwPWhU3iTg1Ki0GJ4Bi8Wi0Sy8tKF/oJ59jaohvlIvf3SYlQOPZkT6Fb0e3i4zfi221FYX/Lhd90jCc68MDjbuT/l7M8YGWbCMoQNYxa9H/HHHeCYHhFDBj9tbaqvJHx8eP3lEzGRThccOs2yIjy/mX64zaYgrik9d/+0U+ePg4PCE514xVThsgEfoAAuG+J9pQ6ZFmrz9Gs7nM2+sNVWYyny6NraWJqTdxPpjnbYzxAihN5/0eZRv4ZpxOuRyebcWpfLuIkcl4UGexCCaahDSTCmNRvPQ4unpyWDY7YZk/cU6GwUemfm2/0H3LeVydY88xvMNC/PpS3dhA1hhps3ZZaZaodPjiCC/SRF96s7fi2GuBYFfg053wYM5fewOIWSmBcP57Ht3PQWkCRJBm8qmVhh34UqGWC6Xd3R0qFSqSsLjMvKuIZiVyEO/kNb7HIhUPJpyeFd3nLyT3dHh7e3t4+NjF3PsHIt15mEymf7+92VdMfoYYl10e+zuNuk7W4WWlhbd7mQyq701yih37tzRm8+ampqQkBCbdqoHSBNA7+jo6JBKpVJEy1EPMGJ/76cNMdoIxhXk+T3h9yJNHCeTdXV1DRo0yI6usUXsuVhnHj07pYmgqK9/4IEHbNRdW1ubXndisbmoXqug12NnZ6evLyVpvxdIJBK97rq6rKNfuySQfc2h0BhhhK4QXhatsB7/R3DiaDKCIO6IOwcP4Paobt9xjjhiM7S0tNTV1Q0YMEC3SGtra319fVCQ9d9MI5VKr169qted5g2hv//+yCOPWL07hUJRUlLCYrH0erxw4cL48ePZbLbVe7x161Zra6ted5WVlf7+/oMHD7Z6d6aA7GskBIXAcBIPFm30g16D/BkXrslaRVSfCy2G2TgRHXKVnydjDK1rOOFV0qkUN7aKG1u7JTJxY6veSXj6eHv6sv2GDPIZwBnGG5JO68DHS2vFk/rdEDuxNNHZ2VlWVtbV1eXjY0TBrKysFAgEUVFRVvQcr1y50t7eTqPR9BxG/EBUUFDwwAMPDB061Frd1dTU3Lp1y9Adxpw/f37IkCEjRlhtqjs7O69cuaJUKo12V1ZW5uXl9eijjzKZ/XFLhuxrJARBWExThYkY5jFB500uFZZerUJig/hDu/Hsl8VH3opjM9A79DunlfJ9kg6JRCJp6zAcj1wioyPk4+sZ60ubryQCPTTzdqLizs227kmjeA57gg4nTbS0tBh6pno0NjZ6e3tbRfFpbW311mKmjFgs5nA4VnFUpVosOvWtra2DBg3qe3cqlaqxsTEgIMB8sfr6eh7Pca9Ru2DrxTqCwhakAH/mpHE+um9y0awhh3qGD/MoKpP+XmlhUcGV8ueV1naM+n9n3p360NzHh04c6DlxoCdCd5/kTjVIxPdy5oz3pQ/zvS+s4FqT/MODVeduNGfOeLj/h+3E0kRYWFh/djdIS791x2azhw8f3m/dMRgM26nqvcDZs699u+ubZ2c+5+tjhacxteY1BeYMZXCQx9MJnEEsI/GwnizaxLE+vkM9fv7F3EZ8W2zJsSMimfLDgzc/PPzHqGHctOiA2DC/0AEeXE/65KH3PTrXSZBSpf6tpiv/2p1z1R0iiQwpbbvqbgZXiJoAXA/nyr5mKE18t/ub4z8fWzj/heSnpvaxfQJZeOGApFvdQtCaOtQRvnTP+62xuJs4qqbdlltogboG7VyUNkhLm+sQnYUYLMRgIjoT0Rma/2k0pFYjQoVUSqRWIpUCqW0eZ2UtqKbBhMAjoO/YIpmqjTAlTTQ1NWZv/uTd1e9cLbnSl54JAr/8xeQ/LCzQPel/KNDNzrsWV64kzkmJbQqaUIXFDfMtOMpkui3Wf50+AJih9Colq/TvBHlVeYnFYp0+zFZfW4V8ttZSehWsUk6r7zDpplwtufru6pVTkpKfejJ1OOpNGI8aEd1m/VndpTyVB/0POaEk0Gk1TXzvsEbcMNuCm79jxREAaQLoV/Z8+w2V7jrkagaFZzBPBt2TaatcAd0ySslGmus6g8IsRLCdKyoYNHBI/MTRvRiGxiM267KSSazuvTOMdr0bPU7TvFCxVfsbjbhhtgVXlSZcEsfd0AE4Ees+yaYy2EEfVVCJI+ZxWXx/W+3Nrb9JaemmW0oLCNP3yqemPUV+npKUnPHasvZWSe+GoZUmzPuzasN3hnlr3+DVSqArKiS33IILGuLRwX5p0UMmPDhA0K7Ydan9jKCL78+aP85/Qhhb1KU+dF2y67IIIbTx6aDooZ6rD96+WmO3lTqnyb4GuBuucTsfHT0649XXH4jQhKP02hCrkYU4Yh8vht57FEkG0dBkJrrsy6gx24JrBU0g7bslmYdff4TjxRTekSdGcG63K682KY68xCMTE6YNZ48ewnrvcEN0kFdimA/X2857mqlnX6O6WHfF2DvWAMBVMbrMEhg4ZOWKdz/Z8Cm2wn2B0Cq8Zv5dutlx8JLI4E2Kd6kSKQuONZhvwfU84vkxwRwv5tlboqgNv4/aVLLrUtvGp4fyuKytv7Vz1v2RtqsRIbR0vD/Xy1FySlh/sc6JAo8Ah8XZs699u3OXtdrXxDxYCmv4qbDtTIl4YVLAmGAvxj3XuFmuPna2RVBl2RN3sThihFBJjWYrXeID3MOvRWXsuy240x2tTQu+64rm+JnbXWdvdyWGek0Is36SgN7hHG9xBtwNWGkgUWu2OKst/msUd//zv7X/+KG2oVOlJNDJcvFXX1ffutlBpa7rLdadudk2b+dV4Z2uxAjOuTdHjg7yDtWuJbRb6W0PdgTiiAHACC0NRvIYWBFC+7JXiv/Ka2XLt1dn5tw89WsT9VquF0fMH+h95uad+E9/z7/WxvFipEVyz/yhycr2egx3QqjXhFCvxFCNg4wPOgIQRww4IpB9jUSb9Me2fpxLasSvTwo9VNrKH6BRSs9Wd+Zf75wQ7rN0vP/S8XfL7L7SIeq6u6FuwzS+SBaECCL18yKNsF5VdeXKlfHjxwcHB/fPgO0ZR3yl3rYJzgFH41ZbN49LKUssZF8jUVuKI7ZGF65miAVtstttXfMeG1JSL1l/su5MdSdiMDP2188f65/2sCbjxO6rnRkHGsny0UFsnGp8kKfGNFdXV9fV1VVUVAQHB3d0dPj52fZe2yOsHEf88GBY03M7KFph58LW2df4/iy2h9VeZWsUP0+qwqOzsKu4dteFxrtZJvD/CB2q6DxUKRsdxD68cOi0h9mjh3perVWm7qjW5ppQIlX3J5HVWdFqVeNvFXWa0K+KigqxWFxXVzdixIikpCSbnrrTJ4YHXBJnz75mRUIHsI6+EvrTNctKdGfhd3pHPEJGe/AsbOfz92Isjx/oCGfaP1xt7M442Lrscb8NyYMz/tstaPtzI3uNjPWQr5yh+jMAt66urn9GBVucAUfE2bOvWZexQV5UXpX9/s9NekeeDCGeSrKQY9oNOVQpPVTReTf7mg61Mo+HfI1sg/D0dKCrEbY4A/0HvMW5pzQ2NhpKmQ5lQRyZEK+uV0OEA1l37fLMmTODg4Nra2v379+PX81TW1ublJRku7eFgTQBOCJwO+8pSqXS0BD3w2ttXQNvupq0wkZpaWmRy224Z9iZNnQUFxbMmz1jXGTE9ORJP+Tt6XuDGYsW7szN6VGVnbk5GYsWmi/zQ96e6cmT+jY0a7ajy87cHMM2bdGR+0A9AtSmtLe3+xqAX2kMWOSGlL3hZkit7G4mioqKit9++62iogL/OGzYsBdeeKHfQtnMY+cNHWKxaNXby6ekpF4qr9q6/ZviwgJsVtZmrrFFd31hVvrcg8d/NRz/xJhxNUKBo43W1IDtiwskhu9PFArF7du3/Qyg0Wg3btyw+/D6k7emRvaut5ouzxrZ3aieioqK8+fPk4aYw+HYOoKN+rYgO0sTYpFILBZNmZqqEXR4/E2bv9CI60KhfUdFHTx+Zxmt3QFpgiIymaytre3WrVsMBsOosaiqqurq6goODh440C1CIz5b+Li/r9dnP1eJunscHB0z0HhejqqqKluHrzlN9rUQHn9W+txVK5aXl5XiI2sz1/yQt+eHvD3jIiNqhIK1mWvGRUZg4QI7nhmLFmYsWjg9edK4yIh5s2dgO1hcWEAeqa0Rkk3p1R0XGbEle9O4yIiduTk1QgGWRCbGjCs+V6A3MF2dZG3mmi3Zm0j5ImPRwlUrlk9PnoSHgQuvzVyzNnMNqW+QhfGJ4H/Y3zdkZ27OxJhxeDD4jFatWD4uMoJszfBEystKcXl8LrhYxqKFd0/n3oMFOWDDGSsvK8VHJsaMw2f6Q94esk1b/K2dCztKE0ql8urVq7dv32YymYbuMElHR0dFRUVTk35Mhavyj2ej//gkdefLjzwzZgjX27IHOSbY561JvEtr4pOSkh5//PEXXnhh2LBhmvBqP78XXnghMTHx2WeftfVUUb+KqBpi2wUefZi1bmRU9LzZM7Ac8WHWulnpc2elz71UXhXC43+Yte5SedWl8qrgEN6PeXtxlfKy0k2bvzh4/NdaofCHvD1Y33gufc6l8qq3Vr5HCgVG6xYVnr1UXvXy4oy1mWs4HO6l8qpd+34ibTfJc+lzThw9jMWHE0cPT0lJ1f1t8bmCrdu/ydnxLX72P3j81w+z1hk9O3wil8qr3ly56qpKlLYAACAASURBVPPsjaYmQSwWvbXyvdPFl2qFwulTJr28OGP3vgPFhQV4DHongi31yKhofPDlxRmaRzChACs8wTzezm36ErnhjGUsWvjS4tculVd9mLVuS/YmsVi0NnPNy4szcJu9+1NaBKQJKlRWVjKZTE9qCIXC9nZz73J2JfzZrJfi+fuXPdaePbk6K+6XN6J3zn0gM3lY5pShmU8FZiYFZj415JfXHvpl2Qhic9zl9x79bPZDY0M4I0aMGD9+vJ+fX2SkRt8YM2aMn5/fmDFjbBcsQUL9KnKIOOIPs9a9tPi1VSuWr81co2fRdubmFJ8rwC5eCI+PD05JSY2MGqV56IhPqBUKsTeN7VFMXEJMXIKZurPS5+IPxYUFu/cdwL96Ln2OnlM8ZWrqluxNNUJBcWFBMI8XGTWqqPDsn79NSSUbNA82ptjlNFMlhMfHw46JT+BwuPjsQnh87L3qnUh5WWmNUKCn/+JnCzw28q6jO2C9GcOWl9TixSLR7n0HNA8KNQI8k7YApAkqjBw50vEHaXfCBnmFDbIcha3LCC2OeTqOkn0NC8Q/5O3RXfgqLyvdkr0pJj7hUnkVaUB14XC4hgfJR2/zdXXpEOnHA2HLeOLY4eLCAovVMbqDIRtc9fZysViEHc+eNoIxPBGxSGT0xE21YPS3+GmA/BfC40dGjdq0+YuQEP705EkgfNs6+xrgDlhfmrARNUJBxqKF2PieOHaYw+FyuFzSmNYIBRwOd8rUVOyZmhpCZNQosViEpdK1mWuwg2yxbmTUKKwV7MzNMRo2h13L4nMFerqEIR3auE4/Lgf7qsWFBbhBsfjPpUgsMvQCwxOJiU/AZ9rrvwn2jo0G+cXEJ9QIBTZaL3UiacLW2dcAd4C6NGHnOGIOlxvC4+NVox/z9m767AsOhzsrfW55Wem4yIjIqFGz0udOT5609JUX/Dgck41wuFjoHBcZca2sBFuZKSmp5uv+Levj2hoh7hebNj2mpKSKRaIpKalmfEwsCGCBe1b63GAeb3rypFVvL8cNcjjcN1eu2vLppr4sfxmeCIfD3fTZF8WFBXhhrRfB13hgX2/7F25hS/YmvJI5LjJi/uxn3ly5Cs+h1XGu7GsOMAono1PS2SnpdPdZ6BW0koYuMn2nGaQK9aPDIF0L0Ccu1snYLMv3fod9i7MhNYLG4aOCrD5I+3Iq/3LsBAtJhYxyteTKPz76+7PPzFo4/wXy9+dOX31q+lj3nJ9t/yimssV5YDDT1RLlAY4MvILW5ZFIJN/t/mbhy/PPmdYS3QenkSYAt8K5sq85wCiclaamxqy1me+ufudW1S13nwtqQPY1oP+A7GtOwR+Cm5lp7/R9pFdLri5747Xnn335KeRS0gR1Who6hkX4UikO2deA/gNu505BGP/BY/k/92KkV0uuvLt6JfljYOCQd99Z1dlGc6vZ08X6W5xBmgDcCpAm+oKPj0/Gq0u/3blrdPQY5z2LvmP9tziDLwP0HZAm3IFnn3luwfwXfH0oPZK7NtZ/VRIA9B24nbs2QwKHfLPjuyFDhrr7RPQcO2dfAwDHBKSJXjBkyFCwwrpYX5pwosAjwGEBaUIXaTdx7Jqt/Bv+QMajfFttirE73VoIglAq9d+ERKPRmEwmg8FgsVhMpp2f+OEtzoAjAtIEibSbWH+sU9BmeVNrr3nzSR8Xs8UymUyuRZMslPAQIqYMebQieitxdw/kcJpCk3gAKXi0rkFIxWAwPD092Ww2g2F5k6R9gcU6ADBCS0NHQJi/7WZG0KayqRXGXbiMIVapVO3t7UqlspLwOIn8rxDGH9AribtvRUIEGohU8UTXZJWELZX6+Pj4+tph8ZD6W5xhizPQf0D2NaB3kFb4U2KAKSusRxtiHCJ8PlUPxBuvZTJZ/8+9kyWGB9wE58q+tuQfMQ4wEADh10fpzYOqWyG5I5Z3SuWS+yyszwCOpy+bPUA/4WLdHckD3o6btgykCQAwgq0X6wiE1ATV92B6sGiPRXqHDWP9elFS16xvkkx30eP3bDosp2+0TXxo4HBadwZq/z9BZ+GF63r215ChESHPPv7AAk9NMaWaOFLatHyYzd+NpAd1aQLiiIH+40q9PI4PyVQ1EATRraZkKMc+5BUz0tuDpdkoPH2CX1Vd95krUrFEbbGiynXsMHo+5/w/nx+9YHzQWJp8bCirKWjkoQZpaZusRSJv6uwii9ERGjGEy/FgxA/xSx7EQkiqyUDUqZy34+qsx4L7f9h2i5qQKtRCkYJim4DL8PBgSrKdc2Vfs6k0oUZIobZgTHmBrEljfQL87/uSRgzziBjmUVgm/b1SJleY+5JT97idgr/uK//oyB8Zk0JnjQng+7MW8X0R39z6m0SBrjbIPjlZc+5mG1LKZzn2OVpZmhCKFHF8dt+GBDgZV+qpLoNAHDEJQSCFWZc1OMgjPpYT4GU8Y05cFFvGZZ4/Y+7VgipqHrcTIepSbjxxe+PJOsRgjRrmx2F7PBc9wIvFQDQaomnjDgjiYm3X9eausgapSCJHaiVSUXoPgI2A7GuAIwIrDSQEIsx7xJJudSeddk1ChHnT2PcHNwml6kI6/bbKgk/tYh6xHqUNXYihOlejQHQmojM0/9NoSK1GhAqplMjS00b/ANnXAKBP2HqLs5pA3WrCzD+l1owyWDShEt2QqLEIIVcRR6VEHkEXqjTihvkWXEkjdlIg+xrgiIA0QWLRI1bqCAtqFr1BhTpVxGkVTXLvsEbcMNuCyqU9YqeA+mIdbOgA+g9nv503NjZYqymsEZv5RxpiFg0FMxGPieg02gQm4t37ympMudkWXFiamBDB4Xrdt2t59BAPPteJhVbIvgYARjD6UPnCogXf7vrGKm+M10oTajP/lISajtBgBopgId97X1MmQmMYKI6JBtEst+CSHvHGmcNr1sbnvxYlzBz3/mRNprf5Y7k1qyLOLh5W+npw2Rs8rpdmsg4vChevGzchws7bI6lLE1QNMWRfA/qOE600mJImvtv9zQsvzz/+87E+tq+VJsz9U6nQAx5okLFkNYNoGlv8gBfdQgsuZ4cnPDhw6RM8kUy5/uea3b+3Ctq7p43w2/qMxhxv/U18VtDF4zIPv2CHeGFTwBZnwBFxjZUGiUSSvfmT/+7/celrywZye5l+16LCW1Uv/bagbXbMAB+mfgSbgkBlDV3nzrS4W9REdMhdDze/rO1qQzdisPYsiEAIvXesZVeJFNFoNSt50UM8Rw/1svdIewws1gFW4JmpU9xtGquqb727euWcvywcPurlXlTXxDxYcllPXhadvCxakhIYH+HDuGeNaySqwyebmhu7zNd1yTjiXcW182NCoof5nn1r9PqTdet/aZ4Qptm1cOh6J364P3O7K204O3qoozy+wxZnoF/56dgJKt0N+qiCStQEj8vi+9sqf2P9TUoR/t1SWkCYvi4wNe0p8rOPj8/C+S88Pi6xd8MgCAtREyRfHW7Y68tcnjZUzfX8sbD1Wkk7xS5cTyMWyZSpX15cNjHs9SdC3k8aJhCpbrcroocyJoR6H7ohx0t2CKGSBkdZ0ILE8IAj4jLZ18j3Y9YIGnvXPqHZ4kzVUDaKFX/bI+xpFy7nEKP5McFctsdXZ2r92R5LE4O4XoxDFR3RQ72WxfjPH0twveg8LlMsV19tuPu4EB3E1m6uU5yp6OWfqd8AaQIAjGBqmWV09OiMV19/IOKBPk6axiNW2Xb3l+t5xPyB3u+nPLBh5nD8467f2xCDOS2Skxh6N5OUWK5O/aaWLL9hGh9/4Lx5FCH022+/nT9/PikpacSIfvIp3UKaOHOzO7dAaq3WzLxXxvU6shfOnn0t88Os+LgEqzSFd9ZZpSlTuJ4h3lVcK7gj5w/yEYgUZ6ploi41YtAScv6YEO67LHZA2nD2mdtdV7W6xK5L7WeqOhChRmoVV1S5MFzs2dVaUSHE5tjPz6+iomLMmDGDB9s2MaZbSBNnqYl9FDHzXhnX68heOHv2NWtZYY1z589ieyCNKbEZoxxmzcpaCNpku87XIzoLMVh3/9dy5rbsjFBxeOHQtOHsnBlDMv5bu+vSHaRS4KQ/n0TWxwxSo7ZrHdrCHR0d+/fv12TkaWl5/vnnHeTUQJoA+g/Y4kwSOoB17JXQn66JLZbsLNyld8QjJNqDN9p8rbFB3jMi3ettT3P3NY8OYCJCzfViiKR/ps8vbvOZFNBhWD442OYRx5B97S4eLNrwUI/K293dZjO3Qkf9A9zOdRkb5DU2yHLE6wcnm/WOTObRkpICbT08p0PUpT5zu0ubfe3Pt7KO5kge8r27djdixAg/P7+Ojo6KigqEUG1tbVVVVUREhO1OlHr2NSeWJhSEZh+nmQJjHvQar321waMjvH67Jrty01zopRlBrUcdnbkirbhtLnrGEToCLOIg76xrbGz089N3bD08PEwUB+7jIbb0Vf6f6UFGjBgRHBxcW1uLDXFLS8uRI0dmzpxpO9fY+ot1DujLKNVEt4l155BA1tTxfpx7aVw9WLTEMeyHQz1+vSypaTL+AhEzZqtHHSU95jP6QU8H78hegDTRU5RKpaEhbmlpcYSxOT5tCtZVsc9ojsTUSMPDwzkc/deMWhHrL9Y5IN0qQm5ib1LU4xymwasNAvyZweM5t34yfhGb2YbU0444vgwH78hegDTRU5qbmw0NcVeX5W11LgaX7SGS9/h6blWw/i0YOntIE9aI8RodyZgxYxITe7kfx+o4cfY1hZqQq9RG/+ml00YI3ZCqt0lRIUEzVUVpRjHoYUffdNMcvCPAIrZODE8FhUIhFAr9DPD09Lx586Zb/Q1/XZPM9e5lCBCpEetRVVVlreGZwvqJ4R0w8EipVpt6kMeoWfQ/FMhDTVxAtD+Iu7ccU1XM+I9UOqqSE14IOUtH9gKkCYrIZLLm5uZbt255aTGsVF1dLZfLAwICAgPdYtVubOjAPz6d8Y+fyr8urBH1xCccE+LHG+jNVNGwOtzd3Y0Vidra2n6ImnCLOOJurf9opgCXjgKZ6IacNoKmebW4UFvWVBUziiqljjxoN+ToAYRUdCfoyF6ANEEFiURy7do1lUrl7W1u80uHFqlUGhYW5jiDtx3+bI/P5o75bO6YXytbf73RfrlW2i5Hp6v19d/QAR5hXG9NRMow70kPcsMGecnlj3V3d/v5+Z09e/bKlSvh4eGpqalyudzT04GcSyderFOo1XITMQZsOgpkIM97mipOpx1CR5Uq9IeJKmalCaodedP6u6OyXnUEWKSloSMgzN8u89Tc3MzlcikW7u7ulkqlbLYbvTp90vBBk4YPol7eUwsWhT08PLAj3D9W2C22OJuJMZDe6fYM0A/xGURD7GZ5r6QJx+2I26uO7IUTSRPaCFD74CYebv/j5+c3fvz4/uzWTaQJtamn8vXf1457wOeFiYMHeN0VUpvl6v3HG1tMZ3E1K024Wkf2wmWyrwGAdXHmOGKVSf9Rs6+xsqO4smNm7KCHRvidutZx8bdW862Zc1QdqaMFTwYEhfrkX2y3mJfW9fKC9ycOEkcMODVuIU0oTPuPJP8paEYF+jtEjWJBunWYjrb/TDWzqgNqxM6efQ0AeoR7SBMEYWppqxeYkyZcriN74ezZ1wDARjixNDEy0OOXWyY3L/YUXw+Te1tcryN7AXHEgFvhFtnXPkkdEsJltXepjP5WJW6Uld33IjXvqCkMzhCjhf29GMvjB7pPR/YC4ogBt8Itsq8hhN5KMGlrqqs7t1+8b93s5bE+4eEB0BFABZAmgL7jFtnXzMNkMv397wvIZzJt4v67Xke2A6QJwK1wi+xr5hGJRHpmSyQS8Xg8q3fU3Nxsr45kMpnVe7EpIE0AgFGcOPuaGRQKRVVV1YD7EQqFCoXx1L29RiqV1tTU2KujW7duWb0jAOMI2dcAZ8ctsq8ZRalUVlZWNjc3+/j4GP7+3LlzAQEBw4cP7/tDvet11A+ANAG4FW4RR2yISqWqrKyUyWS+viZDRmQyWWVl5ciRI/uho6qqquHDhztFR/0DSBMAYBSXWqxjMBh9tLBu2xGghx2zrwEuA/WoCYeL+QdcmOTtt53l5OyYfQ1wGagLXC4lTQAOjutlX+uSKn4+eLlfRtR/tLd2WrEvQo1cbIqsOz8Yl40jBoC+QNGXeXBEyIMjQmCmzZDw5GiHHZutAWkCcEScKwgSAPoIdWmCqiF2InUPcFicK/uaA4wCcBeoGmKQJoC+40S3c4gjBvpOS0MHxTZAmgD6D7idA24F9dgbkCYAwAggTQB9h/pVBNIE0H+ANKHL7Odn5O7IIQ+IxaKYhLFHjx9Ofnpi3r49fW/fWu3YjsKigtnPz4iMDtcdKnkwMjp89vMzCosK8PHcHTmLliwwOhZhjWDRkgW4iu6U2h3rL9YBQN+B27kuKVNTjx47TB44p7U4Kcmpx4+cTp89V69wYVFB8tMT7TVUWyAWi95e+XrK1NTykurt274tLDyLECq7VrJoyQJeCK+8pLq8pDplauqiJQuOHj9svv/MrA8QQrjKucKzwhqB082Ga2ZfA4A+0g/SRFxsQtm1EtJqHDuWn5KcaqqwMxoX84jEIrFYNFV7yrwQ/ubsLxFC2Zs3ps+eiz8jhBYvykifPTd3uwUnt6ZGmDI1DX/ese07Xgjfjueli92yr/G4rEKBlGKbgLsB2dd0iRoZHTUy+tjxw4sXZYjFonNFBZ9pDVBkdPiObd/FxSZERocvXpSRuyNn5Yr3sjdvxL/Kyvw4d3tO+l/mLl6UgRBatGRBfFzi4kUZmVkf4Kd7Xgh/+7ZvHccYmYIXwk+fPXfFyuVZmeuiRkbjUoVFBenZ83RrpExNy9u3RywWmWlq8SsZeH50nyTy9u3BnnLUyGjcBTmfuGRW5se4WN73e/b954Bh+UVLFnA53LJrpSEhvB3bvuvFOdot+xqbRX94sNPEigL9DEgTemB1YvGiDKxLxMUm6BUoLCooL6lGCHE43NztOcePnNaopcY8xKzMj7FlWbRkQd73e1aueK//T6enZGV+nJn1weznZ2CziL1+Loer20xICA+7z2baTp89VywWZW/eePRYflbmx7wQfmFRQe72nH3/ORA1Mjp788bszRuxJcXzWVhU8PbK11eueI/D4R49lp8yNdVU+XNFBfv+c6Af7mqwWAcARqAeAdoXSHXi2LF8Q11YY2L+YuSgUfBaVmR0eGFRgXn/0aHIyvz4+JHTZddKM7M+wPZOz+bW1Aix+2x+1IsXZRQXXOZyuK8sWYi1ZmGNAC/65e7IwY2Q8xkXm8DlcI8ePyysEWh88NlzTZVPSU7tixW2ftQEAPQdyL6mB6lOnCsqSJlqUiDWg6PjM4rFYmx3sjdvjI9LLC+pNmrQHRmtQPxF3r49whpBXGwCXrUjOXos3/BBwRRYXMYSTUpyKl6+Ky+pxk8SuqT/Ze7RY/nHjh9Onz0Xz6f58r0DtjgDjohzZV/rn45SpqZu257D5XBJndQUpKvIC+HhcIvcHTll10q0S3lCDoc7NTkVu3j9M/I+gmPOsBxx7PhhDofL5XBXrniP1Grx2l3ePssyy4qVr+Ozxo4tL4QfNTL66PHDZqZiarJGjsj7fg9e5bNY3taANAEARui3Lc5xsQlk8IAZ8DNyZHR43r49i1/RLO5FRocfPXYYm++U5NT02XOTn574ypKFnPs1VoeFy+HyQvjJT0/UnNT3ez7L/pKjvRvt2PZd2bVSMig4amQ0KQ4UFhXg45HR4bphJFFR0ZlZH+C445Ur3ouLTYiLTVi8KIMMLjYMgOOF8LGjTf5vvnzvoH47p5U0dIm6VBbLSRXqR4d52+VvujM358e8vTVCwZSU1A+z1lnxOvshb8/Xuf86ePxX8oO1WnZkigsLMhYtvFRe1f9j3HGxPY5v+SricVl8f5aNxlB/s5tKsW4pLSCMYaMxABQRi0WLliwU1giWvJKBo0Sci+Y/VB5sy1ETA4OZji5NbMne9GPe3pcWv3apvOrNd1ZlLFpoi15mpc91EytsXyD7GtAjOBzuvv8cKC647IxWuEc4tDRRIxTszM3ZtPmLWema9YcQHn/3vgP9PwzAWsAWZ8CtcJHsayeOHY6MGhUZNUrvuFgsyli0cFxkxLjIiHmzZ9QINWpRxqKF82bPmJ48aVxkxNrMNTVCwbzZM8ZFRuzMzcH6xvTkSWQtfJBkZ24O9rVrhAJcwGjFiTHjystK9QaAK/6Qt4ccDy6jBy6Jy/yQt6e4sAAPtbiwQLc6ecRov4bFyNOcGDMuY9FCPBixWIQPjouM2JK9CQ9k1Yrld89rm90248NKA+BWuE72tZFRRpaSV729XCwWnS6+dKm8isPhrs1cg493iMVbt3+Ts+PbH/L2rFqxPGfHt2+uXLUlexMOq8Qq86Xyqg+z1m3J3oTNtx4hPP6l8qpL5VU5O741rBjM42HrvDZzDTmAnB3fFhcWfJ37r937Dlwqr4qNS/w8e6Op09EILCtXrc1cc+Lo4YPHf52SkooLz0qfi/t9c+Uqsrphv4bF1mau4XC4l8qrdu37qfZe8OOqt5ePjIq+VF6F5e/iwoKduTnlZaUHj/9qF2nYGXE0aQIv0+keEdYI9NasXAAzmX3Mk7sjxwFzcbhO9jVDcykWi4oLC/6W9TFetXtr5XvFhXcj2GPiEkJ4/Ji4BA6HOytdEx44RRubKRaJsJHFEses9LkhPD72KA27W5u5BnuXhhWnpKRiz/TE0cNvrXyPXDa8Vlai64Bjg0j6v+R9YkqKZjCxcYkIoZcWv4YH3KGNAy0uLFibuQY7sPiI0X4NixUXFry8JAMXfi59Dq5YXFiAfefpyZPEYlGNUFB8ruC59DkhPM3qMy5vF0CasCK8EH55SbXjb2W2Fs6Y9sj6b3G2CyOjorHrii0IdThcC5EVYpGIw+EabkDa8qmmu137fkIITU+epPdbbHlxLb3gjSkpqZs2f6F7JGfHt0a79uNwDA+uent5THzCpfIqHL9htF/DYnoj6RCJySq79x3QlXROHP0zHAffXewCSBNAr3G9tEe6OHT2tZi4hCkpqatWLMfea3lZ6bzZMzgcbkxcwkeZH2Az9Hn2RuwCW2xN4xjek181jccb2a5TIxTExiWG8PgnjpkMJNQbAL5hnDh62KiLTQWxNg0Vdt51LaYehsU4HG5k1CisUezMzfkhbw85b3ryyMioaBwCiGWK3o3TrbDuFufI6HAyRjVv3x7s3OHtyHgnGBkei49ow7bulicf1cvKSnSP4KBa8qkcl49JGIu3eODkkGR5fPGQRxwqaS+5tzgmYey5e9vq9OYE7/LAagzeg0f+Vvdc9LISGxYznASyo9nPz8BTl7sjJyZhrO7M9xrrSxP2CjzatPmLkVHR+DE/Y9FC/Kj+YdY6hNDEmHHjIiPEYhH+0SIcDvfz7I3jIiO+3vavTZ99YdR2v7XyvaLCs5qlsHPmrKruANZmromJS3h5cQapRZgxpkbhcLgaLfvTTeMiI3pa7G9ZH9fWCMdFRvyYt5e8tby18j2xWEQuHmqUkCWv+XE4ePXPqOzeP7j5FufykuqVK97LzPrg6LH840dOpySnkjnD8M5aMstaZtYHYrG4uOByeUk1mfer7FppccHlzdlfFhYV6O0BE9YIUqamYaUCpwTSbrorxS2IxWJNjrF9e8quleKOHCoaLDPrAw6HU15Sve8/B/5MCnH/nOCsQFiNSZ89F3/Ak5O9eSN2ichJyMr8OHvzRrzFTq+Y3iSQuX7KS6rjYhOyN28sLCrI3rzxxJHTujPfa6hLE1Q3dCTmVFPJvuaw4F0hrh0srJFxagR6ColDcbFOxmZZvvc7woaOvK8uLvlHjLU6xekrcXKZ2c/POH7kNC+En7dvD06oVlhUcPRYPpnE8viR02QmTMMWNE88CWNXrniPF8JftGRBeUl17o6cvO/33E3Mdu/zoiULdI01NmTYGC1+JcOhlOXI6HCc9gyP/1zh2R3bvjOcE3K6sM3N3Z5z9PhhbIKPHzl97PhhchLw20kWv5IRF5ugV4wXwtedhNwdOfjOhyE7Kiw8m/6XedRzXJiC+oYOqhoxqHsOTo1Q8EPenjdXrnL3ibASNlqsM/oc9vbK1+NjE8pLqrGtuSf9G1lLwHBNC3G67a9c8Z6e54uTNsx+fkbK1FTH3CIhureAoTcnesU+1Ti8wn3/OYBtrpF2xJpFIKPFdCcB7w4n89Bj0mfPTZ89V5Pm4vvder/qKfu/vpC+7FEqlSD7mnOzJXsTliCmJ096aclrWLpxWCB1lCFYvZ2qTT1z9Fg+NqZxsQmZWWv6ks0yPi4x7/s9Rhe4NLk3y0qseAp9BKcAvuvOa11gwznBkGmPhDXCuNgEXgj/mE5SCDLhERZ/42MTjBbTnQQzuX6ioqLP9TkHEGRf0+flxRkuqUu8uXIVjiy+VF718mJH3wYK2dcM4WhTjn26eSNeecPgFO94yYhMRdYj0mfPDQnh4SXBmISxmmf5HTl4VaqmRrD4FQe6VLIy19XUCHHqn3itGmB0TnTTHq1c8R5eqzynkzOTw+Fma6ts256DUwgZFtObBMNcP2ReodztOf2ZXN8Jkv4ALoMTacSQ9AfoO9v+UUxFmuhB0h8nZXryJDKoqy9Yqx1dMhYtJPd6kNiiI8cBXkELuBUgTdzl4PFfDWVTnOfBbmMyi9EBuwyQfQ0AjOKOieGNZpkA+gHY4gy4FS6Sfa1H/JC3h/RzcRI1vKkBb3jD+RlwLgicmw1nQZuePIncaZaxaCGZ04cMRTBltc0ne8Mig256NjxCvAdEN3caLkbmkNMdMDkMUsEwzPG2MzcHt2mjTM3WBYIgAbfCdbKvUWdKSqpYJMJW7MSxw1NSUvViNosKz+LQgg+z1uEsa6ZEgA+z1uE4hOAQ3o95e00NwXyyN5zq7HTxpfKy0hNHD5eXla7NXEMGOcTEJeBNEAPT4QAADlJJREFU25s2f3Hw+K+1QqHhpuprZSWniy9t2vzFD3l7ystKDXO8FRcWbMnedPDErzgJXH/OtssD0gTQd1wn+xp1NLnWUlLx9uIf8/ZOMXgnLnXtFacnxs6pmVhO88netmRvmjd7xsSYcTgosqjwbExcgt4YpqSkRkaN0jQSn1ArFBoOGJ8Uh8O9VlZimOMtJi7hw6x1azPX9DrNRT8D0gTgVlh/sc4pwIYYWyWcc9IiurnQsM0tLyvdkr0JJzmjaLsNk73tzM05cUyTKvNSeRVOHdchEpvJCWc+aRFZEacnxv9wWPSs9LmbNn9RfK5g1Yrljv8nAmkCAIzi0NnXeorGOeVq8sSTmXlNQaaC1CRa0zrROHU61m2xb0tma+sFHSKxH4cTE5dQXFiAxd+Y+IQTRw/3JTTNTI63yKhR5rMUAT3FutnXAPfEdbKv9ZTn0udoXmxhoEvoMiUlNZjHw4t1Ly/O6BCLcco0nMB3SkrqrPS505MnLX3lBaO5g6mAs7CPi4z4PHsj9nZj4hLwuznwalsvIjcMc7wVFxaQb3VyiiwTbp59DXA3IPsa4Ii4bfY1wD2x/uv0Qd0D3ApYrAP6jvWlCQDoO5B9DXArYIsz4IhA9jUAMApIEwBgBJAmgL4D0gTgiED2NcCtAGkCcEQg+xoAGMVW0kRth7K2Q2mmQHmrwnwBwPVw4S3O19q6xd3qvhQAXA87Z18rb1U882PjMz82mjK1P/8hm/ljwzM/Npa3KmwxAMAxcdWVhu9vSJ7+qSH9SJPFAmCL3Qp7Zl8rb1UsPNTU0a3u6FaLu40HM9d2agx0R7d64aEmsMWAA0Jdmvj+huSvZ1s1m+M7TT7hHRdINV+Ntm6wxW6F3bKvkVYYIbR+4sDIQcb3R704yu/Z4T5gi90N15MmSCvs50HPezrQVLHsCYMiB3qALXY37JN9Tc8KP6c1tabYMHEg2GJ3w8WkCT0rPFJrao3C0RYAWwyYgqoh/uf/WuUqc5ume2SFMWCL3Qq5iqDRaM5yxr8XVKvMXo/UrTAGbLG7oVJoriKKJ03VEP/1iUEimcncQJda9K2wViK+b8WwQ1lv+KOeLb7UArbYZWmRKH+vkTnL2T06IUwuNel57DKwwnJ1h/z+C16sqtf7Uc8W/+VIU6McbLHLIusgHkkMo1iYqiFm0Wlv5ze0yVRqg4vzl2bFAgMrfKBx6f76DLnq7qV5vfPQrpqZFeJD+MfW7sp99QtONmUZ2uKbYohpczXkKqJWrGjoVMWFsp3l1OhMdDa/qquTIAwu+HXXJR8YWOF9LRnfN71G2uLjd7J2NcxvklfiH69JD+2of6as85CuLa5o65562GSgBeC8qBToZN5NWaeK5UX1HBjL/vqhXGk5URuDTovns1tl6oZORfRnt556yOdopYQ/gCVTEp9fk1Q1dCGE5scO+Eu4t0xJFNzZWCsr6pC0VrVcDvZNq++qPNm6QqVQX2/6JcgrVUX4Hm5ZLOlubRBdl8u8/TxHJQR7netQt7Qr1GoibKg3z4smUxJ7r4rViMB91XcozXw4WimBknYpSXEYzVLV3080Jz3oQ6emTHC9GFwvho2+hp1tlpO+agwxHQXx/bskhLSd2P3ZeX5YkKBCzB3ooVIQqy+KOqVKJov++eTAR32ZKgVx4M5b9fJSUWdLW3vTA96TyiSHfuvMlcu7KprOjPOd2y6v+++dZWolUd5yaggxbjBz2GS+94/18q4uVVeX6vWH/VQKAv+rvChCShbujuzX6AdBhRhKOmZJQYWYjlhDQvxZXoiiFOfNoVPNR2yGi2LV+jN3wscNHBLmm6LsHqVWKonOi6Ll7eLamIAv/b2Hax7EpOtu38mPZH8QOmCa5suguvFb63K6LCA+eKsH0+8I06OMzqz8rUXc1LVugv8D3rDx2q1xhHzEZvi0TvZdqSj6yaGDuR4ruhQhaqJNfeMncYaHbMiswH95MTSho6e7Prrefmqmf06g18MIoRvK/J/bs8JVT6cMyZLR0GYv1h8qouSXBhaB/pc42N3/3m7PwGCmFQwxQugPJTrI9pYjjf3Htlih7uxWin08hpFlRF2VXK/h5I9SRT2T5ktaYYSQJyKmS2VhTHf/qwAObogRQqcItM9XIy94EwjbYrGyzoPmh60wRqSo47L+vP6b5NcDPR/GVrhG+2gQKFct61IEUs4JDrgqVjPEmuuMRv8Py1PXFlOppWuFn1fIAwlYuwCcwBAjhIqY9G88mbq22GIVXSscoiZWdCm8LVcCXJ8evKHDIoGE+nmF3BNprqyjTI9SumXPFqww4LzEKtUvyJV65tUMYIUBM1jzsahHtpi0whwCrDDglFC3xWCFAfNYWZ/Ss8U36cbXvk8x7lrhAEL9oqILrDDgpOjZ4lYTy+T/58kEKwyYwfoLBbq22DwBhHoOtZIA4LCQttgMg7QKMlhhwBRWW6zTQ0SjyRHNjKsrpDMC1WqwwoAhTrFYp0cNneZNoEGG2z/uUcmg89RqsMKAIQODmbYKFuNqrkhzFx1PbX3rDwD2wmLUxHAV6G+ASSCGEQAAwM6AIQYAALAzYIgBAADsDBhiAAAAOwOGGAAAwM5YwRAX/3J0SVqMpENMHjm4K3fNktlNdcJ5T0Q21Qn72L612ukLH7+zKPefmXYcAOBQvPHui9/u/Xe/jWjWgsn7D+214wS88e6LGzb/zY4DcHmsYIhHPRaPECq9cI48UvTr0dhJKYHDeLv/Vx44jKdX/uCu3H4zav3ZFwBg3nj3RfvaTZLzv5+btWCyI4wEMI8VDLGPH2fUY/ElFwvxj9XXy6qvl8U8OdVU+cb6/vNt+7MvAMDUOcxVV1sncIBRAJaxjkYcO2lq8S9H8efSC4WjHosLHMYrvVA474lI7Ja+PSf588wV856IzP1n5qkDeacO5GG1Yd4TkaUX7lpw8vPbc5LnPRE574nIj99ZZKpH3BQuRvq8uNl5T0SuWTK7+nqZbl/V18vw/wihPf/KXpIWg6ssSYspvVBYfb1szZLZep3OeyJyz7+y5z0ReXBXLtkvVl1wOwAQm/TQhs1/i016CH/AMkJtvXDD5r9hV3T/ob34ty8tfbaishRX+XLbJ7FJD327999vvPviG+++OGvBZFygo0OEW8BV3nj3RZPfOIN+Dfvaf2jvhs1/q60X4r5ikx7CA/hy2ydTZt59zfuUmY+d//1cRWXpS0uf1etUd5xkv9/u/Td5IoAVsY4hxuoEtsVFvx6NfjRer0BTnTB20tTd/ytf/NesyTPSJ89I3/2/clOtfbb3+O7/lW/LL66+Xkbad0Oqr5dtyy9+K2vzqQN51dfLSi8UHtidu27bvt3/Kx/1WNyef2Xr9hX+cFT4w1HY0JdeKJR0iLHnjhAKfzjq43cWhT8ctft/5Z/tPd5UV0Na3tILhbv/Vz59/mL848FduUW/Hv3g0x3hD0fBRQhgKipLT+y/sO7vW/Yf2ltRWfrDd6eCg3irV3z0w3enzv9+7tu9//5663+LTt54/JH4L7d9gquc//1c0ckbC+e8qql+o2zd37f88N2p2nrh/vz/IIR++O5U0ckbJ/ZfqLhRdvL0EVPTrNevYV8zp81ZveKj4CAe7mvE8FHnfz+He+/oEFVUlmJ7OuKhqDdWvTRi+Kiikzd++O5UXb2QtLy648RW+OTpI//fpq9HDB8Ff3zrYp0tzqQ6ETiMV3297INPd+gVCBzGi3kyhWJre/6Vjb1UhJDuGqAeSdPTffw4MU+m+Pwzs/p6maRD3FQnXLNkNtmjXvnYSSlVlWW4ZMyTKdgoj3osHqvbi/+ahWslTU8v+vUoNr5J09PJ6qUXCpuGCddt29eL+QFcmJlpz/v5cZMmPr3Bj1tRWaprpCoqS2vrhS8tfRb/GBx095qcmfY8WSZp4tO4yvhH4mu1msaX2z7BXqrmjbpaH9koev12dIqN9qXbETa+HR2ipIlPY6M8/pH437QfVq/4CNeaOW3OydNHsPHVHef5iwW1Qbyvt/4XrmVbYLVcE7GTpub+M3NIkMbg+vhxqFTx8eOSn0mDe3BXbvEvxxb/NWvUY3Fvz0nuUTsxT6a8lbXZVLFRj8Ud2L0tYnhUzJNThwTxsKgdO8mklm3QC6eprqapTmho4gFAk1nb18hlnzTx6XV/30Jlevy0l/G3e/996vSR1e+sffyReIrrbGS/5vt6/JH4b/b+e8TwUZMnPh0cxMOGePLEpyn+6fz8uHX1wtp6oaGJB/qO1eKIsTpxYPe26EfjLBbGZtfHj+Pjxym5qLkgPs98G/+qs1Ok9a/jNB5oT0LWwh+OKv7lKKk46/WFC/j4cbUjjNd6xOeKfzk66rF4PHIsNDfVCU8ezIudZMR5D384asa8xR+/84p9A+kAp6CjU3PVjRg+6uTpI9jkUUTcIfLz4z7+SPz538/V9mTRz1Rf4k4xWYDjy/lm77/HP5qQNPHp334/d/L0kfGPxI9/RHP9Y6FZI48c2ptkzDqPGD5q4ZxX33z3xR6NCqCI1QwxVifwU7/5kknT0/HSWVOdcO5rKw/uyp33RCTpZiZNTw8cxsMLZRQ9a8yox+Kmz1/88TuL8JobFpd1+9K6zFNxSR8/TuAwHv7g48d5K+szvLT49pzk8IejSFFYj8kz0pOmp3+euQJsMWCGhXNe/XLbJ7MWTH78kfiFc159490X8TqYGcGXZOa0OcFBPLxQ5qfzyGgRo30laZ3f2KSHcDgd9n8ffyTez48bHMTDH/z8uB//fcv5iwWxSQ/NWjAZG1xTY5s5bc6a//cm2GKrY6t8xADQa5wxHzEA9BprvjwUAAAA6B1giAEAAOwMGGIAAAA7A4YYAADAzoAhBgAAsDNgiAEAAOwMjTD9AnAAcD3kMnibMuBYsDzp/z+Rd/Y8K9diSgAAAABJRU5ErkJggg==" id="0" name="Picture 1"/>
          <p:cNvPicPr>
            <a:picLocks noGrp="1" noChangeAspect="1"/>
          </p:cNvPicPr>
          <p:nvPr/>
        </p:nvPicPr>
        <p:blipFill>
          <a:blip r:embed="rId2"/>
          <a:stretch>
            <a:fillRect/>
          </a:stretch>
        </p:blipFill>
        <p:spPr bwMode="auto">
          <a:xfrm>
            <a:off x="3568700" y="762000"/>
            <a:ext cx="5105400" cy="2743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 diagram showing the proposed architecture. Virtual machines run both on Azure and in the datacenter.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On Azure, Tailwind Traders will use both standard VMs and VMs that run on dedicated physical hardware. In the datacenter, the company will run VMs that can connect to databases within its internal network.</a:t>
            </a:r>
          </a:p>
          <a:p>
            <a:pPr lvl="0" indent="0" marL="0">
              <a:buNone/>
            </a:pPr>
            <a:r>
              <a:rPr/>
              <a:t>Choose the best response for each question. Then select </a:t>
            </a:r>
            <a:r>
              <a:rPr b="1"/>
              <a:t>Check your answers</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your knowledge</a:t>
            </a:r>
          </a:p>
        </p:txBody>
      </p:sp>
      <p:sp>
        <p:nvSpPr>
          <p:cNvPr id="3" name="Content Placeholder 2"/>
          <p:cNvSpPr>
            <a:spLocks noGrp="1"/>
          </p:cNvSpPr>
          <p:nvPr>
            <p:ph idx="1"/>
          </p:nvPr>
        </p:nvSpPr>
        <p:spPr/>
        <p:txBody>
          <a:bodyPr/>
          <a:lstStyle/>
          <a:p>
            <a:pPr lvl="0" indent="0" marL="0">
              <a:buNone/>
            </a:pPr>
            <a:r>
              <a:rPr/>
              <a:t>Need help? See our </a:t>
            </a:r>
            <a:r>
              <a:rPr>
                <a:hlinkClick r:id="rId2"/>
              </a:rPr>
              <a:t>troubleshooting guide</a:t>
            </a:r>
            <a:r>
              <a:rPr/>
              <a:t> or provide specific feedback by </a:t>
            </a:r>
            <a:r>
              <a:rPr>
                <a:hlinkClick r:id="rId3"/>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2022-04-22T11:25:05Z</dcterms:created>
  <dcterms:modified xsi:type="dcterms:W3CDTF">2022-04-22T11:25:05Z</dcterms:modified>
</cp:coreProperties>
</file>

<file path=docProps/custom.xml><?xml version="1.0" encoding="utf-8"?>
<Properties xmlns="http://schemas.openxmlformats.org/officeDocument/2006/custom-properties" xmlns:vt="http://schemas.openxmlformats.org/officeDocument/2006/docPropsVTypes"/>
</file>