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base64"/>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secure-access-azure-identity-services/3-what-is-azure-active-directory/" TargetMode="External" /><Relationship Id="rId3" Type="http://schemas.openxmlformats.org/officeDocument/2006/relationships/hyperlink" Target="https://docs.microsoft.com/en-us/learn/support/troubleshooting?uid=learn.azure.secure-access-azure-identity-services.2-compare-authentication-authorization&amp;documentId=cf15b60b-360e-6bfd-d0b1-79730181a88d&amp;versionIndependentDocumentId=854593e8-aafa-6b27-0522-499cb8cd9a5e&amp;contentPath=%2FMicrosoftDocs%2Flearn-pr%2Fblob%2Flive%2Flearn-pr%2Fazure-fundamentals%2Fsecure-access-azure-identity-services%2F2-compare-authentication-authorization.yml&amp;url=https%3A%2F%2Fdocs.microsoft.com%2Fen-us%2Flearn%2Fmodules%2Fsecure-access-azure-identity-services%2F2-compare-authentication-authorization&amp;author=rknapp" TargetMode="External" /><Relationship Id="rId4" Type="http://schemas.openxmlformats.org/officeDocument/2006/relationships/hyperlink" Target="https://docs.microsoft.com/en-us/learn/support/troubleshooting?uid=learn.azure.secure-access-azure-identity-services.2-compare-authentication-authorization&amp;documentId=cf15b60b-360e-6bfd-d0b1-79730181a88d&amp;versionIndependentDocumentId=854593e8-aafa-6b27-0522-499cb8cd9a5e&amp;contentPath=%2FMicrosoftDocs%2Flearn-pr%2Fblob%2Flive%2Flearn-pr%2Fazure-fundamentals%2Fsecure-access-azure-identity-services%2F2-compare-authentication-authorization.yml&amp;url=https%3A%2F%2Fdocs.microsoft.com%2Fen-us%2Flearn%2Fmodules%2Fsecure-access-azure-identity-services%2F2-compare-authentication-authorization&amp;author=rknapp#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2 minutes</a:t>
            </a:r>
          </a:p>
          <a:p>
            <a:pPr lvl="0" indent="0" marL="0">
              <a:buNone/>
            </a:pPr>
            <a:r>
              <a:rPr/>
              <a:t>Recall that Tailwind Traders must ensure that only employees can sign in and access its business applications.</a:t>
            </a:r>
          </a:p>
          <a:p>
            <a:pPr lvl="0" indent="0" marL="0">
              <a:buNone/>
            </a:pPr>
            <a:r>
              <a:rPr/>
              <a:t>Tailwind Traders also needs to ensure that employees can access only authorized applications. For example, all employees can access inventory and pricing software, but only store managers can access payroll and certain accounting software.</a:t>
            </a:r>
          </a:p>
          <a:p>
            <a:pPr lvl="0" indent="0" marL="0">
              <a:buNone/>
            </a:pPr>
            <a:r>
              <a:rPr/>
              <a:t>Two fundamental concepts that you need to understand when talking about identity and access are </a:t>
            </a:r>
            <a:r>
              <a:rPr i="1"/>
              <a:t>authentication</a:t>
            </a:r>
            <a:r>
              <a:rPr/>
              <a:t> (AuthN) and </a:t>
            </a:r>
            <a:r>
              <a:rPr i="1"/>
              <a:t>authorization</a:t>
            </a:r>
            <a:r>
              <a:rPr/>
              <a:t> (AuthZ).</a:t>
            </a:r>
          </a:p>
          <a:p>
            <a:pPr lvl="0" indent="0" marL="0">
              <a:buNone/>
            </a:pPr>
            <a:r>
              <a:rPr/>
              <a:t>Authentication and authorization both support everything else that happens. They occur sequentially in the identity and access process.</a:t>
            </a:r>
          </a:p>
          <a:p>
            <a:pPr lvl="0" indent="0" marL="0">
              <a:buNone/>
            </a:pPr>
            <a:r>
              <a:rPr/>
              <a:t>Let’s take a brief look at each.</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What is authentication?</a:t>
            </a:r>
          </a:p>
        </p:txBody>
      </p:sp>
      <p:sp>
        <p:nvSpPr>
          <p:cNvPr id="4" name="Text Placeholder 3"/>
          <p:cNvSpPr>
            <a:spLocks noGrp="1"/>
          </p:cNvSpPr>
          <p:nvPr>
            <p:ph idx="2" sz="half" type="body"/>
          </p:nvPr>
        </p:nvSpPr>
        <p:spPr/>
        <p:txBody>
          <a:bodyPr/>
          <a:lstStyle/>
          <a:p>
            <a:pPr lvl="0" indent="0" marL="0">
              <a:buNone/>
            </a:pPr>
            <a:r>
              <a:rPr/>
              <a:t>Authentication is the process of establishing the identity of a person or service that wants to access a resource. It involves the act of challenging a party for legitimate credentials and provides the basis for creating a security principal for identity and access control. It establishes whether the user is who they say they are.</a:t>
            </a:r>
          </a:p>
          <a:p>
            <a:pPr lvl="0" indent="0" marL="0">
              <a:buNone/>
            </a:pPr>
            <a:r>
              <a:rPr/>
              <a:t>Authentication establishes the user’s identity, but authorization is the process of establishing what level of access an authenticated person or service has. It specifies what data they’re allowed to access and what they can do with it.</a:t>
            </a:r>
          </a:p>
          <a:p>
            <a:pPr lvl="0" indent="0" marL="0">
              <a:buNone/>
            </a:pPr>
            <a:r>
              <a:rPr/>
              <a:t>Here’s a diagram that shows the relationship between authentication and authorization:</a:t>
            </a:r>
          </a:p>
        </p:txBody>
      </p:sp>
      <p:pic>
        <p:nvPicPr>
          <p:cNvPr descr="fig:  data:image/png;base64,iVBORw0KGgoAAAANSUhEUgAAAlAAAADICAIAAACoKkgVAAAACXBIWXMAAAsSAAALEgHS3X78AAAgAElEQVR4nO2dD1RTV77vT/gnCCYBtSBEiGhrJ31AWryWTrGJtzZj0Y4wN/pcOh0ivcWpM9OmdzFXve8uRNadEae+aTrTVyu9jWFm9Hor70pbsZ1Ux9Ayb6ijNcI1Y1ukAYNKVfJHKcif5C3ys9tjSMLJH5IT8vssliZnn7P3Picn55vfb/9+e3McDgeFIAiCINOdGPyEEQRBkGgABW8K2bt3b46TKW2lp6dn2bJl+fn5PT097KwQQZBJgWfF3r17A79U+EzwBAqeG4hQrV69mnWdm0Bra2tPT4/Vam1ubmZnhQgyXbFarfn5+fC4YM/3BZ8JnkDBc8PBgwdhY4cThkd1dHSAUk71j6C9e/du3Lhx+/bt8La4uDg7O5vH461atYolFSJIlNDc3Gy1WuFcfRKD5ubm7du3L1u2bCquEz4TPIGC5wr8luHxeHl5efCW4YEdHR11dXUh6OHBgwfpvcrOzv7kk0/a29uzs7NZUiGCRAkgcsXFxfCsIOI3Ka2treSHddDBZ4InUPBcIXcw3MT0m3L79u05OTnkR9nBgwfBldHT07PdCWxf5oRebUdHx+rVq3NycvLz8+m3EfGd0n33ra2txEOyZcsWemlPTw+xIKF1uC9hH1Jza2srOTAnJweM1IMHDy5btsylOYYVNjc3b9y4ETbm5+fThxlIbeRctmzZEorPCUHCTU9PD3xHXnjhBXBvEiMPvlnwhYIt8O2Dp8SyZctgO+xGHh2A26+S1WqlPy62bNlCnE9ke2tra35+/saNG+lfYdITOtBiFD4TUPDugdyyq5zQ7+lAIHen1Woln/2WLVvoFmGdE3ojdXV15PtTV1fHsBtwI9K9K9B0c3Mz3ddaV1fH8Afm3r17t2zZQlq3Wq11dXUud/DBgwdJ55ubm4My8I4gLAe+ZXl5ecXFxfC4CHyIy+1XyWq1rl69mv58aG5uXr16tcuAy5YtWxiamGCoReEzAQXvHohHvri4OC8vj8fjMbyJdzmB1584oZdu2LChu7ub/AyEoUGodteuXd3d3QcOHIDbiH6/5uXldXd3v/HGG/C2o6MjOzu7u7sbblaoc8OGDS49gZssOzv76NGjUDOcxYEDB7q/Bba0trYyqRDu1Ly8vPb29u7u7m3btsE1cRHg9vb2Tz75hNTs5weAIJEDyAO4gsgICJMh/E8++QS+aPAFJI+OiV8l4p6BauFx8cknn8B31uUn8qpVq8jDhABNdHd3E4fkqlWr4FkUhc8EFLx7IOYdfEjwSQf+qw3qgS8GaB75+MFNunHjRnhL/7bAUT6NEvc4oShq27Zt8A0kvz0PHjxIwslAVpn8GITQLOgM/ZqQryLpKo/Hy87OhkYRZNpDtA2+X+R7EeDjAh4+5KsE3z5oKDs7m8gkNOpi4YHweGLjxo09PT15eXlEX6PwmRDHgj6wBeK9bG5upifPgZ8zkPAkuC2YwHzQ2ycgJAyOgGgr5tGnCIJMhAibS/JSc3Mz2E/+wfxZMREvx27fvr2jo4PH473xxhvEcRWFzwS08O7i5acZFMGN0tPTQ0bF3O7MxKdBgp3AR0EgVuCkuG0FblzwOcAOra2txFMPPtKjR4+6lVXvFR48eBCOIr545l1FkGmGl4w0GLAg2gO/oT25Oq1OJr028Ljo6ekhoS50b+qk7N27F/Y/cOAAefJE5zMBBe8uZAiarkDEq2m1WsnHCSGXLj+IyJ20cePGSdNrVq1aBZY+uDR9mmQBGoK4qYmDzPDrsqOjA+KvNm7caLVayXgAhFS53NwMKwTvB3Ryw4YN6L1EohaSgfDGG2+QZwUZuW9ububxePC4AHfRxo0bXcwv+NJB3rpLlOZENmzYAPuTQHH4UjMxJZubm8lQHzy4IEozOp8JKHh3IDnmLq5LInLNzc3FxcXES75q1SoXjzm9lAlHjx6l368k829SyPicW1544YU33niD7JDnZIMT2LJr1y6Xw32qkMfjbdu2zWWYHUGiCuLyods0ZLwKSsnXisfjkdgxwoYNG5iPkvB4PJfHxapVqw4cOMDkieHJ4RSdzwRcLQFBEASJCtDCQxAEQaICFDwEQRAkKkDBQxAEQaICFDwEQRAkKkDBQxAEQaICFDwEQRAkKkDBQxAEQaICFDwEQRAkKvBt8mjj5Rv6zy/pPzdRFKU7/QXeIkj0IMycLcyczZ+VJF3ygHjxfPzko5ybTqL9KvjI7NmzZ8yYEcYOMBI84+UbqgMndKe/OPeFaeq7hCBspOXM3U7xUpJKl4tLlxeULhfjhxWdjIyMDA4ORvtV8BG73R7eDkwytZjx8o2aN482vP+XEHYJQSKGnHlpNT9+RvH9x/Ajizb6+/vNZnO0XwUfyczMTEpKCmMHPAqe5eY3NW8efe3gn0LeJQSJMCSFD6h+vhb9nFEFCp4fsFTw9J9fKn15b/eV/nB0CUEiD15Kkurn69DUix5Q8Pwg7ILnZgxP895flK+8Y72F7mkEYYr11uCmHQ0URaHmIQhrcRU8zXt/ge8tgiC+gpqHIGzmnjw8VDsECZBNOxqaTurxKiIIC7krePrPLylfeQc/IwQJEEV1g/HyDbyKCMI27gqeoroBx+0QJHCstwYV1egpQRDWcUfwVAdOYFI5ggSLljNfaN7D7FUEYRcxJOUOPxgECSI1b76PlxNBWMW44DWdPIfOTAQJLt1X+tHIQxBWEQP+TPxQECTo4DcLQVhFnPHyDRy9Q5Cp4NwXJuPlG8LM2Xh1mWM0GiOin984YUFHIgm73R4fHx+uDmdkZMRhzhCCTB1NJ/XKjU/iBWaOXq9fvHgx+/vJ4XCSk5NZ0JFIYtRJuDp89erVOFjczjfiZyQuyE8R5CZzuZF2wRHEH24P3DL39tz+qoMatPl0uD/fr+hm1qxZmZmZ0X4VkCnAbDbH+Zwhy52b8N21Q1TsEEVdH8JPBYkOYhOp7DlU9iNUx3Gq92/MTxkz0BGEPcToP7/kU2filjwzTMXiJ4hEJ3H/Q0ol+eDYaDnzBd4pCMISYnxLSEjLGk1AtzUSvYxy4qj0XLwBECQSicFPDUF8I24GXjAEiURQ8BAEQZCowM0CsAiCIOzkD585TvW46dlvSjkvNjncdvlnxZzO644PLrhuz+JRLxZzksKWFYaEAbTwEASJDL68Tn3aTTkcbv4oyv12L0UmC/WHM+41EpmuoIWHIEik4LBTniSK47lovMBt6cDI+IH46UcPKHgIgkQGDgdld3hUNU9FDgfHQTncltodqHbRBQoegiARg92zD9JLkVMp3W3HDz7KQMFDECQycHg247xZeJ4P9KKRyLQEBQ9BkMjAQVFjngXPU9G44DkcbktR8KINjNJEECRCcDjG7O7/xgXPU5HDYXe4L7VPa8VTq9X5+fks6AiLQAsPQZDIYHYyZ81DHn+jeyqancx58D5qjbsf93OSmQatNDY21tbWyuXy6upqvFsiF7TwEASJGOwO93/eixweijz7R13RarVcLler1dpsvq0PhbAKtPAQBIkMvr7l+M9298uHyvPiPBV9576Y8332wx1uSkX3xUhyJ1/7xWQytbW1VVdX19bWNjY2VlRU4A0ToaCFhyBIZABBK27/KM9FzihN90VectXpgHknl8tlMplWqyUlJpMpPz9fpVJVVlbmO1m/fr3BYIDSkpKSyspKlUoFRcXFxY2NjVBks9mqqqryv4UcQrDZbLW1tWSHqqoqKGlsbMzPz1er1SUlJVCkVqvp/aH3xGRyv/gwqaS4uDg/Px92gwE/lzoNBsP69ethY0lJCbFuybEup+wyagjXB84aTgd2KCkpgR3o50ga9aknvjKtBE88L7FUNKtmxX1Nz2brKoW6SqFx6wOOXQ85dj0Eb3WVQtXqDOXjs6W5uMgRgkQaYQpaaWxslMvlFEXJZDKDE3qpWq0uKipqb28/duwYRVGVlZXkcdzW1mYwGNqdiESi2tratrY2iqJUKlVbW9uxY8fa29srKircCp7BYDh06FB7e3t1dbVWqyViCf3Zs2dPe3u7XC6HquAQaBqqlclk9EPcnhTULxAIVCpVY2NjfX09NAdvKYoCoW1vb29tbRUIBHBeKidKpRK2wyl7ElcX2trayIVav369VquFRuvr60nlzHviBxEvePzEWEUhv+nZbMuOB8++uPDIs9k7npy7RjRLsiBZsiA5h39nalh4K1mQ/NLjs19dnXHyeaFj10P6FxfWrLhPPC8x3CeBIMjkOChq1OFw+0d5LoIkPLdFYwz0TqvVmkymoqIiiqKKiopgJI++g0wmAyenQCBQKpU2m40oDZfLra+vh9d79uzhcrlQZDKZuFyuQCCgKEqpVIKa0hEIBIcOHRKJROPeWrmcy+XSRbGiogKKlEolWD+kn0qlEqqtqKiQyWRezksul8OeJpNJrVZXVFTAOcrlcpFIRPoJDcGJCAQC2Jn0GbbTT9k70GGQW4PBsGfPHnJhlUqlTz3x7/sSwWN4paJZisLUNaJZftdQMC+xYF7ijifndltGNGcsmjNmo3kkqH1EECRojAueZ5vMU5FT8NyXesnqI2i1WoFAAI9gLpcLllNFRQWXe2fhe3gQT3ztUgQKB6ZJRUVFZWVlSUmJTCYjGuCCWq2GscOJxhN53JM+gCSActBbd9Fmt30DA7HWiUsTSqVSpVIZDAYi6rDzxPOaaKR6bxT2p/fW1574R+QJHph0yuLZxHoLnBx+/I4n5+54cm7DZ5aa41+j7CEIC3F40C3Ao+A5Z+B0L3iTuTRtNhtohktCm1arnWiWwf7eawOJKioqam1tValUWq1WrVbX19e7PPpVKpVarYYsiKKiIjLo5b1ynzrjwsQ+gDAXFRU1NjYSTyPzCv2GYU/8M/IizKWpKOQbt97/6uqMIKodnfJH+F/98wOatVnCVFwmC0HYhYNyjDrsbv+cLk33RQ7nGgtui8YmC1oBfxqMdRFcvJp0XQEbhTyL6UUmJ8TE4XK51dXVx44dI35OOiCooHY2J5N+ENAo3dLyyerytLNIJKqurj506JDJZNJqtRN3ttlsxOVLznTSDkBv4XL51xMmpzaRiBE8aW6y/sWF++VZvMTJw4gDpPwRPgzvTXVDCIIwJzmBk5ce6/aPoihPRckJnPSUGLdFuamTPADhEe/iqJTL5XRPo1qtBsUyGAxqtVokEpHBM4PBAN45CMuEUE+I8oBnPVRC90wCXC63ra0NdK6qqoqJ4MlkMi6XW1tbC3WSAJlJEYlERUVF5Cygq3CCJNST9BPOjsSSQKSMQCCA8wLZg9BKk8mkUqk8NQ4jiLW1tSBvYLr51BP/vjcR4NLkJ8bWrJj70uOzQ9koLzF2x5Nzx4cJD/fqrwyFsmkEQdySkRJTUegxxMxTUUZKTEoCJyPFjbalJHibaQViLCeOsclkMrVardVqQdhgVA+ETSaT0adiEYlEEJoPr4kjTiAQVFZWwj5yuXxiE9XV1VVVVcXFxeDNYxIDKRAI9uzZo1KpwP8JY130pAUv7Nmzp/Zb4FiBQACiArVxuVwSqAKtkJG2oqIiiMeBc4TBtsbGRi6XW1FR4UnzIPaktrZ2/fr1pH5fe+IHHEq82Yej0rKopT/wryX/EM9L1KzNKghrIOXLR6+q/nwjjB1A2EXnKarzU+Y9cpx9Ez9A5pw4cWLJkiVudz/dO1L57k23RZ9tSXvkjX63RfVrZp25PLrvr4MTiwoz494q9dNWAGujpKREqVS6DaMoKSkRCAShGfdCmGA2m1lt4SkK+arVGSHwYXrn1dUZ0txkxeFey9BYeHuCINEMpCV4ugCeikhawsQiJmkJyHSCvWN4qtUZoRmxY8Ia0SxdpRAjWRAkjEBagts/ynMRSUuY+MckLQGZTrBU8DRrs0I8aDcpBfMS9S8uxCx1BAkXDg+6NYngfZuW4EbwcEG8KIONLk3N2qzyR/gs6IgrvMRYXaVQWm/EMBYECT3OtAQ/XJrjWQvuXZrM5tL0hEAgaG9v91QKE2ghrIJ1Fh5r1Q4AzUM7D0FCj8NBjdjtbv8oymORwzE+o4rbIi9p7Mi0hF0WXiBqZ7FYdDqd3onFYqEoSq/Xi8ViKBU7kUqlQqHQ5UCj0ajRaHQ6ncWJUCjk8/mlTvh8N51BOw9BwkIAU4t5mGkFx/CiDBYJnmp1hn9qp9PpVCrVu+++O7GopaXF5UVOTo5SqVQoFCBmSqXytddeox/S3d1NUdS7775bU1Oj0WikUunEanmJsZq1WdJ6I8ZtIkjIeOi+uMVzYs9/7X7mv1GnnTcRx/hqCY6JpdwZMbXL/c9JQCIRtuThKQr5++VZvh6l0+lqamqImPlEeXm5Xq8/d+6c94NOnjzpVvMoijp3ZUj8m4t+NI1ENpiHN5V4ycOjKMo6ZO9wJ3jF2TNae267PSTvvnjrbXuP1fW3aTYvNpuHK2BHEWzJwxPPS1StzvDpEIvFolAo3Fp1DGloaGCyY2lpqdFodOvbLHB2W3n0qt99QBDEJ3iJMcXZM9we4Wk7HIXaFvVQrAha4SfGNv0o26d8u6amJqFQGIjaMcdqtXqZEe6lx2eXBrA+EYKEklH7MGmN/hpBooTwC57qGd+WPlCpVGVlZVardSo7dQ8ajcZbKS6tgLAYu+OuK6/X+rdu8zn467X+jWyn74Mg05gwm/mlolk+BaooFAqGrsgg0t3dbTQaJ4Z3AiSAJcS9QhDv2B32GE5MDCe2/cofP//6z59fa524++K5xYvvezx/3vfI/nhRkWlMOAWP75QK5vuHRe0AvV7vSfAoipIsSFY+PhsnmEZYRQwnpv3KH7Wf/5+h0Vue+vX5tdbPr7V+3NXwRG45yB6CTGPC+YOuZsVc5kN3Go0mXGoHgud9h5oVc/nsmPYTQSiKuj06cPhc9Xvnd3tRO4Jl8Op753cfPld9e3QALx4yjQmbhSeel8h8tky9Xr9p06Yp7pE3IJPdC7zEWNUzGYrDvWHsJIIAt0cHfnfm5b6bnT5dj8+vtf7uzNUfFb46Iy45jBcyPj5+0mQhNjDihP39ZBUzZsyIjQ2bYZCfnx82wVM940MegkKhmMq+TM6kFh6sk65qvYHTryBhxOGwczgxfqgd0Hez83dnXn7+0XqoJyzn8cQTT4SlXV/p7+83m80R0VX2kJmZmZSUFMbuhOeeluYmSxYw/RWp0Wgi4hefryqOIEGHw4n5uKvBP7UD+m52ftzVEC61Q5ApJTy3tU+xKjU1NUFsmsfjBbE2FyQLkqW54XQHIVGOdajv4y6fh7oXzy1OjEshbz/uarAO9UX7pUSmI2EQvFLRLOaJdxqNBia3DArl5eU6nW5KNa9mxdypqxxBvOOH2hVkrlxbUPts4asumodXGpl+hEHwlMU+rOza1NQUrHbLy8s1Go1YLA5inRORLEjGxYOQ0GN32G+PDpy7/KFPLRdkrnxG9M8URaXPWvhs4atk+7nLH94eHbA73E/HjCARSqgFz6fRO4vFEqz5w0Dt7vRBKt2/f39QqnWLT4qOIEEhhhPTbZ48tIoOUTvg1KX/Sy/tNusxDx2ZZoT6hlYU+jCvCpPYSCbs2LHDZXowhUKxZs0a8jYnJ2f//v1nz54tLy8PvLnyR/g42RgSeq5OiFVJjEvhJ7kPpHJRu/cNv3KxDifWhiCRTkgFj58Y69NEYjqdLsAWJRLJ2bNn3Ya9kLVhIS5GoVCIxWKNRkMXQoKnFYI8oShMDbDnCOIrfTfvWawqMS7l2cJXn3/0rfRZi1xqmlTtJtaGINOAkAqeT+ZdgBaeRCKBpeyUTibpGC3PLyg5f76eKYIEjsukKs8Wvpo+a+GMuOQfjb+4q3lM1G5ibQgyDWC14E06vwmdnJwciURSXl6+f//+r776SqfTWSyWnTt3trS0vPbaa8y10+3Sd76Sw48Pb+jKR88JHbse+ug59/N/bpXMcex6qG5lesj75Z7ctISLP7+/v/rB3LQE73s6dj3k2PXQVsmcsPU1cui7dccnSdc8hmqHINOS0M20IkyNL/BXAwoKClQqlVKphAx0eDupm5Eucj5p50T8UEFl8ewAZxrbKpnjoknHOwd2t1w73hnohIeVS1Ph320f+pZu5dj1kMuW+lPm4523DnfYAunPikXJIHVr87i7W64HUlU0w0/K6KZN/fHe+d3j0yk5p4QGzfu0p/GJ3Luj1N7VztPgH4JELqETvECGtfh8vlQqJaojdRK8rk0OfcCPIVORgb5iUfKKRclPvW0MUPPqT5nrVqbXnwrCxEiVS1Mrl6bWnzJvPnLZ70qOdw509Q+nJsUGKJxRDi/R1WR30Tzmaue2ttDw+9//PjMzM9o/y2mK0RjOZdQWLlwYOsELZGVwsNXEYnFLSwtz+SG75eTkhFggiVczKFNrcrafpxt8KxalBCh4u1uuB2JIbfuwDw5fm8etW5mem5ZQuTT1TO+g3wra1T+88JUv/e4PAuSkiinKNWGcrnkEJp5MZ21hIDMzc8mSJfiRIkHHbDaHSPAC8WeOT5jkXN9cpVKVlpby+XyGgldaWnrkyBGLxVJaWsq8rcBDQwmKQr7y6NVg1Xa4w+bi4SzMSgIDC96CjJkH71m9em0ed19ZZmpSbFf/8OYjl0EpP3pOuGJR8vHOgafeNhIdXfJ6176yeYVZSebBsXUHLzHR1MMdtq7+kdM/zQUZrj9lzk1L2CqZQ7p0vHNg24d9Z3oHiTsUnKjQ4uEO27qDl8ByheFGYrwSKQV7dNuHfS7nRVFUalJs3cp00haxMlOTYiuXppJrdbjDtrvlOvQhkJNlOXaHPSe1IDEuZWKwiYvmMVG7xLiUnNQCu2MshoOLXiHThxAFrQTu3wMdkkqlE9XOaDTqaNCt5tLSUoVC4dMIXICjfXSC69UkkRrHO2+B2p3+aS553MMOp3+am5p09wmVmxb/zob5sCU3LeGj54ReokLe2SAozEoCwSBHTcqZ3kHQkhWLkqFFepdWLEp+Z4OAXgdditbmcd2Gn2yVzHlnw3zS1cqlqR89l+Ouw/NJW8S+TE2KPf3TXPovg7V53NM/zYVTC/Bk2QwkiS/N/ge3fXzv/O72K39kHqUC9aDaIdMMVgseXdu8hFlqNJrlNAI00YKV7T4eXDMvMSirwkJoIjzct33YB+YISIV5cGzJ612c7eefetsIqkbXm9y0hKfeNnK2nycDbGvzuJ5aqT9l5mw/D77K1KTYwiymFrl50A6HgEnH2X4e/sCYy01LcBGbtNoLC1/5Eiy2FYtSJlYIpwb9Sau9YB4cK8xKmthzkFjYbcnrXaC7lUtTQSk3H7nM2X5+4StfdvUPE5sy8JNlM3bH2KPZcvqUmHTeO7/7rU8rmahdYlzKo9lyu8PVpEaQSCdELs3ABU+n03lKp5NKpTt37oTXEokkkEQ6i8UCw4TBQpo7s8lwM1i1kcEzp4WXCP46eNAf7xw40ztYmJVEV5fjnQOgjvWnzPvKMkF+PFUONR/vvOVr0H9qUgyMw0H9dSvTXcQJdgDqT5nNg2PmwbEzvUOgWC4UZiWBdtK9tW57frxzYMWiZNhtd8v1+lPmrv5h2K2rfxgMvq7+4cMdtq2SOS6S5vfJspkYTuyMuGTZ4p+AD3MiDJcNki3+SXjXgPXEyx9azvX5vObqPz4yc0MermGCUCGy8ISp8cyXR6BDjzR59913PTkbpVLpV199tWPHjpMnTzI374RCNzlqng7322oUZwZhtUNiotWtTA8weW7iSFiArFiUDBILyvrOBgFRu6kOuXzqbSMZ29sqmePW7Rlt2B32/HnfK8hc6fd5F2SuzJ/3PXZOG71ff+urfnuvlWL+9999Iwc6vmFB3xFWEAoLz+8UbKFQmJOTQ5YH0mg0now8oVDo67J5paWlSqUSwmEILlNuEvyOppXmzvTvQBdIPMhWyZzjnbec9txQblrC2jxu/Snzmd7BtXlcEB4w+IDCrMTCrKQzvYPEjqGXBg59QA5sJujDuoOXwK7y4kH1BFiK9CAUL0CcDoSi5KYl5KYlEEMTkiWIj3cahKUwIYYT43DYIbXcj4xySEt3OOysnTb679J5GTNnMN//jz2Y1oncJSSCF4CVo1AoiLsScs+D1Ss+n6/X65uamlQqFWwxGo2eFmfwe0WhIM63srvl+to8bm5awr6yzCWvd8FbiNEg+7jkBriUgn8v8J5MNDTXHbwESgNOxXc2zPfbmjQPjoGG0V2aEFDqsqdLFnxX/zB4MmEYb19ZJnhxSZ1+dCYS4XyrebzEdJ+WtXsit/yJ3HKHw87+5c7PXLOev8F05rO+HopfZ6IoSjQ3/v89x5bZhZCwEIo7OxArhz4g193dPXHRA4VC4WJ+GY1GCM6ctHKhUKhUKsnhXmxEq9Xq39AgLzE2WCsnmAfHSBjIvrLMM72DS17vogvY7pbrT73dTZcZyAqA14c7bE+9HbSldAnbPuxb+MqXpBubj1wG5aM37Uedm49cvvdE3Dzd6NZq/SkznB1E8dDlDU48uKYty3FqnuOJ3PLnH32LSTpdTqr4+Uffcqqdg/1qR1FU/9DIwxnciocFzP8ezuAarvk8/odMMziUeLMPZ5SWRS39ga9XwLj1Af/G8ACFQtHQcOeHKo/HMxqNkGag0Wg2bdoEG2tqaiDCRafTqVQqcFTu37+fuUrpdLrly5d734fH4ykUCmIRMmT5W0ZdV1T406KFzlNU56fMz9Vx9s3wXpi+mxfPXfmw23zOJWglfdainNSCgnkr02ctDF/vXDlx4oSnxHN+nUmWPSdj5oyPLl1/cG7y3y/wYeHJP31146Sx37JNwGBfZHoSosTzQNQOPJlNTU2gYVarValUgp1HBuGsVuvLL7/sclRBQQHzfHOLxcJEGq1Wqx9JC9LcZBQ8JIykz1oom/WTafsJOOyXbtweGnF42SUpnmOyRZGJj3hiygUv8EEsPp9fU1NDJK2hoUEqlUI6udFoVCqVRK6lqSUAAB0aSURBVA4BsMNqamqY55srFAoSGuOd0E9RhiCIF8bG7EMjjuKFCXNSPDpjm84NfdmPgodMveDxgzGHhVKp1Ol0JKJk06ZNYid8Pl+j0VgsFp1Op9frhUIhbPepcoVC4SlWZSJ+CF6wAjURhP1cvXo1IyMMyywsW5TwYIbHp1nTuTtT2r7Q3L93VVoI+4WwiykfoA5WyIZGoykoKCBvpVIpiZzk8/mlpaVk1XLmdVosFrFYTAYIJ0UikaCFhyBeUCieV6sbbt1i6eKx/9HxzQvN/SzoCBIeQiB4kyzpyRA+n9/U1MTj8WB3q9VaVlbma+4dnaamJqFQCAvsMYHH4/kargKEdyVYBAklAwMD+/c3bNr0/AcfsHRdWZ80r6SkJJ9GSUmJfw8BhCVEQAgyQSgU6vV6up23c+dOoVDoKVvcEzqdTiqVlpWVuWSde4HH4+l0Oj9WxYPMBD+OQpDI5erVvl/+8lc/+9nLX37JaDKzQHBQDrvD4S1kZXwCmnvKfdI8uVze/i1yubyxsbGkpMRkMnk/Sq1Wl5SUTNU5I/4SMS7NO7UJhTqdTiKRkC3d3d2bNm2CjDrvIZQWi0Wj0Uil0uXLl9MnzMzJyTl79uzJkydzctzPTSWRSPxWOwSJWvT6cxUVlb/85e4p9XDaHdTouOJ5k7xRu2upf77NioqKQ4cO2Wy22tpa73tOqohIWJjyoJXgCh74NiHZrqamhpho3d3drznh8XgknoUcYjQa9Xq9W+/lmjVrNBoN7Gw0GjUaDX2BIbFYXFpaiuN2COI3H3zwx48/bl23Tl5RUT4VV3HM4RixT2Lhjdgdj83j/+XKPZPx/kfHNwPD1O/KfIthEQgEcrlcrVYbDAaRSKR2YrONT7wgEon27NkjEAjy8/Nh5/z8fIFAcOzYMZvNplKpGhsbYbtMJtuzZ4+vZ4oETuhWPA8uSqUSAlVcQk6sVmuLk0lby8nJAYOPvhGmbgl6b4Wp8UYzzvKARCkwsPfBBx+++OJPli0rDu5F+NbC87bP06LE9//bIc2aPWK/Z1LsGzbq7GXq4UzfWhSJRGDDiUSitrY2pVIpl8sNBkNlZaVara6urm5vb6+trW1razt27BgcYrPZDAbDoUOHRCJRY2NjbW1tY2OjXC7343yRQIhUwQP3pkajqampUalUGo2G+YCcr5OwBI4wNQEFDwF+9jPXSRKihKtX+/7lX6rF4oL/9b+2BjF1we5wjDjsDsqb4j333eTli2cM3HZdAmLb+xajxf5wpm8jO1wuFzRsfE67+nrYKBKJioqK2tra3B4iEAgOHToEr+VyuUqlMhgMPjWKBIUIEDyLxeJpcE4sFguFwtLSUovF4j27QCKRGI1Gkl2u0+ncLg9Er9mnddIRhCF6PdPA4GmJXn/uF7/Y/dvfvhqskwOX5qSrGeXOdvOsG7E7xrw7Q90B43MCwfgsZW1tbVqt1uCEbHSLWq02mUxtbW04vBdG2Ct4Op1Oo9G4zKLCBE/WG322zAYnk1ZWUFAAs7pgxAoSLH7zm19P42v54ov/5KU0IyO9oqL86af9X65vInSX5iedw62dw5MeUrwoYdmiBAhmmWz4zw0Gg4HL5YpEIq1WW1VVJXNy6NAhcGO6PUSlUqnVarlcXl1dXVRUhAGc4YKNgmexWJRKJfN8cDo5OTmefJVSqZS+uh4Tzjl57bXXJBKJSqWKLNm7+PP7u/pHnnrbWLk0dV9Z5lNvGxmuCUcO9Kk5WJSOs/28v/1limPXQ/SV3yOOhx+Oxh9PycnJ69bJ1637h5SUlODWPO7StN9xaR746+Dg8OQCdqFv9DsZcXNSYkbsdl8Fr62trbGxUalUcrnctrY2gUBAwk+8mG5arRbUDnyh4A5FQg8bBc9vtQNZ8rJDU1OTUqlkEtLiQktLy8MPP+z3yF/gk0fnpiVc/Pn9botCoDF+A1o78Wi369sh05Xi4sdfeuknUzTlmN3hIBbev3wv5UzP5IPl2WmxMPGm08Jj2hCJtJTL5RUVFTCYZzKZSLgm6B/sDEUmkwm2gDrabDYul1tVVYWCFy5YJ3gajYaudi+99NLERQ/o+5w8eRJeMEkeEIvFkHUAGQgTKyHAwKFer6dPswmrEYUy2oXQ1T9MhI2hBbbwlS/9a8vvAydSf8oMC9KCYEe0ZYb4waJFC1988SdBNGr/2mdNiI0ZGL27VuKYgyJpCTMTON/xPKMmgUwz7RzDm0TxGp3A66KiourqahJdWVFR0dbWtn79eiiSyWQkFEUul2u12pKSEkhLqK6urqqqKi4uhqNwGC9cTLng6bq+kSxIZrgzODPJ2x07dridPEyn05HXfiTJCZ1MWgkIrV6vVygUJIdv06ZNUqnUe8ALgiDJyckvvfST4A7X/XhJSsfX4wbcBdqvJqeFd8fE+9f3bzJxaSYlcP7tmVlzUmJGJ3NpkrwCt3C5XBJ76QLoHNkmEonob+lPOSSUsMvCI2u3QsBIIFNlBgswCqVSKdG8mpoaXyczm1Iql6ZWLk0tzEoCQ3DzkcswVnfx5/cf7xzYfOQyaXxtHvedDfPXHbwEC5TDqBt5+86G+blp8Ute7yIHgllWf8pcmJUI9dNdkbDw+opFybD4+JneIeZn6VLz5iOXz/QO1a1Mh9pg0XNiC26VzNkqmZPqXHbDZRX11KTYfWWZa/O4cO67W66DQQlGMEVRKxYl158ybz5yGU52YuXIVLBpU/lUDNfVrbgTOP3U766RjXZa4vmyhQk9/WOeDicQl+aILy5NZBrALsGjCwl7RAXmrRaLxSDGDQ0NKpWKedLCuSs+KIEfFGYlHe6wLXm9KzUp9qPncvaVZXrySR7usJkHx2B/pxikkMOJNkw8qnJp6uYjl+tPdcGA3FbJnN0t16Et8+DYwle+7OofpssJcyqXppJQmsqlqebBsbTaC+bBsX1lmXUr0w932EjNIFG5aQnvbLgn7Puj53LAB9vVP7yvLHNfWebxzoGu/mE4nW0f9oE8Vy5NJdJeuTQ1Ny04E5ojEwl6mp1bOBzqpLH/pHF8brBH5iWP2CnQrY1Lk3yqh4lLE5lOTPlcmszjNTQaDQmhLC8vn+qQSJ/WLoe5Oslbujt0UixDk//kDITNRy6DvWIeHDvcYctNS/DyQD/eOQBWVGpS7IpFyeRtYVZSalLs8U43cx6Scbj6U+YzvYMgk2vzuLlpCds+7AN12d1yHVTTJw532EjgaP0p87qDl8yDY/AaFAu06njnAJyg0369QloAu3bdQRP0AYy/yqWpUGoeHCNmHFiHYIPWnzK7mIlIEPntb18NwXp4/1vG31bMhb+H5saNfhul+VbrN+UNlol/b7V+47aeSV2ayDSDRRYePcCSuTNTr9f7J40+CR643Xfu3AmvdTrdxFAaT0z1HCu5aQng8QPPnneOd97aV5YJO5sHx+pP9b+zYT6In3lwzG3eAsgJYB60k0ZBPknRmd5BJh2gc6b3nkWo61ampybFEsUCocpNS6DbnfRDwMvqErya+u2Cw3QXKxh24ETd3XKdfkZIJJKXHp+XfmeS3jdPD53sug2y1WN2/+PS03Z0aUYbUy54+suMHHo6nY4Mkq1Zs4Z5VAjMK+Zrr+jWJEP4fL5EIoGUBp8svCkVvNy0hNM/ze3qHz7eOcDZft5TGgDhcIdtX1km2Eb1p8zg5Fybxy3MSmKYpQekTljIfuIWnzj901yniTkA/liQMSatMMnK6OofXvjKl1slc9bmcTFYdJpxJy3BeVLbv5fidgwvO839zelf4jkSuUy5S5OhQ49u0vkUwtTQ0OCT/EyMBWUOCeY8d+6cxWJheJzRPIX2xIpFyalJsesOmsBNN6nqmAfHwC25YlEyWEvHOwfW5vFWLEo+3OHDjDZgJIGNBdBf+0puWkJhVtLuluubj1zu6h/OTYsnrcCgI62VRJc+kDiXSdndcn3J612HO2xbJXP87irCNu6kJThla2YC58GMuIl/MxM4bnvt39RiSOQSigVgW76axHQwGo0kGVwikfiaaVBaWspc84xGo1Qq9XW6MoDuO2XuEZ1SCw8GvcCXuGJRMpNH+eEOG4gEjLo59S8ZrCvm7YJpuK9sHvg2SbhmIGcBo4O5aQn0+Jf6U+a1eVw4r8KsJLr9Wn/KbB4cq1uZDopYmJV0+qe5buuHWBt4nZsWD80h04M7aQleJ4/2BI7hRRuhGMMzmkckC7ztQDfv/Ejrtlqty5cvLy8vL3XiaTe9Xt/U1ETPfPAVuuBBrgKTCgKfZsULhzts9afMdSvT61amn+kdrD9lnlTzQNiIvB3usNWtTD/eOeCTDHT1D687eKluZTr4Hg932Ha3XPfbcjIPjm0+cnlfWaZj10MQbEKsum0f9qUmxcIJQuIB0Tzz4NhTb3fvK5tHdM6To/JM7yBEfsKJ0yNfkEgH0hL0l4f8UK4RdGlGGRxKvNmHM07Lopb+wNcrpHx89qurPQZuGY3GBQvu6GFOTg5ZfNULNTU1JH4kKEyymhYNoVAIg3+wDPqk+5+7MiT+zcUgdhUJP52nqM5PmffCcfZN/NCYc+LEiSVLljDf/8PO2z/6rxt+N/e7H8xeuWhGEPuPsBaz2RwKC0/vNRHNv+BMwpo1a+izfzGEx+NJpVI/DpRKpTAhWUtLi8VimTQbz/u5IwgSICsXzTi56T6bXwPl3ATqobkRvCYo4iuh+LC9+PQsFguJseTxeMxj/QlNTmpqakiQp3d4PJ7SiUqlCkTwGCYnMAxSRRDEb1C0EIaE6EZp+WrA7Yya9BE1pVLp35qrMHRnNBphYmgve0qd+NEEvS2YQpqh4E3pAB6CIAjCnBAJnqcppIk/EwyvQJoQCoUhWMfAp2w869AYujQRBEFYQijSEjwZOhqNhph3CoXCP/Mu9BCrbtJsvCbDzYg4IwRBkGggZBbegHVojJd4T1q038nm4YXuFG1qavJiVqI/E0F8Zfbs2deuXWP/ZRseHh4ZmdpZA6cfiYmJsbEBTckUCHPmzAndYG+T4Wb5I3dtOJepoiNohTmxWMzj8cA21el0XgSv6TxaeAjiG1M9a3yw6O/vN5vdrC6CeCEzMzMpyf8pmQInRC5N59P/ntn06eYdG9a98wli5HkZxnvXcHOq10lAEARBmBNCwTPctH4rAE1NTRFq3gHkR2h3d7enuNAmg8/L5SAIgiBTR+gEjx7EEWCyedhxGcZzf7Loz0QQBGETIRU8zRkLuAHpU0VHnHnnInhuvZoNn1nQn4kgCMIqQip4uq6BbstIRI/eESQSCbx0u2wCSDuCIAjCHkIqeBRF7Wr+IpCVgNgD6fnEYbxuywgmJCAIgrCNUAveob+NcHk8eB255p13r2bN8a/D0SMEQRDEG6EWPOtYvOjJ/0lRVEFBQeSadyB4vG+Vm+7VtA6NYbgKgiAICwm14FEUZche531qFaPRWFNTw3wR86kAlnFQqVReJg9zm42n+nM/hqsgCIKwkDAIni0x4zH5C14mKBGLxTt37ly+fLnbeJDQoNFoNm3a9PLLL3vpJxE8MqmmdWhM1er/WpQIgiDI1BGedaQMD/zjxKk1CWRG6aampnDNM0Sy65hYeGSpoJrj19C8Q5BA0Ol08+bNY/8ltNvto6OjLOhIJNHd3c3hcMLVYR6PFx7Bs9pnqP7cv+PJuWFpPVjQxVin0z0sXaX6M5p3CBIQY2NjGRkZeA2RoGM2m8Pg0gRqjn/dbYn4ucZJNt74sgmHe8PdHQRBEMQjYRO88TXwIl8hiJGXct98zL1DEARhM+EUPF3XQMNnkT0jCVm01vzdqnD3BUEQBPFGOAVvPDnh/avTwLEpXvtPl5MWsaAjCIIgiEfCE7RCsAyNKQ73nnw+8uaPJggX5+kXVrCkMwgSbfR/Qx274Oj/huq1UknxVNpMSsCjpAs5aTPxVkBcCbPggWNz54lrERqxOUTF9z/9Kgs6giDRyH91OHQXqYsD39waGe27NSzLmdM/TF00U7qLjh/kcaQL8aZA7iH8ggcRm9LcmZIFySzoiw9Yh8beHfk7WyKGUCNIqGm/Qn1wwdFxfURnunHr9rfJr87/Hc6xmv8672i/Mm7q5UdAUh8SIlgheBRFlf7ukq5SWDAvkQV9YYry6NUL9qzI6CuCRDiDI+N22+AIZbKOey+vDY2d67ddvPGN+7Oyj//TaaE6/+qg7NSiOeNvBTzq6Qc5SfF4J0QvbBE8GMzTVQo9Tb/CNl4+ehUXvUOQkKG76DjQMXL66/FpmG4Nj9616rwAE6HEUJ3m8f87+6mkeMfTD4Ztpg8k7IQ5SpOO/sqQtN5ojYSpuRo+s+CkKggSYi4NDF69efvqzduM1I5gd7o6x1j1tEPCA7tuAdA8FnTEGw2fWXBSFQRBkIiDdb959FeGsjfsZkFH3INqhyCsZdTu8PJndzjwo4ty2Gjk92SvYqfm7TxxDdUOQVjLiN3h5c8+XfSusbExPz+/ra2N5XWyELYErbjQk70qeX2yecTMkv5Yh8aUGKWCIOxm1G730r9YRwxF+ROxYjKZSkpKBALBsWPH8A6IaNg7jDsglGqGpWyYbLPbMiKtN6LaIQjLGXE4vPyN+evS1Gq1XC7XZDJNewNo2sPquCVbXKricG/Z73vCGLp5yzFD/NpF/ZWhcHUAQRCGTDaG5+d1bGxslMvlIpGosbERP4qIJgICdZsMN8W/ufiu4Wbom573iOzMkn/DRcwRJCIYsdu9/PkXtNLW1mYymWROtFqtzWajl6rV6uLi4nwnVVVV5JD169fDxpKSEjiksbGxpKSE7EnqUavV+d+iVqvHf+jbbFVVVWSjwWDw3kODwUCaW79+vcFgsNls+fn5KpWK7KPVaskQnaeeRAORkZliNI+U/r6n7Pc9IVta4TrFT17/+hXZr6kEnIMWQSKDqYjS1Gq1IidyuRzUghSpnFRUVLS3t5PhPa1WW1lZyeVy250IBAKbzabVamtra+VyeXt7+6FDhwwGA6hRY2OjSqXas2dPe3t7dXU1aI9KpWprazt27Fh7e3tFRYV3wTOZTJWVlQKBoL29vbW1laKoqqoqLpcrk8noXdVqtQKBoKioyFNPogSWBq24pclws8lwU1HI5w95G5oOkIbPLDXHvzY+9ovwnCSCIB7gxsct4Cd5Kr09av9v800OxeF4+Bm/kDOTonybWMxmszU2NiqVyvHWuVwQjIqKClAatVqtVCrhrUAg2LNnD8hVUVFRfX091AAvKisr5XI57CkSiWQyGRwLCicSiSiKAkGFmrlcrkAgGJ+/0Nm0F9RqNZfLhaa5XG5FRUVVVZVWqwV7tK2traioCBQXqlKpVG57EiX3XCQJHjAePGIrzhAVXTUEcwDZOjSmOTM+f4rRHPHr8yHI9CNtJoc/I/72sEcrzcYZvWC+5an0pbn6+ynLDNsSinqQ+bUBI0kmk8FbmUxWW1sLKgLuQdAqgskJkS4ANjY6uafDNhvYYSUlJSBCIHIVFRWVlZUlJSUymWxSKQKPa35+vkvNcrmcy+VqtdqioiJoVy6Xe+kJ82sS0USe4I3Dy7r6/X+nJL1zDf/x2p9vlD7EzeEHNCNs2e97msIxRoggCEPun0Mlx8Z6STwYc7gWzY4bjzW7MZqYFDN6/4zxKOuBry+C4JnN5tTU1Elb1mq1FEWVlJS4bCwqKvL1cyO2oAvHjh1Tq9VarbakpAT2KSoqam1tValUWq1WrVbX19d7b45uUNKRy+WNjY3V1dVg8HG5XBA2Tz2JBiJ5djle1rXHqpRHrwp3f7HgV19sauxt+MxyjkE4ZbdlpOWrgU+/jst47B+oVf9GKf+CaocgLCdtJiWaG5OYEOMptXzsXr0TxN/adt/pnRltz6Zd2J5+GjZaLeaPnDQ3N3/00Ufez9jgRKlUttMgoStg27kMsAkEAi6X65K94HYjnYqKikOHDoF3ETZzudzq6upjx45xuVzvoaEikQiiVCYWyWQym82mVqsNBgMYnZP2ZNozTaZTNZpHNGfGJ/0S/+YiZ/v5Bb/6Yvlbxol/DztLhbu/kNYbP+SVXZXspPJKqcRZLDgDBEEm4ekHOekzZ3iKSXFJs0uKGU2KGV8u4dGZV9Ni7/4O7nMyvlR6f7/35sC8c/FPgopAJItMJlOpVCBIBoMBojQrKira2tpqa2vBVVhZWWkymWAjCQ9RO6Eoqra2logcDN3BgB9okslkAvHz0km5XA5RnSQWFJoGLRSJRGq1GsJVYKOnnkQJkenSnAyjeQSH4hBkmnH/HOrh9Ljegdj+ATffbhdv55e3+V/e5oMn0y0LF3pbEB3CVcATSN8OW7RarVwu37NnT+23gJaQf9VqNQhhUVERxJJAwAioi0gkgsE5kUhUW1sL8lNUVFRdXQ12WGVlJTQnl8u9D+PBUZAdAcfSFRokme7A9NSTKIFDiTf7cKZpWdTSH0TP1UEQN3Seojo/ZX5hHGffxKvInBMnTixZssTT7v3fUL/4k/3Pl61DI64jdkNj9qvf3KZv2Z5+Oiv+bhhLeno6WHjwNjU1VSKRpKSkhOU0kdBjNpunp4WHIMi0JG0mVV4Y03875bOvbaNj9/gwR2kuzWfTLuQnXgeXJvDDH/4QXvzhD3+AF2azuampKTk5uaysDG+WKAGXREQQJJLIn0f9+O/iH7mPS3HuyTQfo00d9ujMq3S1o+MSnDkwMICffvSAFh6CIBHGo9lUrzXO4eD95Yp55Fs7j27h6W4JCpKup8a6idlOSEggr3Nzc+fPn4+ffvSAgocgSOTxgzxOFi/ecSr106uWb4bHZ7ulW3h/Gv6Ofc7sVTNODlrvjNgRTyYhNzf3u9/9Ln70UQUKHoIgEcmj2RRFxaedSzvRa7l2a5hMlblw9swnMnjrC2LHTMldVo9nRqJXkOgBBQ9BkEjl0WxKwIvlfZr2l74BfZ8tITbmcUFqUUbiDx/h8GJvNX3c5eW8BgYG+vr6IHQTiRJQ8BAEiWCyeNTW5ZwPLiQfMSQkx8XKHoh5+kFOUjw1PJyQmpp669at73znO8PDwxcuXIBznD9/vkAguHDhQmpqKqpdtIGChyBIZJMUPz6k92h2AugfkJCQ8NRTTw0PD0OmXV9fn9lspijqscceS0hI8J51jkxXUPAQBJkOEKkjJDiBd/n5+WDV0aM0kWgDBQ9BkOnPfCf4QUc5MTnz0ny4AjevR/sFQ5B+U9RfAgSJSGKEmXN86PfI7fGJBBEkaun9G9Xfy/zkeSkeV+hGECTExAgzZ/vWYuen1NnmNM4gflJIVJHCcf7a6zju00mLF6MbDUHYQpx4saDhfR8709fV/4G3BBcEmX7c8uuMxIsFeC8gCEuIK10ufnnPYfw4EGQqkC55AK+rTwwMDJw9e5b9/RwdHbXbXZcoQrwTFxcXExO2FQsefPBBjsPhEJb8S/eVSRb/RRDED8wf/5o/ayZeuelHf38/JPYhzMnMzExKCueo9rjYKjc+iR8ZggSd8mceQ7VDEPYwLniK7z+GsWQIEnQU338MLyqCsIdxwePPmolGHoIEF0nhAziAhyCs4s74oXLj3/uWgY4giFdUP1+LFwhBWMUdwePPmqmpVeBHgyBBYcfm1ZiBhyBs426EqHTJAzs2r8YPCEECZI20oObH+FVCENZxT0pEzY9Xlz+Dw+wI4j8FDwg0teV4ARGEhbjmAGpqy1HzEMQ/Ch4Q6P79nzAVAUHYiZukd9Q8BPGD8mce0//nv6LaIQhrcT/Li6a2/NWqtZichyBM4KUkHfn1j9GTiSAsx+O0ZsqNT+r/81/XSAvwE0QQL5Q/85jx2C9Kl4vxIiEIyxmfS9N7D/WfX1Id+FPTSb31Fi4JhCB3yJmXVrpcrNz4pM8LbCHTApxL0w/CPpfm5IJHaDqp153+Qv+5Sf/5JRQ/JAopeEAgzJwtXjy/dHkBptlFOTedRPtV8JHZs2fPmDEjXK1TFPX/AQGz05qtbpzTAAAAAElFTkSuQmCC" id="0" name="Picture 1"/>
          <p:cNvPicPr>
            <a:picLocks noGrp="1" noChangeAspect="1"/>
          </p:cNvPicPr>
          <p:nvPr/>
        </p:nvPicPr>
        <p:blipFill>
          <a:blip r:embed="rId2"/>
          <a:stretch>
            <a:fillRect/>
          </a:stretch>
        </p:blipFill>
        <p:spPr bwMode="auto">
          <a:xfrm>
            <a:off x="3568700" y="1282700"/>
            <a:ext cx="5105400" cy="1727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 diagram that shows an identification card and the various kinds of resources the user can access. The identification card represents the user’s credentials.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identification card represents credentials that the user has to prove their identity (you’ll learn more about the types of credentials later in this module.) Once authenticated, authorization defines what kinds of applications, resources, and data that user can access.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What is Azure Active Directory?</a:t>
            </a:r>
          </a:p>
        </p:txBody>
      </p:sp>
      <p:sp>
        <p:nvSpPr>
          <p:cNvPr id="3" name="Content Placeholder 2"/>
          <p:cNvSpPr>
            <a:spLocks noGrp="1"/>
          </p:cNvSpPr>
          <p:nvPr>
            <p:ph idx="1"/>
          </p:nvPr>
        </p:nvSpPr>
        <p:spPr/>
        <p:txBody>
          <a:bodyPr/>
          <a:lstStyle/>
          <a:p>
            <a:pPr lvl="0" indent="0" marL="0">
              <a:buNone/>
            </a:pPr>
            <a:r>
              <a:rPr>
                <a:hlinkClick r:id="rId2"/>
              </a:rPr>
              <a:t>Continue</a:t>
            </a:r>
          </a:p>
          <a:p>
            <a:pPr lvl="0" indent="0" marL="0">
              <a:buNone/>
            </a:pPr>
            <a:r>
              <a:rPr/>
              <a:t>Need help? See our </a:t>
            </a:r>
            <a:r>
              <a:rPr>
                <a:hlinkClick r:id="rId3"/>
              </a:rPr>
              <a:t>troubleshooting guide</a:t>
            </a:r>
            <a:r>
              <a:rPr/>
              <a:t> or provide specific feedback by </a:t>
            </a:r>
            <a:r>
              <a:rPr>
                <a:hlinkClick r:id="rId4"/>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2022-04-22T11:25:07Z</dcterms:created>
  <dcterms:modified xsi:type="dcterms:W3CDTF">2022-04-22T11:25:07Z</dcterms:modified>
</cp:coreProperties>
</file>

<file path=docProps/custom.xml><?xml version="1.0" encoding="utf-8"?>
<Properties xmlns="http://schemas.openxmlformats.org/officeDocument/2006/custom-properties" xmlns:vt="http://schemas.openxmlformats.org/officeDocument/2006/docPropsVTypes"/>
</file>