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secure-access-azure-identity-services/4-what-are-mfa-conditional-acc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In this part, you learn how Azure Active Directory (Azure AD) provides identity services that enable your users to sign in and access both Microsoft cloud applications and cloud applications that you develop. You also learn how Azure AD supports single sign-on (SSO).</a:t>
            </a:r>
          </a:p>
          <a:p>
            <a:pPr lvl="0" indent="0" marL="0">
              <a:buNone/>
            </a:pPr>
            <a:r>
              <a:rPr/>
              <a:t>Tailwind Traders already uses Active Directory to secure its on-premises environments. The company doesn’t want its users to have a different username and password to remember for accessing applications and data in the cloud. Can the company integrate its existing Active Directory instance with cloud identity services to create a seamless experience for its users?</a:t>
            </a:r>
          </a:p>
          <a:p>
            <a:pPr lvl="0" indent="0" marL="0">
              <a:buNone/>
            </a:pPr>
            <a:r>
              <a:rPr/>
              <a:t>Let’s start with how Azure AD compares to Active Directory.</a:t>
            </a:r>
          </a:p>
          <a:p>
            <a:pPr lvl="0" indent="0" marL="0">
              <a:buNone/>
            </a:pPr>
            <a:r>
              <a:rPr/>
              <a:t>Active Directory is related to Azure AD, but they have some key differences.</a:t>
            </a:r>
          </a:p>
          <a:p>
            <a:pPr lvl="0" indent="0" marL="0">
              <a:buNone/>
            </a:pPr>
            <a:r>
              <a:rPr/>
              <a:t>Microsoft introduced Active Directory in Windows 2000 to give organizations the ability to manage multiple on-premises infrastructure components and systems by using a single identity per user.</a:t>
            </a:r>
          </a:p>
          <a:p>
            <a:pPr lvl="0" indent="0" marL="0">
              <a:buNone/>
            </a:pPr>
            <a:r>
              <a:rPr/>
              <a:t>For on-premises environments, Active Directory running on Windows Server provides an identity and access management service that’s managed by your own organization. Azure AD is Microsoft’s cloud-based identity and access management service. With Azure AD, you control the identity accounts, but Microsoft ensures that the service is available globally. If you’ve worked with Active Directory, Azure AD will be familiar to you.</a:t>
            </a:r>
          </a:p>
          <a:p>
            <a:pPr lvl="0" indent="0" marL="0">
              <a:buNone/>
            </a:pPr>
            <a:r>
              <a:rPr/>
              <a:t>When you secure identities on-premises with Active Directory, Microsoft doesn’t monitor sign-in attempts. When you connect Active Directory with Azure AD, Microsoft can help protect you by detecting suspicious sign-in attempts at no extra cost. For example, Azure AD can detect sign-in attempts from unexpected locations or unknown devices.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Who uses Azure AD?</a:t>
            </a:r>
          </a:p>
        </p:txBody>
      </p:sp>
      <p:sp>
        <p:nvSpPr>
          <p:cNvPr id="4" name="Text Placeholder 3"/>
          <p:cNvSpPr>
            <a:spLocks noGrp="1"/>
          </p:cNvSpPr>
          <p:nvPr>
            <p:ph idx="2" sz="half" type="body"/>
          </p:nvPr>
        </p:nvSpPr>
        <p:spPr/>
        <p:txBody>
          <a:bodyPr/>
          <a:lstStyle/>
          <a:p>
            <a:pPr lvl="0" indent="0" marL="0">
              <a:buNone/>
            </a:pPr>
            <a:r>
              <a:rPr/>
              <a:t>Azure AD is for:</a:t>
            </a:r>
          </a:p>
          <a:p>
            <a:pPr lvl="0"/>
            <a:r>
              <a:rPr b="1"/>
              <a:t>IT administrators</a:t>
            </a:r>
          </a:p>
          <a:p>
            <a:pPr lvl="1" indent="0" marL="342900">
              <a:buNone/>
            </a:pPr>
            <a:r>
              <a:rPr/>
              <a:t>Administrators can use Azure AD to control access to applications and resources based on their business requirements.</a:t>
            </a:r>
          </a:p>
          <a:p>
            <a:pPr lvl="0"/>
            <a:r>
              <a:rPr b="1"/>
              <a:t>App developers</a:t>
            </a:r>
          </a:p>
          <a:p>
            <a:pPr lvl="1" indent="0" marL="342900">
              <a:buNone/>
            </a:pPr>
            <a:r>
              <a:rPr/>
              <a:t>Developers can use Azure AD to provide a standards-based approach for adding functionality to applications that they build, such as adding SSO functionality to an app or enabling an app to work with a user’s existing credentials.</a:t>
            </a:r>
          </a:p>
          <a:p>
            <a:pPr lvl="0"/>
            <a:r>
              <a:rPr b="1"/>
              <a:t>Users</a:t>
            </a:r>
          </a:p>
          <a:p>
            <a:pPr lvl="1" indent="0" marL="342900">
              <a:buNone/>
            </a:pPr>
            <a:r>
              <a:rPr/>
              <a:t>Users can manage their identities. For example, self-service password reset enables users to change or reset their password with no involvement from an IT administrator or help desk.</a:t>
            </a:r>
          </a:p>
          <a:p>
            <a:pPr lvl="0"/>
            <a:r>
              <a:rPr b="1"/>
              <a:t>Online service subscribers</a:t>
            </a:r>
          </a:p>
          <a:p>
            <a:pPr lvl="1" indent="0" marL="342900">
              <a:buNone/>
            </a:pPr>
            <a:r>
              <a:rPr/>
              <a:t>Microsoft 365, Microsoft Office 365, Azure, and Microsoft Dynamics CRM Online subscribers are already using Azure AD.</a:t>
            </a:r>
          </a:p>
          <a:p>
            <a:pPr lvl="1" indent="0" marL="342900">
              <a:buNone/>
            </a:pPr>
            <a:r>
              <a:rPr/>
              <a:t>A </a:t>
            </a:r>
            <a:r>
              <a:rPr i="1"/>
              <a:t>tenant</a:t>
            </a:r>
            <a:r>
              <a:rPr/>
              <a:t> is a representation of an organization. A tenant is typically separated from other tenants and has its own identity.</a:t>
            </a:r>
          </a:p>
          <a:p>
            <a:pPr lvl="1" indent="0" marL="342900">
              <a:buNone/>
            </a:pPr>
            <a:r>
              <a:rPr/>
              <a:t>Each Microsoft 365, Office 365, Azure, and Dynamics CRM Online tenant is automatically an Azure AD tenant.</a:t>
            </a:r>
          </a:p>
          <a:p>
            <a:pPr lvl="0" indent="0" marL="0">
              <a:buNone/>
            </a:pPr>
            <a:r>
              <a:rPr/>
              <a:t>Here’s a screenshot of what an IT administrator might see in the Azure portal when working with Active Directory:</a:t>
            </a:r>
          </a:p>
        </p:txBody>
      </p:sp>
      <p:pic>
        <p:nvPicPr>
          <p:cNvPr descr="fig:  data:image/png;base64,iVBORw0KGgoAAAANSUhEUgAAA4EAAAHbCAIAAAD6QggjAAAAAXNSR0IArs4c6QAAAGxlWElmTU0AKgAAAAgABAEaAAUAAAABAAAAPgEbAAUAAAABAAAARgEoAAMAAAABAAIAAIdpAAQAAAABAAAATgAAAAAAAABIAAAAAQAAAEgAAAABAAKgAgAEAAAAAQAAA4GgAwAEAAAAAQAAAdsAAAAA0gLr1gAAAAlwSFlzAAALEwAACxMBAJqcGAAAAgppVFh0WE1MOmNvbS5hZG9iZS54bXAAAAAAADx4OnhtcG1ldGEgeG1sbnM6eD0iYWRvYmU6bnM6bWV0YS8iIHg6eG1wdGs9IlhNUCBDb3JlIDUuNC4wIj4KICAgPHJkZjpSREYgeG1sbnM6cmRmPSJodHRwOi8vd3d3LnczLm9yZy8xOTk5LzAyLzIyLXJkZi1zeW50YXgtbnMjIj4KICAgICAgPHJkZjpEZXNjcmlwdGlvbiByZGY6YWJvdXQ9IiIKICAgICAgICAgICAgeG1sbnM6ZXhpZj0iaHR0cDovL25zLmFkb2JlLmNvbS9leGlmLzEuMC8iCiAgICAgICAgICAgIHhtbG5zOnRpZmY9Imh0dHA6Ly9ucy5hZG9iZS5jb20vdGlmZi8xLjAvIj4KICAgICAgICAgPGV4aWY6UGl4ZWxYRGltZW5zaW9uPjg5NzwvZXhpZjpQaXhlbFhEaW1lbnNpb24+CiAgICAgICAgIDxleGlmOlBpeGVsWURpbWVuc2lvbj40NzU8L2V4aWY6UGl4ZWxZRGltZW5zaW9uPgogICAgICAgICA8dGlmZjpSZXNvbHV0aW9uVW5pdD4yPC90aWZmOlJlc29sdXRpb25Vbml0PgogICAgICA8L3JkZjpEZXNjcmlwdGlvbj4KICAgPC9yZGY6UkRGPgo8L3g6eG1wbWV0YT4KqWyQMAAAQABJREFUeAHsnQV4VEcXhmMQPMGCBJfi7u5SvFhb+henLRTa0lIoVrRQ2uLubkWKQ4u7u7sGSHBJCIQk/7uZMFx2N9mNoWcfnmXu3DNn5r672f32zJm5jsHBwQ7yEAJCQAgIASEgBISAEBACr5GA02vsS7oSAkJACAgBISAEhIAQEAImAqJB5X0gBISAEBACQkAICAEh8LoJiAZ93cSlPyEgBISAEBACQkAICAHRoPIeEAJCQAgIASEgBISAEHjdBESDvm7i0p8QEAJCQAgIASEgBISAaFB5DwgBISAEhIAQEAJCQAi8bgKiQV83celPCAgBISAEhIAQEAJCQDSovAeEgBAQAkJACAgBISAEXjcB0aCvm7j0JwSEgBAQAkJACAgBIeDyASIICgp69uwZFx4rVixnZ+e3jcBbPjyN63nIg8PYsWM7Ob2xHzNr1qw5eOBAnTp1cuXOrccmBSEgBISAEBACQuAtJ/DGpENYXJ48efLwwQMb/x4+DKu5Zf3Ro0dbt2rV6aefrl+/rs5uWL++VMkS/Pt94EBL+wjVLF+27LNPG/8xaBB6LEINwzFetmyZGt6YMaPDMnv06JENRA8eQDKs5tFS36d3bzXOnTt3RovDyDk5ePDAwoULrly9EqHmt27d2h3yuH37doQavmbjkydPftuu7ezZs15zv9KdEBACQkAICIGYJvDWxUF7dO+2adMmm5e9/8BBmzbKYNTIEcgUyp6enh1//NHYKtgh2HgY0bKfn2/v3r1odfbs2WLFi5crVy6iHqzbB78Y1Yv/Lc3KlytrWWlWU6pUqREjR5lVRuNhUHBQNHp7Pa58fHwGD/5r544dvr6+usf48ePXrl2nfYcOcePG1ZVvSWHhgr93hTwaNmzk6ur6loxKhiEEhIAQEAJCIOoE3ro4aNQvycxDhgwZVU36DOnNTkXxME6cuOnTh/pMnTp1FL1J85gmsG7t2oYN6vOsBGj27DkyZcpEpxzOmzf3iyafnz51KqbHEFH/VatV90yTpskXX4gAjSg6sRcCQkAICIG3nMBbFwetVLlyxhBloMBNnTJFFerVq5c4SRJVjlASJ7HPYsWLxY+foEiRItH7YpAEOXHSZGais2XLljVr1uh1Hr63b75p+/TZU2Vz//79fxYvVuUWLVvqhunTRbPm1p7fxcL69eu7dOnMyJMkSdL/twGFCxdW76KnT5/+9++/xLMvX77cpMnn/61dlzRp0rfnAosVK7Zs2fK3ZzwRGkmfPuRr9DZr0q5du9Gjw0wyMTOWQyEgBISAEHiPCbx1GrRGjZpG3EuXLLl79y41zZq3SJcunfGUneU4ceJUrFjJTuOImqFXatWqFdFWUbdv89VX2omX1zWlQVFX7dt30PVS0AT8/f3/+utPDnPlyjVs+AhA6VPEF2vXqZM7T55mTb8kIDp61Khfe/XSZ6UQRQJo0F4GnvxgmzVrVhR9SnMhIASEgBB4PwhEUoP6+AVtuhJwyy/Ixzf4xO0AxSK9m3Ou5C65kjkXTRXrtdFBXhw6ePD6jeusMkmYMGH69BmKFi3Kgnc9gKtXr/p4e3OYKXPmxIkT63pd0AZp0qZJkSKlrj927OhTf1OssUDBgnrd9+XLl27fMq1iyZ4jB3mEx48f9w9Z+pMvf34XFxNM7Y1oLlrnypUrZKOy8CVzpszkjFpmHLJCn3Unp0+fYglR7tx5EEl6ANFSIEp6/tw5XCX38EDEe3t7b9u21TO1Z/ESJZT/O3fuHD1yxNvHG8sUHikyZ8mSJ08ey64fPnx44vjxU6dPxY8XP2/evFk/+sjSRteQdslFnT17JlGiRFmyZM2dOzdr5/VZjUi9IsyAHz5yuECBgiqWHBgYuG/fPjjfv3c/tadnxpBHvHjxdPNIFFjTo94DPXr+ahSg2hWdfPX110OHDFm6dEnjTxszTX/48OHnAQFp0qZNkSKFNlMF9aIbTwUEBJw4cYIX8fGjx5kzZwZgEkMwlbfo8WPHHJ2cChYsiOWuXTu9vX3o0SE42M3dDT5m/nnP3PLxcXd357XgXX3l8uVEbm5mgfZweuQ3yc0bNy2bqCvKkTOnESbwHz9+nCFjxtcT/eXdHqFJDDMycigEhIAQEALvE4EIa1DfgOC/Tz1dde6pg6MDS3oceeYRUr7yMPDyg8BV5x2Sx3Uqnz52zcyx48dSp2OKGDP1U6dOMa4voSeS/P748y/Td3zIA/2x4O+/KQ4Y+Hu1atVUpfGZBMFRo0ZSw7KPrt26qVOsN2rWtKkqz5v/t1YAAwcM3Lt3D/XLlq9Ag3bt+ovXtWscrlq9RokV3V3ffv2xZOG8csIzAxs2fLinZxpdc+3atU4//ciSJl2DTbXq1fVh1Av79u5Vc9BcHSMcPdq0SokUQ2Z4mYbu27fPmtWrzXopW7bcgIEDjXKZFeQ/d/rJyLlmzVqIRbOGHLKx1MyZM0YMH248Bb1Bf/zBzwNVqRH1/+231atWbd++nfpGjRv/8kvX/fv39+jRXelF7YGgL7kH+jAShbX//UerunXrfRS2dIbPhPHjuUbGgAYdPnzY4UOHeMPwtjH2+ODBg6Zf/o8a1nupVxxJ/UuXLqdOndRmvDF69e5TqVJo9J13yFdfteHsosX/0FZhrFat+r//rkEQr/n3PzNZ1vWXX/DWvHmLDt99t3nz5oEDfitevPjoMWO1//B7hOeg33/3SJFi9eo1uglatmWL5hwa/wp4sdq0ac14Ro8ek/TFbxLdJCYKwcHBktgaE2DFpxAQAkLgXSQQsTVJqM92/z0yCVAewSbpGbqGmzIVIc/U33oStOCkf69tvpceBJlOxNiDb3H1jc43ro5vXbhwoU/vXny/2tltyZIlleWWrVt0kwP7TUvp1QMtogpEcZQAZSkSq+xfnLf+/6DfBxoFKEYMbOiQodr67p07TT7/zChAlc3YMWO0TTQWTp48oQSo9kl8TgtQvbiKs1u2bJ4yZbI2Q4C2a/uN4qwrV65coYSdrlGF/v36aQFKTFe9KFwj22P5+fmZGc+fN08JUFVP/O+rNq2VAKUhoWVeVrMmkTjknaAg6xfaqhNyNvLnz8+pK5ev8PxJvU94/vfff/k1YrRfv34dhwwPXUjB2/smi5mQjMh6Mo+7de9epEhRWHX+uRORYGNDysDhufrHH3NpJUI0H3kmbG5qNONNouRsnbp1jPW6bLPHkiVLYQzGS5cu6VY7dpiEPo/du3apAs/nz59XL2vBQoV0ZUwXRIPGNGHxLwSEgBB4VwhEIA46cp/fxivPiGQ4OjoiN4mABgepsvH5Zf35uwE9tjzqVyZBRveY2gfe2dmlabNmRIzc3NyQGszhtv3ma9CzJyghRjvzR5lWRlKgBvjavnnzZsqUpul4456Xe/ftbdioEZVaVbBwyuYLzLf7//73Zdt27UgMIF47dqxJWW7cuAHpqSZqp02bphQAYbPBQ4YULFjo6VP/sWPHzpk926bzSBgwg0yrnzp1Spc2HZepPND1jz/+VKNmTebKkaTz5s4dOXIEp5b888+337anANWhQwYrYzQlq3mgyk6rqHxoq3r9TMyVuWwO4clqrQwZMhArJdS6Yvly8KI4jUumMONlQmX+8ENHZycn1ziuJAkoV6i0vn37qeggs9i+FuJV92hPgcQAZZY2bdrw7dOkMRmcPWcKS1esVEltvLVly9bqhsj0sqVLOfvpZ5+p4Q0dOpQXEQU/e85cFTn+5JP6vAmBQ2rpqFcX35w5c3rmrFk6Hrx06VLyNJC5hQ2r5fhZhX+WTGkzDo0Pmz2mSZOGaDpadu+ePbwEqu2mjZtUYevWLepPmEP1g6pylSrGTAllFpXnxo0bE3bVHiy3WqtQoQJnkydP/nfIBIW2lIIQEAJCQAh8UATs1aDD9vpuvPQsNPjpEGRSmqFxRv5jwv3F86v1j/wDu29+1L9cwkwxI0NRbOS9qReMlE0yQYkwqbCl/RqUhixaYp9z/KAJPv64BoUNGzfo9wHbSSLFMOOsqmTrTX02rAIj+aFjR/Q6Bmiv+fPnocMo37hxAw2K4GNKWrX9448/CZ5RjhfPpAjPnD5tKe+UZRSfBw36A8GhnZA+u3LVap5VDYFAJsSVBmWoxP8YD1E6Hall9pkkRYzZiIpsh9q1aioNrR1OmjRJlZu3aKHUD0KtceNP0aDUo7/NNCiVJFOkSpVKtVJdU3ZL5KYUHuWo3/3o5s0byr8xR1PVmD0nS5aMmvv37vGMOmfuHkm9evUqrUGZBEc3c7Z27do8k3mpgsEtW7XWqQu8T8im4BXcuXMHElxfCPZff/ONUVl+Ur8+7yhE58+dOysVyNts8aJFWDZo2JBny4edPSKg0aA7duzgBcUJEWhi20RqXZydWf5/7tw5lVuyK+TmAmXKlLXsKCo1CxYsQHeidLlxA1fEg7IqGMuNQn7XRaUjaSsEhIAQEALvNAG7NOiSM/7rLj59EQENMsVBg0Keg4MTxHZqnT9eigTO6y76b7j0TNeHxEpNNg/8A7tufDi5lnuCGMgNRYByu6Cdu3ZdvHiBmcdLFy9qweRn2ITc5itUqnRppUHJBUSDsiBGzQh/9/33zCyjtC5euMACkX17TZE/1EmePHlt+qxQvgKXr8wQIqw3QgdwePvOHZ71TZsIBLJWSXujSfnyFWJCg9IR0kR3RAG1hABFrCM0LwDw4iUuXBv4+vqhQS9fuaxq2BtLCVB1SOCZva7MQlwnTphCrTz8fP3Q3Kqs00aNU8PqFD61AKWGpUuqnraMpH6DhmXLliWKrCoj/ezuHroQ7c6d28TewvGj7pmkM4lr1a6NBt22deu9e/fUarZ/15iClOTLqrVrly6FwkGvEznWnvmZocqEA1VYXR2aqT0VDuTdxSb0XCk2Bw8eRP3zBuM9oL0ZC3b2WLp0mUkTJ/J+I3sEdUtAFCdVq1YNCgyaPn0a4U80KNnAKhFCZQUYe4l6mUC4hwfvuGhIpYj6YMSDEBACQkAIvJ0EbGvQm76B4w48fnFHIebgCXq+SPx0dKiVNU6VjK5cW97kCc7dvX/h3vOQlUqv2CBDZx71a1swfvQiQBOvWbN64IABZtG4SPTC1Kdqpb6V9+w2fWezMIWVNyq78dDhQ+kzZCCyRX25cuWNwa2wukuaLKnxFCug1SEyncJ1Ly91mDVLFi1VVY22VIfR9ZwzRw5Ep9EbC+HJUCQ8aaw0K1+7ek3VGAN4qsYoSalBqOkXYty4lwtotEPOEpAzLsrO+lE2fZYCwgvgZJpSRpbxQMqQZGm2XZexiT1lnbl77ZoXr2k4TUhI5WyGDBmVDemhxA5ZUbRp40Zilrzfli03rTBr0KCBMiAsqgqsAVIFs2cEpVGDmilgUKDClyxZQihUaVBirnhgdVRYk+N29kjWBEIW4ERtCxUqxMIm3KKAnz17igbdsX1HkyZfsBkClSzhj4kV8WprBbOfKBpO+fLldVkKQkAICAEh8MESsK1Bpx/xCwwMmXxXSaAIUMJ7L8qPnpkUlXo8eEqcRU3Tv2KD/eKTvlUyxsmSODoTQ1euXNnr156q6ypVqxYvXiJtmjSrVq3kS/3FiOz9HzXA9DoClPAnEcpt27fRkntvMjkbmlq3d2/2bNmVu9Jlytjj10xZOjm+ov+ePiOxwfqDIKL1E1GrTZbMPATYr28fpRKQelWqVM2bLx9yrW+f3kzj6q6Ilqmy2eVQ+fjVSLNRl4eFyEwEm22VRRd9+/Uj13bqlMlqyhsN17NHD3YaatmqlR5SRAtEUsnXZA6afNPKYSfyotiOHDmM83Tp06kuGG29uvVYyMU7DQ165MgR9CisSrxYxEYaK5aoPSbZrY7KKEAxINvBzIytSXm7sjKse/fuTk7Oap/XOnXrmpnpQzt7ZORVq1XD257du1HS69atZZDoQibHccVPKVJB9u7dS7l8SGqm9h+9BbSvpQxFiIsGjV7O4k0ICAEh8I4SsKFBHz8L+vccksgU/LT6vPD444f+gSkTOB+6GXDjYYBVG9V2wUnfriUTRSMmolPKG8tf2HlRlVevWR25LogSqSAo39BMv+JESQ3qTal127fnyplLeebWNZHrwthKz0GfPXeOJDmjOLt48aLRMobKyDutD5YuW8a0u+rITFmm9kyt6s9fOG82krNnzhhr2ApUxd6oZEURk/XGs/aXkf48YD5+/Di2zaIhKvDLpk2jMilfoULFadOmsk3BF1/8T2+zZTakWbNmqjhuiRIl9amPa9Sg94MHD7CKS03Ek96q1Tbbl2JJq88/b2J8BXVzm4V8+UJDrVu3blP6kn1SM2TIEFZD+3vkfYsG3bZtW4mSJRghsVVGSHgVFES+2SuUU/RSqlTpsPqKlnrkpnGP+jVr1kx5ceezaPEvToSAEBACQuDdJfBKcM7yMrZcefY82IGVBYEhz1bLq876TTn0+MAN/3Bs8LD1ir+l/6jU6Enk7NlDp3TZR537LkbOp96zfdxY0zwycipnzpwUWOfEM9/ic+bOocBKI7M5aCoj8dD3lyfySphKe2APee5drg9jrnDj+nXlnHlbLUCRJioRVverlopziIDzepE/wCEBLiKL2kwVcuQInelGz5md4qVBaptVmh0aN28i/Dxw4O+8CsrGx8fbzDhCh6yFIn5JE0K/7Mlv2ZZ1bGwOSn2HDt+RyKgN+Kmg9mDiNVqxwrSyiiRRfVZvaLVhwwZdGaECod/6n9SnyX8o3JBkU7WKKCwn9veo7kzLNk+LFy3GW9ly5ZRPFaJmuoBTMMmSJUtYfUWlfvDgwf3797f08OjRIypZOM/D8qzUCAEhIASEwAdFwIYGPX33GRPxrGs1PQeFPL9aThbXaVi1JEOrJm5XJFFYNqr+wZPAM3dNU4HR9WDJg3I1fNhwliKhn77r0F6FsiLRBRv3qC94AoQ0JzdRhbuYoVbelDgrX658JJxbNkHIsgORqmdP8lkzZ3JbJrbp+d8XTSyNY6ImacgacDyzZ9Pff88nFXLDhvVsmG/WFwtWNOfmzZoyQsbJaH/8saOZJYcsD1eVUyZP/q1/f7ZVInzI6zJxwoQK5cvduuVj2cRYM2LE8J9+7MiyMGQiiY/sUaVeTZRoypSha+eN9vaXEyRI8ONPP2HPxX72aWPi3ExGq+YsG2J4LVu24JDsz8+bmPOvU7cep9T29Qg4HcCmkl2Q1D4D7AV76NBB5ZBnEm3//PMPeOqacAof1zC9DYhJb9y4gSsNf57a/h5JL1FyU+XX6oxnFcVXOxUwX2+ZYhHOUO08ReoCv0Z0j5atWBHPQzZmsiQjNUJACAiBD4qAS/hXe+pWQCCpn6/mgBrzQatliVswZWycFEoZe9iu+zpP1Gijy16Pnn+UxEaP4Y/HeLZOnTos/qWGJe1qVTtllflnNLO/rGZslT0r5VWB73K+TfVC9ZKlXk7U2u/ZqiX3/tm6ZYuSWUOHDtE2SAeVDKBrYqLAmmW9j5VeUkNgDBlk1PHM3v70409dunRmDKjzbl1/UYNBmCZJnETtpq6Hh77Ri4oWE39bbNpmKEIPpBgPsyYtW7bS099mp+w/ZLsDEi5/69+Pq/j+++9oyFuFhfD6YsHe69deljuokxigmTRoYL5lUvv2Hdi6C5+tWrYkooxGZJ8BlC7+ObRneCyxZ/ZfLXcj69RyAGZO7O+RnRnUG4lsae0WDU2MWaX8liltV2az2QBsHtaoUUPZcHeD9evXL1u2DMj6UbduXQSoTSdiIASEgBAQAu89ARtx0CD2oQ9iK3r2Kjc8B74ss1hYM2LC3txStXpRf/pOgDa2s+DyYmsey4BNq1atyXLTftBP3IewevXQ4KJJ+IY89GIglW9nqntxytnplTVSJQ27fhqTPnWCIF1kzpxFuVXPbLioCjodUHeH4jFavujTgfuGq3oir2xsblQqqKKhw4ZXrFhRGTg6hV6C0Y9l2fHV1U7mBi86NvMGz99+G2AMViFNxo0bnyVr1tDeXzQk1Dd69BiuXXtGvE6YMDFz5sxmlhz26du356+9EG3amAKClTnuxIlDPWhEL1+REGuSHxiDsSFAevXuzW6jxspIl7nx5t8LFhJ+VtdCLgHCCG8s1uneo8ewYcOtbiDKQiL28MeMVpb7wvIiLv5nSdmypplupCdxYp65/Nat26j7FVGvX3HKVh+sjlf17EhqZuAU8h4wvsT29Kic6LVT/Lgyui1Xvrw6LPAii9p4NhrLZIJu2bKFwPapU6cIbKPUWeIm4c9oJCyuhIAQEALvNAHuePRSRFpeSdlpXr7cGskh2NHB8ZVndbckh+A2hdzbFkqoGhaacA1viJtXLFXbkPrWhRK1LZTIspeo1LA/KF9vCRMlsvOuSFHpK4bacgkXL11CWxh1Xgz1ZeaW14vbCDFjzpYCVhWY0R4zZq7JINT7sRvPmpW5HdTVa9eIIrP1D4kHWqObmVkeMkvORq/kb7CAmoflbw+zJgMHDli4YAG3nifSaXYqnEOYX/PyYo6erQCiHmSlI3biRNQyeALMXHK0+Axn/G+kx/DHI2eFgBAQAkJACESIgI2ZcY/4Luf8n4V4VFI1ZH9QJVtDnkkV1f0FEgXlEVpjxT5+bCdtHF0FtqnPFdkl2NE1hij64RLyvcg6jaKriDZH4aGZeNjTkJ2GzDYbCqcVitamqLXanLhj+Lt4Wm0V0UqY54zWtw1JC2GtuI/o2Oy0f/092jkwMRMCQkAICAEhYA8BG6KQGyCZFiSZ1iPxzFT7i2VJoTWvrHQ2WFq3z5Ykqve8seeSxEYICAEhIASEgBAQAkLgLSdgQ4NmSxorRHo6hArQkPxOQw2rlV6JgxIJNZxVsvVlTTFP0x2V5CEEhIAQEAJCQAgIASHwgROwoUHrZ0/wMgJK7JPtmVQ09EVk1CBBTXr0lYjpq/alM8T7wFnL5QsBISAEhIAQEAJCQAgoAjbyQdMkcs6byvWgl3/o/eIJerLiKIgVSurmR6bZeY0yMFDfJolVSSHVBvvKGeNqSykIgegiQCrt84AAvZd+dLkVP0JACAgBISAEhECMErChQen7+2KJmy7w0nt8vtwrFB0aMjWvx8dRyIIkU72ZvUcCl0Y5E2hLKQiB6CJQo0ZN/kWXN/EjBISAEBACQkAIvB4CNubiGUTJNHFq5kzEfRaDgh1fPgeFlq88CN3y8+Ezpt7ZRtRgY7D/s2ry13M90osQEAJCQAgIASEgBITA20/Axv6g6gIePA2q//f18z5P2bacuXfTDqCm/T7tLbcrmaRzicRvPwsZoRAQAkJACAgBISAEhMDrIWCXBmUoyNBP5nud9/Hnri+huZ4OQfaUa+V2G13d4/VcjPQiBISAEBACQkAICAEh8E4QsD0Xry7DzdVpWt1U+dLGU6uQiIMGOziFlFmVpMtERnXZVN+2ZFIRoO/E+0AGKQSEgBAQAkJACAiB10nAuXfv3nb25xbH6fPciZ44OBz19n8e+GLhu2nlO0vlTQ+T/nxRrpkr0dRPUtfM+sp9w+3sSJmtWrWK23nbf2OeCDlXxuru1dxZMWHC0NuNhuPkzp07v/76a8mSJbk/TThmlqc2b968Y8eOo0ePnj9/PiAggO7UjSv37t07c+bM0qVLWzaRGiEgBISAEBACQkAIvN8EIqBBFYgy6eI2LeDmFs/l4fOgmw8CTPeRR3qG3KGTPNGkiZwLp4s3sIrHt4Xd0ayRZnf79u1Ro0adOnWqWrVqkXZis+HOnTuXLl365MmTggULhmU8bdo07v3N3SxjxYrl6urK/Rht3sHczNWcOXMeP36cLFkybraOsN6yZQvbCcWPH5+bUnKD+NSpU5vZ2zy8cuXK1KlTixcvbtNSDISAEBACQkAICAEh8HYSsL03k+W43V2dkZj849TmKwRGHR4+DXRzdS6bLtp2AN20aVOOHDnOnDlz9uxZdRvue/fuEURUg0EFJk+eHEmnY4qqTD0FTl2+fDlNmjQuLi6Ivxs3bmTKlAkdaXkhGzduLFy48L59+5o2baqjmyzvv379ur+/f7p06Wh+4sQJXHl6eiZOnDh37tyEMOnC3d0dSYpDPz+/Z8+ecYgQv3btGrKS3i07opeKFStSj/Gff/45ceLE7t27J0iQIEuWLFQ+evQIt8+fP0cNE/e16gobRoWQpdWFCxeQoT4+Pm5ubshiPHh7e8OHQaqALvFdXMWLF+/q1avUeHiE5uPiBER4sByh1AgBISAEhIAQEAJC4HUSiIwGNY6vXPTpTu0WEUawsHXr1okSJdqwYYPSoLNmzUJRYYPYQlT99ttv3bp1+/3335GhVFLu378/EhBtlzFjRuRgjx49UGnjxo1DqDGnj8osWrSo7oICZ3HYqVOn06dP79mzR82J3717d9CgQQ8ePKDrtGnTBgYG0t2yZcuOHDnSqlUrnCMfhwwZUq5cuerVq+OEKCmS7n//+9+AAQPQiKhe4pr4pGDsS5dRul988QWDR4weOHBg7dq1zO/Pnz8foezl5VWgQIE2bdpYuiJ6+s8//xA0ZWBffvnl4sWLkZh//fVXs2bNsmXLRoFZfi5TnS1btiyesUcfx40b9/79+ww7Q4YMjAHPNWrUKFOmjB6PFISAEBACQkAICAEh8EYIWJdKb2QoutPjx48TFCToiKZE8BHVI9rXoUMHDC5duoTu/P7777WxZSFnzpxIUurHjh3bokWLYsWKEelcsmSJmQYl1JorVy6ChYg2lK7SoDNmzEDq9e3blx5Vvwi4Tz75hEAmCk/1RUSTFE80KAZoU0QkAybEOGLECKKtdE3oNG/evJYDUzWpUqWiQLKB0QAN+scffyB8SRs1c0X8FUH5448/EhgGCxFTVC/z+2hlPKxYsYIg6NChQ6kk63ThwoVcDvVI586dOyPfR44cST0aFF1OJTSM/UpZCAgBISAEhIAQEAJvhEDkUzZjbrhMkRPd3Lp1K8qMSOSuXbtUX2g+dB5BRz25bHUMKs6HyLt58+b69evRrKtXr0aoEQ3V9ky4E2pF46Im6YKAKDPsnCUDtUqVKmqCWz3rJrrAsiS8Yb9//37yRAl8btu2TQUm0YUoyEOHDmljy8LDhw+pRFkaT6FZEaDUWLpC0SKLEaCcJbyq1jPptidPnkRbq+l1CvSO1uQsEVAVP0Yxo0FVaJkUUp1yoD1IQQgIASEgBISAEBACr5/AWxcHRSkSXCRCyTM4EHkEKZn7pjx58mTm2fVCcoKOTDejVsndNIJTs/NKqzH1jBpTZ42a8tixY8QUSTBVvWCD8G3cuDESDblm9GZZZjkRMdrt27ejDhGsGDASAo01a4beMZJpcctWumbdunVoaD0qVU+ipypYuiIjVre1LNCXTpNFTGOgDrVDosKkrjJUlGiXLl0sPUiNEBACQkAICAEhIAReP4G3Lg6KVCJG+MMPPzD5zoMCeZYERKlHjZEuqRmxZmj37t1IRkSqrtQFYodIPebuWfeDkEWZGXM0aUJQUHXBc6NGjQiL4gqBu2bNGqbdsadfvDFZz65M2q0qVKhQgQAqEUc1tU0Ako7okdAjiZ40MbNH7xLEJdrKZkw0NF6FmaWlqyJFipClSjoBw4OD8k+8U2llZt5JZmUkCND//vsPnc0KKqNPFiGh4JHvLJwiw9V4SspCQAgIASEgBISAEHhTBN66OChpmjrSCRTieWhNptSZpEZmoRepRGmxcxMxzilTphBWzJw5s1V8xDVJCUVToj7Z44ngpTIj1EoGpzEoiPKbPXs2uZhVq1blmUVFxCMrVaqENkXkcYpdnDp27Kh7yZMnD5oSAapWx+MZeUcmKIcIXzVIbUxhQciDGXNW6Pfr18/q2nllb+mKOXouZPz48QyJC2HpFdeLq7Zt26Jl2VWKwfTp04ezBHG/++47NSRj7+XLl1+5cmWdOnWMlVIWAkJACAgBISAEhMAbJGDvvTrf4BDD6ZpYIIJSZUNaNcOAoCYhQKtnw6pkSyb0HA9lgNxU+i8se1VPYgAJAOSYhm9mz1lLVySwEvs0zvJzqLfWJzhKQqrxrLEXVtwjfIcPH27MRjAaSFkICAEhIASEgBAQAq+ZwLutQV8zrHeuOyQ42zbNnTs3f/78tWvXfufGLwMWAkJACAgBISAE3lcCb10+6PsK+o1cF9kL3FGJPUT1eqk3MgzpVAgIASEgBISAEBACZgQkDmoGRA6FgBAQAkJACAgBISAEYpyAxEFjHLF0IASEgBAQAkJACAgBIWBGQDSoGRA5FAJCQAgIASEgBISAEIhxAqJBYxyxdCAEhIAQEAJCQAgIASFgRkA0qBkQORQCQkAICAEhIASEgBCIcQKiQWMcsXQgBISAEBACQkAICAEhYEZANKgZEDkUAkJACAgBISAEhIAQiHECokFjHLF0IASEgBAQAkJACAgBIWBGQDSoGRA5FAJCQAgIASEgBISAEIhxAqJBYxyxdCAEhIAQEAJCQAgIASFgRkA0qBkQORQCQkAICAEhIASEgBCIcQKiQWMcsXQgBISAEBACQkAICAEhYEZANKgZEDkUAkJACAgBISAEhIAQiHECokFjHLF0IASEgBAQAkJACAgBIWBGQDSoGRA5FAJCQAgIASEgBISAEIhxAqJBYxyxdCAEhIAQEAJCQAgIASFgRkA0qBkQORQCQkAICAEhIASEgBCIcQKiQWMcsXQgBISAEBACQkAICAEhYEZANKgZEDl8HwhMmzbt/v37XAnPlN+HS5JrEAJCQAgIgbAJBAcH+Xjf5DlsEznz1hFweetGJAMSAlEjoESnu7s7AvSHH34YNmxY1PxJ67eawJUrVzZs2KCHWLFixXTp0ulDKUQLgc0XfPFTLlP8aPEmTiJNoN+6W46Or7TuUSn5K8cf9oH3zRvJPTw+bAbv2NWLBn3HXjAZbvgElABt3ry5FqCI0fCbyNl3msDdu3fzhzy4ikOHDnEoGjTaX9AtF/zwKRo02sFGwmFwcGijSdvv+PkHigaNBENjkxn771+5H2CsCaeczj1W00LyhRIOoQifEg0aYWTS4K0lIAL0rX1pondgaE0eRp/GQ13W2tRoKWUh8O4S6Fk5NOrZesH1KjkTLT1w7929lrdk5D8t9FrYJoOdg2k48ZJoUDtZ2WkmGtROUGImBOwlsPTEo4HrfM7f8Dc2yJwqTtfKHnVzJjRWSjlyBBCXqqEumPlRMjSss2bGcigE3i0CCFAGPKlRatGg0fLCSYA/WjBGzolo0Mhxk1ZvIwGm4AmF8qBAGqhKBn3Nc/FKgA6qldLsc42Mui4rbkItQjL06tWrZ86cCQ4K8kyTJkeOHOFDnz9/XvZs2fO90GdhGeNwwvjxfw0eHJbBB1L//Plz8HKxjo6O8eLFS548OYVwrt3Ly2vr1q2fffZZODZyypKAv7//uXNnQZ08WfKPsmVLlCiRpY3UGAnwGXL01V+wnE0Ux/m7UkkoaAFqbGJZBnhgYGCGDBnUKV6F06dP58mTx8nJtBA5KCjo6NGjmTJlmjhhQtGiRUuXKWPpIZyaR48e+Xh7Z86SJRybd+hU//W3omW0MCcXCFdp0qRJmjRppH0GBASMHTPm8yZN+FCKtBMaPnv2bNrUqStWrujZs2eRIkWj4irm2sq6+JhjK57fAAHUJ70iQ5GeSoaSGPo6x9F1+U1LAcoAkKTUEx+1fzDDhw+rV7fOgr//HjTo9/990cRmw7Nnz3r7eGPG9w2twrJ//Pjx4cOvTGRbWq5bu/bGjRuW9dFVc/PmTbqIFm+EPM0edrrle/S///5bv3792rVr//nnn4kTJ65bt46v7bCaP3nyhCZhneXjfvv27WGdNau/d+8eYzarjN7DS5cuXbhwIXp9RsLb5s2bq1ap3PGHHxYtXPT111/17dMnEk5Uk2h8z0Sjq7AuJ9J/QY1mXl1+/BFJn2b/ymWKR192ClAsN2/e9N13HfTwtmzZ3LJFc2Soqrlw4TyHfBScPn3qzt072iycghHayZMnBw4cGI7xu3XKDHU4h+Ff16yZMzu0/7Znzx6851u2bHHw4IHw7cM6GxDw7MSJE+F82oTV0Kx+586da9asHjBgwEcfZTM7FdZh+N8dYbWKSr3EQaNCT9q+jQRUNBTpqWTokiVLlDB9PWO9df+ZWQRUT83fGphLTdAn73rc5tQ8P6lnTJ8+d978jz76KDg4mEOb4+/Ro6eyuX79+u+/D2zYqFH4gb1wHPbt22fkqNGpUqUKxyYqp3bs2L5+3brKVapExUm0tP3888/jx4+P9Dxy5MjevXufPn1as2bNSHgm/nHs2LFSpUrZ0/bUqVPnz5+P0VSBPXv2EEQh0GXPeGLI5sCBAz92/KFX79516tSlCwLPt25FPuAUje+ZaHQVFrpI/wVtOvGQDwqrbi0F6HeVwlwDXqJEyaFDhnh5XfP0TIM39QNpz57dajpl//796dOnj9Af+GuAZvWqX0OlzrLls3rFiUcTG6YOq9MR620EET6pX79jxx/5kckncLdu3VavXhOWq3Dq48WLP278+HAM7Dy1e9eu0qXL5M6dx057zKL+3WF/X8rSuXfv3hFtI/ZC4C0nwLd7nDhxGCTPMfpNb8lh8YlHRdLFS5kw9Nednpof3cjz0r2ADRd8WxdL0rmyR9bkrr3WeCdPGCt7cldLJ9Qw8/vP4sVfftnUzc0NKckzlaNHj4oVy0V9c4wbNzYwMIhJH+r/GDQoXfr0S5b8wxSbn6/vmNGjCIPduHnj4cOH2bJlRx5NmDB+5ozpaKyMGTMSzyNIkytnrhEjhu/etTuFh0eyZMn0GIjn/da/P/N0t2/fOnP2TPHixfG5aNGicWPHbNq8KUnixKlTp6amX9++7okTT540acXyZQkTJkyTNi0eLl++xBimTJ6MYiZ5IEGCBFYtCT3Onzf3MtYXL+EkZcqUunf7C0RlMKatKhgb6srwPfOL//jx43nz5o0dOzYTlFDlmQAPX9LUoJaIku7bt494MAvtnZ2dwQjVQoUK0ZfZWR8fn02bNqFf2SiK6IWnpyfOiaoShyAY6eHhwVy/HuHhw4dRqxhDwNXVNXHixGbe6AsDROq1a9e2bNmCc9Qklng4d+7c7t270ZdEsHDr4uJi1ZKuwfLgwYOLFy+mTZuWy9G92yyQNDLrwIMtF/2M/7Zd9GXt8OX7AcZKyizRzpA4TOffdWhft269pk2bqU7By1uF8vTp0x4/evTPkn/27tlTrFgx3i0jhg+bO2fu5SuXmSyOFSsWanXD+vVz5s5ZuXIlrVDSlu8Zy1bGS0P+LlywYPasmb6+vhkyZsSnPmvpCqQjR45Yvmwpr1r27Nn5cyN8e+DA/lMnT40dM9rruleGDBnjxo1rOSp8Wlry8pn9Bemu7Sn8uf4Wnw+WllqA3vcPjOMSOoFp9nPX2CpJkiT8/E6VMlX2HDn4idW7Vy/kyPlz52rXroMZf7kFChQoVrz4iuXL06ZLt3XLFj4fuHw+H3hTWV6pGbQE8eMDltcOzwT/+HjZvGkTPfLhoMfA3zcfBZAfPmL4vn17OYUBZ/38fMePHz9l8hTChFmzfsRbIvyPNfXRp92GWwgmQ8AjRcoI/fY2Au+5xmfNkQeNCyV2j+tstSOjsaXBtq1bXWK5lChRgncLf/K8A/kA37FjB+8lPlEnTJhQrVq1J0/8zC6fnwr8hSp0Dx88GDRoUK7cuf/688/cefLgxPLj105cs2fPWr169Y0b13kb80I/e/bUrF/Gb/ZncuXyZeN3B8kzf/75Z5myZRXPSZMmxooVO0WKFDb/fpHg5BJMmzaVnzrZs+fgi8CSla6RuXiNQgpCIBoIsPCozoRLaj9F3DH5Pu/LdHxVUPPZzCucVX1QQ/3obWHOgmXLlq1w4cLMl61atVJPEKNv+FbGA3/kJHItXfIPZT7ryQRFpuzYvv3q1SuJ3Nzy5MlLPWleGTNmQoZ+2rjR0SNH69Stlz5dej+/J5xCTo0eM7p8+QqPHj9q3/5bavSDb9AiRYtwmCNnznx581EYP27cjBnTq1SpmjlT5q++aoP6IS67dOkSppwYZJYsWb/9tp0SgosXL0al1fvkE2KKfKnT1qplGk/PTJkz891DR8mSRT5rSo85ugo5c+bEFYoQaMzO88mbO3duNOjGjRuNXVie5atC6V1iS0hDrnr+/Pn4QVGR2rVixQpjcxLFyIlEWmFMwdIbxvCEITILQcwzCkB5IJrFqHLlysVU3cGDB8OyRATz3U98ly4iJEBVL+HMRZqdUvZWn3mfoL+rf/yx5VneqN26deW3EFd3586dL5p87uISq36D+ju27yB9DXve3uPHj+P9hsrp/HMn3lRm7xmrrYwdjRo10sHRgfjrjJkz/vv3X+MpM1e7du5s1/YbRlK+QoWhQ4eg7zE+e/YMOnLv3j01a9XeuGEjX6hWR2XV0vIvyNh75MpagNK8+oRLdjphr1yClxifPHmC51atW/ObCgnIe5Kp+eIlSig/o0eNCgoOqlixEpfPrxcqbfLPlj17h+++w3LevLnLly9r2qw56Ya8oMqher5z5y4yaMzYMRUqVGRWSn3OoKjat29/7Oixhg0b+vr5dev6C8bhf6wZfcZcmR2aGs+8evXes8ENPfmgJkMUrU93h2/4M21F+CCiXROD5Ac8nwy8l4YNHYpGJzJt9fJR/HPnzFH+2er4xInj/C7lA/bxY1Pmj+XHr524sn2ULVXKlKk9PfmY5UPDEjvOzf5MzL47eIEYBmNWY9uyeTOREco2/35JuSErrFXrNmk80xDUUM3Depa5+LDISL0QiAwB05KjRp4sP2LaXU2+Z0gcy+rkO/UHL/qG1QffZMyGz5w5o2ePHlOnTBkw8PesWbOWKVO2d69fu3fvsXPnjgIFCm7btg15yvdK+fLlVdwXb4jRsuXKIQE//rgGHz38ZiXkNn7CBByqvvjtS6Fr1244LFqkSJUqlfmO12sXMKPhwAEDSpYslS9fPkIj/PwdMnRY6dKlaUXUh+m8cuXKUya+xRcJBVKOqOT7nkkoDvkpf/fuvYEDfuvXrz+HPCwtiT7e8vGhI2Xwljwruebn50e4EQ1Xu3ZtAFK5a9cu4wiRKWZnCdUgYljspaKkJObCjdVL6OzMmTPPmTMHoanX4hC6RlbSizLmW9/Mm+qLrsGLVOUVUcKI+mbNmiFw8Ya8I8bJlxyVlpYMhrgL7wTVhXHwNsv8OrKMrvUzKRMHPWVp0wkGKp+YMVg1LlSo8C+/dOUUP6XSpk33c+fOXAXRI2JCbdu1o9WChYv4bkaLEwTduWMH6zOM7xmrrYwdTZkyle9OpGrhQoW3bt3C7yJ9Fv1kdNXr117/+5JHUwyuXSXwvBnhSxkF36//b8DnMYh51e7dLUel/mosLY1/QbrfSBeQR7RlFbzyYLbhRjhu+RMmFA3GXTt38YOTX4xEIg8ePEQUk1b8dau2JUqW/Pbb9pTPnjvLB0utWrUsr9SMv+6UF8jNzR2eCpqu14Xu3bqzdImf09WqVmGWgL/6w4cOrfn3P0ZSqHDhypUq8hrZ87GmHcZQ4fd1t0ijmmSKF8QbtP7WxG13audMeNkhoPOKm8ndY/+2/lb3Ssn5xLbZ+769+3gPI/35C50wYaKyJ2Y8YuQo3kj79+2zvPyatWp9+b8v1EfEsuXLGjZqrHux+vFrJ67CRYqQ6Z7ILRHvRqv98mPY8s/E+N3Bx5QeiVkh/L/fa9euli1bjhedOIhZQ8tD0aCWTKRGCESJADJUL34n75MIqNUEL+oLZDR9GYT1QP20atW6fv0GrElq1bLFsuUrkBSEMBEfaEGSXP/4849TJ0/u3LGTD46wnJw/d75atep8/BkN+NZEgFKTJGlSynwNaA1qNKOsApxk9en6w4cOKw1asGBBVUnE1MfbhzJT/IOHDPZ9/FjNK/Hlp/q1tNTe3qoCbBkPk03M0fPzfdKkSXp4fIvoMlGicM5iBk+e582bp5vw7UtIVR8aC2F5I5sZAYolEVbklIqFE5Fljp56JY6VH0tLs5fb2N1rKxMPpi8SCRieZaeFCptSGnhcunzp1KmTxUJC76qGFAIudvDgv9asXo0A9fb2JqSqTulnq630pC1vPH62kazikSIF+t4juWkkYT3OnDl98OABJpSVgfq7oMyPLoUxS5YsvDEYEirB6qgsLZnODqu7SNSzIWXk9qRUv0COHzuGsG7yxf9425QtW5b4HD+HkAgqu4PxaKHAzPjqVSup4XqtXqnl4D//vMnPnTqhLxGpzZu34FeE0YbPFrV2nmwfyswMKFlTvVpVbUYyCfqVHiP0saabR1fhRJeshDw/n3E1UVynLpWSA5w4aNY+pzwSx57bNC1TW0v237P6MW45gNiusRs3/pQwM2kw6izbDqj3ktXLL1euHO9zAqX5CxRAoQ4fbppBUg+rH7/8SIsoLqv9krxu/5/JixGF/h/+32+nnzv36N5t7bq1rVu3rl27Dh9WZs2Nh9H5p2L0K2UhIAQgwOQ7MdFulVPUyflKTozKE9VT8+GwYl6mb99+JYoXQxjxqcHEFnMiRIb69OlbqVIlko02btzQ5RfTlJbZg4AZf/zx4sc7d/ac2Sn99UO9sfyKGdOuDg5KTU6bPoP5X3UWn2p2xtk5NJPH2ckkcPmG7tKl8+DBQ8qVL0+o9as2rbU3M0td/7YVSL5E9xMeQD+hMps0aaJHaPwYtXqWCTKMFXNSS0n6bNGiBQJIeTA21z5Vwao3TikBSkG3Jc5KcKV+/fqEqYiesnpAebC0VPUMRhXeyDOKkEyARYsWEnG3HIBKDKU+R/Ycjx4+HGb43uVymCK8fevWxk2bUUtff9XGsrnVVtqMsDETCEuWLkMETJo40SyMrc1UoUDBgoUKFiIUalbv4hL62mm8c+bMtjoqS8tQV2+UP2NgbgStuXzFcj46mPGghungMWNGk4RdwzAFoRUzP23UyMO60tDrMvzH58Os2bNJ92Tm5P69+127vfJaGz9bVFlJ/O07dqo5BzwpvPZ/rBk6j+ZivlRxPs6VaPXxh0rxu8dx3tv5o/7rbiFAW5dK2qF0Env6K1yksAoqG43dErmpw7Aun0ADs0nMX9erV48/DfWDkyZWP375QIgoLqv98t0R1p9J6HdHSBb77du3+RnMkJgu0xcV/t8vPypWrFxFFLbXrz1dXeOQBasbWhYkH9SSidQIgWgjQEAUoTlgnTfT8cZ/5IlSr8Ollv2xOIZMUMJv5G+RcYWB+lXNj2bm2ZmE5QumePESBHtI+kaUGD24hyxgYskLASEmbg4ePLBmzRpElWnzJm/T5k02H8QCkTs056uiZs1arFcghkE4ipGgGKw2VyKMpUiIUR1VsmpJJcIaRcWQ6CIsm9dTz2j5kGXPmrlz53KNH4fkLzKXzcXyEvBZDEZCNcbBWD1LmAcb8PJhzRomvllRtGRBEBO11EAYkzzHtWNs1ZuxO13mzcDXD5/+BBcJGul6qwUS0eiaXwtvUIl27tyFZRksoYAw18vSH53YqsdcpmwZklzJMGOcZMKxOIZT9+7eTZwkCZRI1iTVRBkb3zNWW2mf9+/fQ/EkTZqEVOlFixfpel0wuiJpkoV0Z8+c4eXYvn2b3r1IG+uC1VHps2YF/RdkVv+aDwHF0kY+IpjxoGvmZ3k/E2xjkUo4I7F6pUZouu2+vXtZOVe4cBE+i3hb6vqwCsyZMAs/a9ZMf/8nLJdZumSJsrTnYy0sn9FY37NyMqKe2iGT7z0qJ+eGqAhQJKmuj3QhrMtHpfEpMX/evHqf1Dc6D+vjN6K4rPZr9c/E+N3Br/FMmTKtWLGcD2ry4/n8MY5Nla3+JfJnzt979erVaX7nzm3LVsYaiYMaaUhZCEQ/AePUvP3emW39feBAkkFpwpcx+y6p26CTvEUN6yd4ZmUrzxUrVeSZh6OjaYqWAt83rAVp2KB+w4aNiEyQptm9myn3jk//4SNGWk6M6EibyUvIg7mk/v37TZ02ddmy5eQg/vxzpxofV2cYRYsWq1De1DUPulOFkAMH1sF8+ulnn31qSmZiW6gQg9Cwipklp/jSYoqW4O5vAwbyUWXyENlHFPc9WLbMpO8JWKLjyYRTv++JTRLDY0d6HpxiaRE2mpLVszQE79KlSxEfBDOY30RyqXlzwqJmF0dYAmk1efLkIkWKkKgQTl+6Ib0zDAJa06dPp8zXg/pK0KMyWlImbk0cgk1PGzVqxMD02ddZYDpy7Ljxvw8cwPpo+uX3SYMGDSjoNyrl9OkzNG/R4vvvTQtc+MZq1rwFhUaNG3fu3LlokcKA0ntrm71nLFvRUD3Kl6+wcOHCMqVL846tULGi1zWvF2dC/ze6Yi0OC0GaNPmcc+RYd+zYkYJVqlZHZdUSD8a/oNBeo+m/eBERQ0hDukWyqM75o+NddPfePT1NbHwt9ACtXqkRmv6b3b1nt3pxSXv468+/tAcKVj9n+G32S9dufXr3YpkXb0udER7Ox5rRZ0yU4Wm2R/3yE6Y5Df34vrLHqO2mLB0eEYKvmhjfIWFdPp/YhDb5yaQ+al40NH3AWv34jSguq/1a/TMx++74+utvRowcwYtFBJ0/T3UtxveM1b9f1qKxlJDB8wdVo0ZNdTlhPTveuWVXXCSs9lIvBN5dAkmShZco9savi8iQyizkw5oPkYiOhwgfm2KohsTbyDs07sFk0xs/ZMlh0lNmd+/cYdWknrYLqznCCBvjHFxYltSzegmf4RiEc0rt8R6WAA3/bDhujacIjAFBzzoZT1G2epaVRsSnFXNikMSGdZKiWXMOYYVIUvVWvVk2oYYALTFOe94PDIAAhl6sZtWbnZX91t3CMkJrkoyewfI8ICCc15pxQoNIm7EVSW+W6tn4nrHaSntgLTZT+eGAMrqCKt+v+uXQTiwLVkdlaUaN2V+QVRvLSvaoZ2Og9GEsf7l8L4AZfr0+ybJ5NNZYvVIjNNUXwX4+avhRFA5qs1HxzsQ5TYz6zMwmEofBwUHHjhzOnTffKz96bTkiL3/LBT9bVqHny2aKZ7liz8622iwSl2/nx6/uwmrBar9W/0yM3x20Cv9zjL4s/xLxQEOrueBmYxMNagZEDj8gAm+5Bv2AXomIXyrfYSrBwGpTpDOhGksFY9VYKm0S4Hsam6h/+9rsSAwgQLL4kev+VlGgTevkShgt88JW/b/TlZHToO/0Jb8HgxcN+h68iHIJkSQgGjSS4KSZEBACQuAtI4AGZe+n5B4eEYqDvmUX8cENR/JBP7iXXC5YCAgBISAEhMB7RgDpyU2S3rOLeu8vJ8JJZu89EblAISAEhIAQEAJCQAgIgZgmIBo0pgmLfyEgBISAEBACQkAICAFzAqJBzYnIsRAQAkJACAgBISAEhEBMExANGtOExb8QEAJCQAgIASEgBISAOQHRoOZE5FgICAEhIASEgBAQAkIgpglEYF2833OHq75O13ydKKSNH5Q/aVBMD078CwEhIASEgBAQAkJACLyXBOzVoNt9nBacj/WEeztz+71gUDjHdXEokSKwdrrn8ez18V4ClIsSAkJACAgBISAEhIAQiDABu/aon3TaZedNZu2DHR0cg199TpvAoXO+AJGhEQYvDd4CArJH/VvwIsgQhIAQEAJC4AMlYFuDjjvptP06wc/QAGidj+JmcncevuexKRga8kiX0PG3ogRI7X3cvHnz8uUraNlMGTN6eETzDbv3799/6/bt6tWq2TsasfuACURFg548efIDJieXLgSEgBAQAkIgqgRszKNffOSw8SpyMThEgfLsWNwzVj6PWNMOP/bxCzJNyjs6nLsXvOm6Q/nUtofi9+TJmNFj/v3vv6xZswQGBl64cLFhwwatWrZ0cbExDNuuX1h4e/t4eXm9OJL/hUBMEciRI0dMuRa/QkAICAEhIAQ+AAI2xN/6q8HPnrP2yBQHDT2FMVcAAEAASURBVHkEfbfmboLYTo+fURmiQENq55xGg2qbUFPL/8aPH3/8xIkpUyanTZOGs+fOnevarbu7m/unnza2NI5cTY0aH0euobQSAkJACAgBISAEhIAQeG0EbOzNtPV6YEAgMjQw4HmQ6TkweGjVxCs/S67Kuv76Y9tr5K9fv75q1epOP/2oBChXmCVLlq/atJk0efLt27cHDxly9+5dddnMco4fP4EycdMpU6b+3LnLkCFDvb29qbl67dq4ceMPHDjYq3fvmbNmrVy1SjXhGT/Hjh3fuXOnrqRHGtJ8ytRp/v7+p0+foa2yR/6OHDkqmPiug8PBgwcXLFio/UhBCAgBISAEhIAQEAJCIKYJ2NCgSV0dQ+Rm0LNABKhJhgaF6DZVNj2/qLc50EuXLseLFzdXrlxGy4IFC3D4xN8f+bht2zZ1asnSpahDHt26dT956lTtWjX9nvj9NmAgZ+/fu7do8eJJkyflz5c/sbv7hAkTnj83paJevXp1/vy/PT1TX7h48dixY9TcvXevbbt2zi4uNWvW2Ldv77x585MmTUJbHx8fzq5fv2HZ8uVXrlyl/O9/awMCAijIQwgIASEgBISAEBACQuD1ELChQVGZxD4JgurnEAnqYKxRZZvDvX3ndsqUKc3MEiVKRM3jR49q1ar539q1lH19fTds2Fi9erUjR44eP378ly6dS5Uq1aF9e4KjyErV/Ifvv//kk3pVq1bl8OChQzxv3LSpXLmyiRMnVgY8r1q5ytPT89t2bcuULt20adPNW7YkS5aMPNRDhw6hbjdv3pwnd+7Dh03lnTt3FC1aRDeUghAQAkJACAgBISAEhEBME7CRD+rqggANdHR0RKs5OrI2KUhNuj8nHBocpOvTu9lOBmUJ/IULF2lGK31Vt27dppwiZcoUKVIwUc7s+fHjJ4iVZsiQYfXq1Zz67PMm2vj0qVMJEiTgMHPmzDzHjh27evXqmzdtLlyo0JrVazp16qQtKVy9dvXs2XMf16ipKx8+fFimdJl9+/ZnyZLVPbF7vXp1Ub25c+eOHdtVOdSWUhACQkAICAEhIASEgBCIUQI2NOhnWV22XQlQcjNkdbxJjDIghClr5HV99YyxbI4ya5Ys2GzavLlC+fLaeN36dWnSpEkSEr8sWbLElq1b0YhMvmOQMVMmnlcsX4bWVPaI16NHj7q7uzs7O6uaypUrt2v3LRFQDgsUyK8q1XPWLFkfP3rcv38/XUnzIkUKz5s/L136dIjR/Pnz9+v/W84cOcuWKWOUxdpeCkJACAgBISAEhIAQEAIxRMDGXHzhFE4VMjgHBjo8fx6M7OT5iPezHdf8VVnVp0nkVCdjqCgMZ5RJkyZt1rTpsGHDkKGsECIquXjxPzNnzmr/bTvVqlrVasuWLjt79kzp0qWpyfbRR8jNhYsWkS3KlqKrV6+xdI6uTZ8+/dChw+rWq2umI4sVL7Zn7949e/YGBQWdPn16585dNCfeSdRz+vQZxYoVIw2AgOvUadOKFy9m6VlqhIAQEAJCQAgIASEgBGKOgI04KB13Lex66nbg5XvMvgc5ODr9tsHb0dFJlR2Cg+K6OvUtFSdR7JfT6+GM9YsvmiRySzR69JjffhuAGfLxzz//yJ8vn2pCUqavny/T666urtSgKb/r0OGvwX9NmzYdMVqpYkWTmWEeX7WqXavWqNGjq1SurA65k5MqsPr+s88+7dGzJ4d09Glj0/ZP+Cxfvtz2bdszZcrIIeqTlNO8efOqJvIsBISAEBACQkAICAEh8HoI2L5PkhpH391PFp0wXzyeO6XLoDJx0iSwEUy1vBKCoMywx4kTx/KUWQ1RzPv377PYyCzMaWYW1iEL3v38/Nzc3MIykPoPmUBU7pP0IXOTaxcCQkAICAEhEHUC9mpQenrwLOjfy4E7bzwnEdQzvlP1DLFyJbE9BR/1IYoHIRBDBESDxhBYcSsEhIAQEAJCwCaBCGhQm77EQAi8WwREg75br5eMVggIASEgBN4nAhGeRn+fLl6uRQgIASEgBISAEBACQuCNEBAN+kawS6dCQAgIASEgBISAEPigCYgG/aBffrl4ISAEhIAQEAJCQAi8EQKiQd8IdulUCAgBISAEhIAQEAIfNAHRoB/0yy8XLwSEgBAQAkJACAiBN0LA9h71b2RY0qkQEAKKwLNnz9glV5Xt2VL3jXALDAxkL17VNVv/Ojm91T9u363RvpEXVDoVAkJACLwGAqJBXwNk6eI9JMC9D56/UF3hXJ6zi0v8+PHDMTCeunLlyojhw/fs2V2+fIUfOnZMkiQJZ1s0b37q1Elltmz5Ck9PT2OTiJa3b98+ccJ4Ly+vOnXrtm/fIXK3frDsdPKkSePHj1P13Xv0qF+/gaUNSvrxo0eW9ZY18RMkcHaOwb2H7Rmt5aikRggIASEgBKKXgItskRi9QMXbB0Kg4w/f79u3z+bFcp/Yxf8ssWmmDKZMmbxx4wbKK1euSJs2bZuvvqIcGPjc0DzYUI5wkfhf//79fLy9aTlt6tSSJUoWKlw4wl6sNQh2eDmw4OCXZaPtwYMHv2rT2lgTVnnQH39WfnH33bBsolJvz2ij4l/aCgEhIASEgD0E3uopM3suQGyEwHtDwN/fX1/L02dPdTm6CqhDY+z26bNn0eVZ/AgBISAEhIAQiCgB0aARJSb2QiCmCLRs2SpXrlx4L1CgYMOGjaK9GxcXl04/d/ZIkQLPNWvWKl68eLR3IQ6FgBAQAkJACNhJQPJB7QQlZkLgFQKIuYcPH6qq4KCgr782zZurx9Bhw3UOaNy4cV9U2/7/o48+mjFz1tOnT11dXW1bR8qiWrVqVapUYVI+VqxYkXIQ+UbZsmWbMHGSbr98+bLly5apw8pVqjRu/Kk+lTlzZl2WghAQAkJACLyvBESDvq+vrFxXzBLImjWr7sAsA7JgwYIJEiTQZ3Xh2rVrZ8+euXHjxoP7D1KkTJEubbqChQoZl5B7eV27eeOmss+YMWOSpEl1W124c+fOpYsX1WGy5MnSp8+gysa2mbNkcXd3p57J/ePHjimDVKlND5Y3+T72VTV58uZlDTtLhcjUdAhJ4nSN45o7dx609dGjR08cP544ceI8efJky55d2etnmpw8efL06VO3b93O+lHWfPny61PhFGBSqFAhbXD0yBFdTuOZxnhK1ZsNlcoD+/dfuXqlcqXKigwoTp06Bc9bPj5u7m5k0BYsWEirf+08oqO9efPmqZMnz507xy4EGTNlyp07t5ubm/Zm5MxrlDhJElAcO3aU0LV6S/ATYteuXZjdvXs3frz4vNDEtvXLpP1IQQgIASEgBESDyntACMQ4gUuXLnXv1k0vb9f9oU569e6jw34LFy6cMX26Otu3X/+aNWtqS104ffp0h/bfqsMiRYqOGz9elYcOGarWM3HY8ccf//e/LykcOXKk7TdfK4MePXp+Ur9+7169zp49q2qWLV/u6Znm8ePHeqkQK/H/+mtwy5YtlIF6btu2Xes2bXTNvXv3evbosXPnDl1Dq7x58+rD6CoYhzpm7LifO/3k62tSz5kzZ3Fzd//6q68OHjxg1hcj4TLLlS+v6yM0WrbBYlnYxAkTdHMKiNruPXoSP1aVxteoZ89fFy9edPz4cU5BCQ1KZPfPP/9Q49ROSH5YvXqNPpSCEBACQkAIKAKSDyrvBCEQ4wRu3fKxFKD0inz5pUvn58+NK99tDKZAgQLaYu/ePQT5OMSDFqAcHjwQKs5OnzqljYsWK6bLYRUI3ZkJUCzHjh1z7lyobCXI16xZU6MAxYBWmzZtCstntNT36N7NKOzIJbAUoGokP/7YkRik6jRCoyWY/WPHjmYCFD/0263rL5s2brS8kCFDBisBqk5t3bqld+9exnFaNpEaISAEhIAQ0AQkDqpRSEEIxCyBwoULV6hYKY2n501v7zmzZ12+fJn+Lly4gL4hIdLOvkkwLVGipFaBRFgzZcrEdLCx+d69e9GmzPIfP2EK0fFgiyj7NxYlnofIY2CqLc+rV6/u0MGUe7Bw4QKva6EKj0NWNbGRJ3uOassYKiBzLT17pklTr269DBkzBAQ8X7liuR7G7FmzO3fpgn2ERrtq1SpNlchlq1at79y5PXvWLKUpB/0xqGSpUqQuGIdhJjfXrHkZ7Pzii/8Rjn3w4P6hg4fY8NXYSspCQAgIASGgCIgGlXeCEIhxAunSpZ8yZWq+/C/zJpMkSfxzp06q44sv8jvtHEeZsmW0WiK8igbdt3evsS3a6OKFC2SFHj58WNVXqFDRaBBOud233yK/kLBMhbNNqbK8cf26KowfN063bd26Tdt27Tg8f+5c48aNdH0MFf786y8k7+XLVxDTLPD/a/DgsmXL6a3s0fdVq1RWXZ85c0YVIjTaUaNG6pGPGTOWXE8OSahV2RFsqnrhwvns2XNoG1X45pu2n3722f37952dnX74/nt9luQEleFasWIls3RhbSMFISAEhMAHTiAaNOhFb6+luzddufd0SLOWHzhNuXwhYJVAihQpEiZMsH79+kOHDl44f/7CxYtqo3hlfO3F3LHVtpaVRYu+nFU/fux4jRo1d+3aqcxIiFQhQxYVJUueXPdSsmRJSz9Wa2rXrkM9MdRSpUtrDerjc4vKhw8eGCN/H9eooTwgdkuXKbNt61arDqOlsm7deog5XOXIEaoCUdVEf9etXUu89vLlSyqorPrikEKERktSrGZF2y1bNvOPwpWQWDUFU/nKFTMNSrhU3UcgUaJEGLDwSAePu3TpnGdWntp16lSv/rHlMqkQf/IkBISAEPjQCURJgwY9ONByzrGVV1jrmr9HydCIy4dOVK5fCFgQIHmx888/W51QxjZC+aDYE6JD/SjNdOjQIe4aqu7YxBp2Vr7/+++/2Bw4cMAzzcu7erIE3mJQViqQsB4eHupE5syZtEVQsCnr1OtFNJQylszva4NCBQvFqAY109CQHD1q5JIl1m9ARRpoREeLvtTXQoE7phoPVfn27dtmleXKlTPWfNm0qTErl58BPIYPG/brr73sz7UwOpSyEBACQuD9JuAU6cvzO9jEd2+RMu6hqU51ir7ycRxpt9JQCLxnBNjqyChAUYpff/0NS9ejcpla/TAXv2d36N9gqVKlWSmv3DJZf/rUaVWuVKmSWSKjPV07O5v/QH0Wou2str1w8WXyqFWDKFaa7Q/FJLsWoMjxZs2ad+ve3SzcGKHRkv8aiRHmypnL2CpfvnzTps8wZlxwlsgxMVGrK9KMbaUsBISAEPgACZh/zdiDIMB7te/RVo6BN+LEc2iReYyTk8OWe8UypmhqT1ts+Epm7727d+4QzkmfIQOpXXY21Ga7du709vFmek7XvM0FUuu++ebrvn37pUyZ8m0ep4wthggcOXxYR0BJH1Sztzt27IhKdyVLllrw99/Kw4yZM1ShSNEibm7uqkyP//1nCojyYKJcFaL4nDLVyzcw/kljJRUVnwi4DevXR9F5+M2dnBy1Ad2tXr1KHZIGOnbceDIH+FQZ8Ntv2oZChEbL3qLGtv+tXWd5cwHLGwc4OTsbW1HmBwaJv+x+Bfwpkyfrs9u2bjObx9enpCAEhIAQ+GAJRDgOigB9fKDOU4eCz7Oseuz6Q9Bz509TjJvcJLc9BFFjs2bNrFC+XP9+fadOnco6hvqffBJOQ5K92IBaGbALNLl0qkwly4FVObqejX3Z9Mku1tjbNNMG+/ftM94KXNdL4UMgoN/DXGwiN1PiILPnWkFGjgDb4OuGhw8dUuWcOXNlyJBBhwP1tkHFihXXxlEpJE8eOk2vnMyYMT0gIIAFN3PnzjHmiUalC3va8revu0uYMBEClA+WBQtCFbn2EKHRsqU/2QW67eJFi/htHO/Fg934ub+AXv+kzcwKS5cu8fHxoZKNBb79tn33Hj20wZMnT3RZCkJACAgBIaAI2BWDDDz+T+CJJcEPrgalTuzvuMzJOdA5XavYHqWfBQc/uTQsdqq2TolefiOGQ5YvLfY6mTJ1GpNWmLFoQK9gtdqqT58+o0aPTpUqFWfnzJ790UfZ8ucvQJmttq3aR6XS2JdNPzt2bF+3bp3keNkEJQYQMAbk/hg0iJAhi2m0ioocIu45RAhQpYEqDywSVxPuZcqWXbN6tXZLqJIVUfowKgXUHrPe06dPU07Yj51/SN4oXktEh5Q8eXLdhPzLL5o0uXvvrnFFkTob0dGiGvv166vajhs3ln+lSpXijqZnz51jO6qev/biTqq6X6uF6dOm9e3Th1bcXenRw0fr1r38mWrc1dVqW6kUAkJACHyABGxr0IB/uwUenwOa4ATP/Z1uu7g8d43j9Pze2qcOwQ73dzm4pHLNNcYecGT0jxxBrv8IJUBpksjNrXCRIqqtn6/vlKlTjh095umZulXrNsmSJft94EA/P9/Jkyay6pbvuYOHDrHmlKUD333/PTvOsHVf/foNLl+6tGjRorJlyy5YuIBIBrecVrecYWJu6tQpJ0+c5Gsje47sBCEaNGhoHCTad9bMGWzTmDVLlu9/6Gjs6/vvf8Dtxk0buTEg9y2sU7cuc+iqI1YKz58/j+UX//67huAW3zd169Xjcq5evTpt6hQvr+t58uZp2bKVmsVjicbyFctJSntXcgaMfKQcjQT44aSXq+NWCUdjTeT6Kl26jFGDlihZQvkpUriIUYOq5eSR68KyVbPmzbnPu04twEAJ0NepRFmEblyGr1ItrQ4gQqPlL33DhvV6k1EuzVi2RBFWDa3MGpKkW6RoaJ5uWK2kXggIASHwARKwMRcf5HMq6Gpo4trTjP4uLk8D7zi5uDokej7O9WqDWPeHxSsQuoOgTXbcYzBevPhWU9OYSmvfoT0CtGHDhr6+ftyVhGmvIiHyNEfOnPny5suZM1fyZMlIHqWSrCxuun2IO1w7ONy5e3f27Fljxo5hoxa26Gv/4h6G3bp23bljR+06tR2dHLmvIGuEjcPjjnytWrbEW9Mvm7rEimXWF5aL/1nMfF+9Tz7hVocjR47QHaGg+YJPlz59psyZEyZMyGCSJUvKTaubfP45M3f1G9TfsX3HtKlTsUeAfv/9dyk8UlSpWpWAirF3Kb/3BIzJi1wsb5Whw4axobq+cEKYEye9TBZ0cgz9M9QFLB1fJEAa1wY5vrDEoHiJUNGp3PLTSBXyG26kRI3WpuqspTdH3ZODA38Oyoxn41XogXHn9Hnz/ybUp80Qf11++eXLL1+mg2tjbWO1wN+mrjeWdaXlUPUpbpLJRv36ELbjJ0xUyam6kkKERkvcdNjwEXg2Tsorb8SYuauqKhuvzkDOdJJgp1lb4DRv3mLY8OGWuaTKmzwLASEgBD5oAqRz2XwEXtntu67ow7UO9+c7Hv7c4f7fDo/WO9z/N9Yz71U222oDEuAaNqivDsmaqlypovrHznzssF2wQH4q2aSGEAtlgqZYli5Viq1nVJOuv3SZOmWKKk+cOKFnj+6U9+/fj/G5s2cp37p1izLbBD548IDC9evXlfG37dp169ZVldUzqhED9v8zVhr7UvUP7t9fsGABlqyBUB2RYKdOLVq0sG3bb1R5wvjxaFAS4xg8Pj+pV5f6Nm1a9+/XTxlwCThhAYc6lOcPkwBvj0uXLh48eIAg/XtAgD9bfqFxRfx1vKnLuXnzxoED+0nOtjmAiI6WH7RHjx7hL5eJFwK9Nv0bDfj8oS0PUkh50Y2npCwEhIAQEAJGArbn4k0K/YlXrJt+AS5JLy+9k76+k0uSoIDnseLEah7L42P79XuKlCmYTKdv4i6JEyceNWo0a9s7/vADQVDmsvFTvVpV7e3YsWN69xldabVAbJXJek4xfU8ZJXrm9GlPzzQqi5T6/CH6z9iWWAUT+tzUpFDhwm3bti1QwDyZlfVGg4cMfvzoMYkBNOSLRDXPli2b0Y8qX7p8idnAYkVDkwqo5EuINIDGjRorg9y57VqwZelZat4nAoTb2cOcf+/HRRHhYw34m72WFHympHi5VD+cwUR0tARQ3dwieXWkCpDDE85g5JQQEAJCQAgoArY1aJDX7mcb2z59HHh5/530dT2ck/gEOni4enk4+O1zqBABjGprkrVr/6tatRoz12z4lzDk5iK4YBkpz9t37NS7GDIvFuo6OFj3gX7VZV2IE8fVrIzbe/fuEZhkPQGnTpw4YbnNCksr6tSpO2fO7NatWi1fsZKdvU1OQvwTpmI/v8GDh3C7Zybxv2rTWvlHuVpdGJsje45HDx8yi6fMeGbwqFXCM6qGMK0+JQUhIASEgBAQAkJACAgBCLyQemHDeLq8GRsA3jp/P32hZPGeezjFqhj7UFzHe48cXU27zNj/YDUrt6Lu17ffihUr0Hk89J4yJH2i8Ni2yf/Jkxs3ri99cfuTlCGhUxWGTJo02bnz55j4I24afqdq2xr0JdshsQvj5k2bzOzpeuvWLey70igkVEnYEgPd16NHjzgkwwwz1i2ZtVWHxHHPnjlDXiljK1OmDEsQdmzfjkQ+ceL4li1bsKlYqSIbtXAfbeb9WWtl1YlUCgEhIASEgBAQAkLggyVgQ4MGep8IfuwdHBCUJndS1wTOzkX7xc0XKsuccjaKKDXWjP/UqdPwYUPZIpR/LGn/pm27OHHiEDj8pWu36dOmlylTunmzZqROKs+sc+/fv5/aQ5SNkLiHc9Eihb29vfUqCrM1AbTiFOHPTj93Yv1QqZIlhg4ZXKVKVRUQ1aNlmTxL2kuWKP5x9WoNGzVSM+y6L09Pz08//eyzTxtXrFCeW7Aon2YdFS5chGX4JYoXY4cm1jY1b9GCFUiMrU/v3mSe0UTdJJoNUKtWqayivC/XX+hxSEEICAEhIASEgBAQAh8qAUerE9yaxtONQwJ2/OrkGssxQQrX2tOdPItx6unMujy7Np7l4JpQW0aowM6gsV1dUZ/GVgQ4WZCUNGlSLTE5i15kBlzN0RMEJbRJapexVVhl5uKJaBJeNanJipW++vprM0uWPaktqHW9sS8WIpAwEP5qVq6C7aVUc2KiNCE+qr1R4HLYx1EnGBhPSVkICAEhIASEgBAQAh8yARsa1H/Fr47x3V1yVndOkVNjCrq6x8kjR6QFqPYTQwVUNRPxxYsVj58gwZo1q9mUdO68+Tb3l46hwYhbISAEhIAQEAJCQAgIAUsCNjSoZYO3vwYN+nOnTrt372aL+/Tp07fv0CF6t+l++wnICIWAEBACQkAICAEh8JYTeA816FtOXIYnBISAEBACQkAICAEhYGNNkgASAkJACAgBISAEhIAQEALRTkA0aLQjFYdCQAgIASEgBISAEBACNgiIBrUBSE4LASEgBISAEBACQkAIRDsB0aDRjlQcCgEhIASEgBAQAkJACNggIBrUBiA5LQSEgBAQAkJACAgBIRDtBESDRjtScSgEhIAQEAJCQAgIASFgg4BoUBuA5LQQEAJCQAgIASEgBIRAtBNwiXaP4lAIfAgEjh49smXTRj8/vw/hYuUahYAQEAJCQAhEOwHRoNGOVBx+EAQQoA0aNk6ZKtUHcbVykUJACAgBISAEopuAzMVHN1Hx92EQIAIqAvTDeKnlKoWAEBACQiBGCIgGjRGs4lQICAEhIASEgBAQAkIgHAKiQcOBI6eEgBAQAkJACAgBISAEYoSAaNAYwSpOhYAQEAJCQAgIASEgBMIhIGuSwoEjp4RA5AkcvuH/27pb958E4iJ9kth/1krhHsc58u6kpRAQAkJACAiB94uAaND36/WUq3k7CCw98WjW/vt/1kqZIXEsRoQebTzj6oRGnurQ6hive3lduHA+KCgoVarUWT/6yKpNJCrPnz83b87s7j17RaKtNBECQkAICAEhEHMERIPGHFvx/OESGLjOZ81XGXTgM1+qON0rJ/95xc0FX6a1CmXSxAnbt2319Ezj4+MdEBAwdfpMq2aRqPTz9b18+XIkGka9yalTJ58/f547d56ouwrLw5bNm7Nnz+6RIkVYBlIvBISAEBACby0BGxp0Rhdv/8emyUSbj7gJnb/8Xb4JbHISg/efwOYLvqUyJdACVF1wuUzxmZq3evFeXl4I0B6/9sqcOUtwcDABUatm71zlsiVL0mfIEKMadMb0qT/+9LNo0HfuvSEDFgJCQAhAwIYGPbHtcUQwiQaNCC2xfX8JuMeJwGo/38emv7I4ceLy7Ojo6JkmjQLDFqR/z5937uzZZMmTf/Z5k5QpUxJW3LF9+6GDB3x9fcuULVu6TFksF/w9L126DNy3ycnJqWWr1vfv31u4YMHlS5eSJEnS6NNPlavDhw+tXrUyfvz4H9eolSVLFlXJM8bTpkz5smmzpMmScXjp4sWVK5a3a9/h6dOn/yxedPrUSWcXl2LFilepWo2BHTt29MTx440//QxLgrWjR45o2bpNggQJRgwbWrFS5XXr/itYsFD5ChWV87lzZl+8eOHGjes3rl9v0aq1m5vbwQMH1qxe9fSpf9HiJT7+uAYOGXmGDJlOHD+GZclSpWkbO3bssK7RzJLmDCAwMPDv+XPTpE3Xus1Xql95FgJCQAgIgXeFQAS+KaN+SczNHT58+OjRo0+ePImKNy+va6NGjSRzLipOzpw50+mnn+z0sHLlismTJ9lpLGYfOIF8qeNsveBrBuHSvQCzGn2IKCQHtE+vnuvXrQ0KDJ12ICDat/evCNCq1ar7+z8Z8tcf2D948GDRwr/TpU+fL3/+yZMmXr1yhcqDBw5OnDAO1Yifx48ede700/lzZytVqZLa0/OJn+kPDb04d/asYsVKoFz/+H2A7peCu3ti9N+WLZtV5Zo1q549e0a59689du3cUbxEyUyZMqODFy6YTyUB2kMHDypLlCK61t/fn3FSGDtmVOpUqdHK6izPWbNmRfJ6eKTImy+fq6vr/n37RgwfmjlLlqLFii9euAA9ig0jHz9uDLobVUov27dtozKsazSzdHZywjP2mTJnyZEzJwV5CAEhIASEwLtFwEYctEBVd+IN0XVJnX/u/OSJ6f7ad+/erVChYucuXTw8PCLh/P79B6dOniIEQuAnEs1Vk8ePH/PdaWfzGzduXHlDSXV2jlDM3h4CzMKXyRS///pbPSqFarL7/oGdV9wkJdTqIJ2cnfv0679owd+zZs5YtnTJ9x1/RPkdOXLY29v7r8FD3RMnRmx1/L7Dvbt3kyZNOnzkaPSfj4/Pv2tW79+/L226dPhElX7bvgMFIov8Nus/4Hdn59A1+EePHKb+q2/a4jN/gQI//vAdylW1UoOpXKXqxo0bPqnfAKm6b+/eH3786eiRI3Q94PdBKGNsYseO9e+aNY0am8KfYT0IlNZv0NB4tnCRohvWr2cunhAp9ajYUqVKN2jYiPLNGzf27NlVsFAhylmyZm3WvAWFyxcvHti/r0LFimFdo6UlnufMnlW4cJGcuXLhQR5CQAgIASHwbhGwoUHdPBKGXA8yNDhuQscnj4JfvTxT/as1No56/vpr2bLlrl69+tVXbcaPG9vz18gs182VK9eo0aNt9CSnhcAbIsAq+Ln7739eyL34iPO1ciW6/yRo24XHXSt7kBIa1ohixYr1WZMvqteoOW7s6AH9+w0eOpwpbIw7/dRRNzl1+lSOHDkmjh9/4sTxRIkSEdTkoc7qnMsrl68QItUCVJ3lEAFKOXHixJTv3btn1KDlyldYvGghwvSa17W4cePmypUbdRs3XjwlQGmVJ2++VStXEvJU3qw+58qd22q9rrx169bNmze3bzdFOnm4u7urQt68plgmj4yZMrHAiALpAVav0dIypJ08CQEhIASEwLtKwIYG5bIcHRyDTULTseDHLjv+fs7UG3NnSE9dH1qm3u5H2rRpa3xcY+/ePbSYPv3/7J0FQFRZF8fpVFCwsbsLDAQxEAvFjs917e7uxlwVc9fuWMUGG1sRpewCLEJCumuY7z9cvM4Ow8yICAjnLfs8775z6zfzZs6ce+69B6tVrebh6aGirDJ5yhSYpwcP7A8I+NKgYYMRI0a+e/f25o2bM2fNYmU7OjjA/dmkSZMzZ87MSB9Jx7Tf/Qf2v3zx0sio3MhRo/HdbLdx46RJkwwMDRFOt2H9+jFjxyKQLjg4aM+ePQsWLJRwnWKI8NSpU0WLFu3bt2+t2rXDw8K2b9++aPFiprZ37x4EwzVokDGx98rly9evX9PU1PrfoEGN0scBFe4xKRYWAjBA/3fY798hFTAXfrK5wbMvicW0VTd0UyhUGpYZZtiMHS1621epUhXIdu7ao6GpydhhRAKPBizIrdv/wTt2wby5nClGvZmspa3t7ycaoBc/xN/z4jLTwSMDExbD8QghhU8UtaC0hPh4BMzAJIVOgL9ojhTG03V0dCIiwlmu4KAgJrAzb4B4orhcoUJFeCv79usvngiZm8u8YefPnZPax8yarKg04U/F5Ei0hy6JABEgAkQg1wjIGctOiE6Nj05JTRaUq6lU1FC5YkOl1BRBQnQKS9fUEXI5ISZV8UbDkIVHBMPxyOLs7Dx//nx84cHHExYWNuh//1NTU+vdp/dD54cHDxwwMip//PgxxG5CE9bn1q1bMDQZFh5+5cplpGDYcdLkSTBAYUHGxcUvmD8PMyTc3d0fP36Mu25ubhcunH/40Bmyi8sjfz9//j2HFBwICfj7n7/btmsXExMzadJEpMTFxyMLjzSFYwZzltN1lW7fvnPp0qUuXbvCZTVi+DAYuCydzkSAExA3QJGIQXn4PmGMcgWpgreX180bN+DUxJvK6fo16BiVM6pZqxbeaWfPnsGjERQUyN7wkZGRevp6sAXx2wnTfTKX1rx5C7gbb9+6hYF1rDYK72NmncwpHTp2vHvntre3F5tR1KBhQxh8mFQUHR3t6/vZ6fpVjJvDNq1XvwG8oQjlRDvPnzubuRyJFP1ixRDBgscWz3tLU9N7d++8f/8egQSujx8hzlVCmV/K7SPXhADb19fXF2WKJ5JMBIgAESACvwUBOX7Q+JgUfPc06qhdoY5Is7qxmqaOkuflxKSENKTXrq4mSFUO/pgMWeQfVeBwuOCAmQe3bt1KTEzq3acPy2FiYjxv3nzIe3bvrlix4uw5c1EgfDCb7OzGT5hgYWEB72PNmjU9PDygY25u/vz5c5YRX4fPnj69eu06pgAbm5h0sGwPK9bKyurR40cwFvGd16RJU9iyvXv3eeTiAluT5RI/z5+/AJMnmjdrZmXV4dOnT9zXIq7D5Pj4uI12dvAGWVl1fPTIxd3dDUEFmdUopdASkDBAFeegrKLy7/GjR48cQha8A/sNGMimxg8ZOgyOz+vXrsIYRdQj7lp367bJbuOoEcPgMcXPM1YFflnheWFys+bNu/naYMUi/CHXrNlz00ct2M2M8zfd74kY5ka9NWrWwux1pGKi0sRJUzDN6H76XCWMDwwfMQrpGMpv197y7+2i2egwdr/nTx8tEb9kMmbu221Yj9au+2uDmXlrPIOrbJfjFsYlhg0fCUG85Ty73D5yTQhw3J46eeKio8M/O3aJp5NMBIgAESAC+Z+AHNtx39QwoVBkYeoaqA5cWuzE8si4cAEG43X1lZt01ilZQQ2G55MrCZ9fJSsrCUduMZTdYZvu3WFKVq9RHW4eWIQYT4T+mDGjYWUOHvwn5IULF1y9ckW8kFu373h6evz111+XLl1esWI5vr3GjRvv6ek5d85spxs3MWxna7tCXN9u02Z9fb3Jkybfun27fbt2+w8cGDigv/NDF6sOHY4ePYoZElwZhUydMuV++lRcJLY2N9+8ZQvmSPXsYfPY1Q2+WCQO+XPwoD8Gd+7cGYPyXu/e/bV+A8s+d+6cypUqwz7mpZFQ2AisX7dm9lzRDyd+1F3nzYbgeYriAn7CsWFu2H/i3nq45BEfWby4AbcyUSZSoCajcNiIUVGRBgZynkdeAubUTxw/dvLUaY0aNeaJEDAmrqOtran1Hz8ulNEqNkwvrixVRkvgOuUj9SyAlV9KzcIS5faR50X5IIZFnXgKCUSACBABIvBbEJDnB41OFcV9CjHmLnjjnBj6KRmxoUhJiBbe2JNiNrDopydJ/u9ggCJiVCE/qE0Pm8zuQ2aMgled2nVioqM3b9nK2eHbBdNpY2OWuLi4IBjUwdGR34IAFybOMDH5NxD08bWHRCyRiKlLUMBxyt4eLhxxA5QVoqWVEWmHSyZjlBNyaGgojF2U8/HjJ6YpSgwL47Knh0f3bt35JQlEAARezxW9G7N3wMSUajLi/Zw5XbYBigbAqZk5V1YNg114+pR9mTJl+aQfromnhstcwFAAl+UKaIm4xSkuy84rt488u9Z/TWSeTgIRIAJEgAjkcwLy4kFjBBiOT4gVnR03hYtklpJ+fnEz1ts9DpGgLP3nu9q6dWuEh2IVbli9mPx77949lAn7slevXitX2pqatuLjj6wurAuIUXiMYiYmJCA87sL580jH155lB8sNG9a3txTFm8LhunnzJgzQsyyyz1gXpmrVqhcvOmKVxHPnzmH8netj0B9L2MDpYm9/EoGkJs1EY6N0EIHfmoAoonrCuDevX2FdenFX62/dKWo8ESACRIAI/BYE5NigmJAkMjFFZ4HonD5FKUOOSf3wNJ7LuJu9DmM6PP/yg6ty2PDhU6dOad7MZPmyZVjCk5VpbW0dEhzcp29G/CgPaIOXaN78BYcOHmrd2nzY0KEfP35k+q3T948xN2+NS1iuOJu3Nme3+JkXIpYiCqobO3YcglZNW7a4c/s27FHWNpwxO37b1q1mrUzXrV27fIUteV84NxJ+XwJ4gnbt2bf2rw3lyomWAqWDCBABIkAEiECuEZATD+p+KTYiMCV9qD2jSUwWP7Mbxcuqm1gXyZF2wweJ8UGp44BSy4cvB45JuDC5LStVTfFEFIiZ8mx+hkQuDNOjYXC1SqTTZWEjkDketLARoP4SASJABIgAEfgZAnLiQXPKrPyhJmLwHYfiWeDLKZG+27XiWWRrokCpBihy5WxFsptBd/MzAYQOY7+fMmXL5udGUtuIABEgAkSACORbAnL8oPm23dQwIpC3BF68eH7vzm1aJjZvXwWqnQgQASJABH5fAmSD/r6vHbWcCBABIkAEiAARIAK/KwE5c5J+125Ru4kAESACRIAIEAEiQATyMQGyQfPxi0NNIwJEgAgQASJABIhAASVANmgBfWGpW0SACBABIkAEiAARyMcEyAbNxy8ONY0IEAEiQASIABEgAgWUANmgBfSFpW4RASJABIgAESACRCAfEyAbNB+/ONQ0IkAEiAARIAJEgAgUUAJkgxbQF5a6RQSIABEgAkSACBCBfEyAbNB8/OJQ04gAESACRIAIEAEiUEAJkA1aQF9Y6hYRIAJEgAgQASJABPIxAbJB8/GLQ00jAkSACBABIkAEiEABJUA2aAF9YalbRIAIEAEiQASIABHIxwTIBs3HLw41jQgQASJABIgAESACBZQA2aAF9IWlbhEBIkAEiAARIAJEIB8TIBs0H7841DQiQASIABEgAkSACBRQAmSDFtAXlrpFBIgAESACRIAIEIF8TCBnbNDIpJR83EdqGhEgAkSACBABIkAEiED+IqCoDXo6MtX4ZdzKwOTMzd/u8XHs5WeZ0ymFCBABIkAEiAARIAJEgAhIJaAmNTVzYt9iatEpwr+DksupKY8oqc4VVjp7/f3g3aNxljyFBCJABIgAESACRIAIEAEiIJuAfD/o6YiMcXY9NSVhWtqt6FRe4rOQqPufQ3f1blZJX4cnyhDevn3zLP3w9vZOSfk+fA9565YtX79+lZH3t7iFfs2YMT17TfXy8po1c2b28v5MLruNGx/cvy9RQl41RqIZdEkEiAARIAJEgAgUVALy/aDnQpNdo1Pq6KieD00WpgnSBMqMxbPg6Dk3Xp3s06yY1ne3qGxMc2bPSUiI19bWCQjwh6a1tfWMmbOKFSuWkpz8+vXrmJiYkiVLyi4hn9+Ni4t1c3XLXiNjY2OfPXuavbw/k+vtu7fVqleTKCGvGiPRjPx8+eLFi/zcPGobEchlAg0aNMjlGll19CTmCXaqNN8SyKsnMXtA5Nugk8pojn8TdS2jeOHrSMGpUPWagqQ511+c7NdccQOUFbB4yRILizZpaWmvXr1atdJ24oQJR44e1dHV3blrV/Y6QLmIQF4RKF26dF5VTfUSgXxFIDg4OA/bQ09iHsKnqvMVgbx9ErOBQr4NalpUbW31Ige/xKP019HJaUKhrVek4KPvcasGP2qA8vapqKjAVN9oZ2fTvftDZ+dWZmYrbW0nTppkaGj4+dOn23due3p41K/fwKZHjzJlyiBXdHT0gQP737x+U7Nmzdp1aickJPTp0/fu3bthYaHKSsq3b99q2KhR7959DAwMoIy7x44dff7smZq6etu2bbt3t1FWVo6IiDiwfz98fuXKlRs3bjyKjY+L239g/8sXL42Myo0cNRrpvHkQIiMjb926+cjFpbiBgU13m3r168NuRiN79Ox50dExKioS1bU0NYUm0u3t7R86P4BDt2HDRuKFMDlz1VJbyJTDw8O3b9s2YeLEEiVKIAU/8W84OU2fMUN2axkKbS3t69evaWpq/W/QoEaNGrEGW3fr5uBwoVUrs06dOj17+vTsubOBgYFVq1YdOnRY2bJlWaUpySl79+7x9PQ0Kmc0esyYUqVKsXR2zlw1XqMzZ840b94cpZUsUQL03r17e+H8BaPyRv379zcyKo+Md27fdnB0SE5Kbm/ZHqzECySZCBABIkAEiAARIALy40HBqLOB5on6xfE3vYKOMDVVkJyiXL7sWyX59qtsvjBW6tWr9/7De6FQeOHC+diYGOjDrPn06VPPXr2eP3++bdtWVsKC+fNdHj7sbtNdWUV58aJFsJaQ7u3ttWrlSjc3V+tu3W/fur3jn3+QCMNr4sQJ165ebW/ZoU7tOuv/Wn/48CGkr1i+LDgkeNSo0ag0OTkZapMmT4IB2rdv37i4+AXz57GK+Nnd3f3WzVvt2rXX1NCcNm0q9FkjUXutWrWqV6+BWoKCgqD/9/bt+/buad6iRe06dbZs2cJL4ELmqqW2kOnDjH769AnMX3Z54sS/qFdua4Fik92mS5cudenaVV1dfcTwYfHx8azBixYtrFixYunSpWBPjxgxXFtbG+a7r69v/379EPzAakGzv4aE9OjRE+UANW85BKlVh4WHw8o/ceJEp06d37x5M27smJ07dlpaWn788GHd2rXIBSf3zJkzunbp2t3GRjzwV7xkkokAESACRIAIEIHCTOAH7MjDnp833Hobo6tTpHp5WGTLXwQL00oOLFfkZ/DByxgdFS1ewvTpM3AZHRUVHh6xZvUqW9uViE10cXl48dJl+O2srZXe+7zn+jo6urYrV6mmH+vWrlmwcOGTJ0/g7XNwdGTeOA1Njb179sLn5+/vjxgAExMTeO+Q3cPdHWpXr12HzWdsYtLBsn1YWBi8sLzkDulHYmJipcqVYW95eb2rUaMm7g4ZOhRmK4SrV6+4uj7u2LHTwYMHVq1e07lzZyTCut23dx8vhAmSVXt4SG0hz9Wnb1+4Wvv3H4COX71yxd7+1BNPT9mtRd74+Dj4lTU1Na2sOj565OLu7mZmZo70wYMH//HHYAhjxoyGlTlvnsjEbNeunWnLFjdv3uzZsycu4TSdv2AhhDp16vTq2QM+YMjskFo1uzVv/vzy5cujxpkzpu/dt69Jk6blK1QYNnQIIISEBOOlgfOYu1q/lUf/EgEiQASIABEgAkRAREAhPyj0Drt/nnHCPTgktkhkrIWBZlpyiiApealnwAn/qGyDhKMO868lJsRg6LlLl86YrnT6lD1KTk1NdX38GAYlt2YaN2nMa2zd2hz2Jy6rV6+OUWyBQODn6wtlZoAi3djYGMYZxr5nzZ6DIemePXrgjHr9/Pxwt3Onjs2biQxQyC9fvsSZH+/evoU5ZdbKdO2a1UiMjYllt5o2bcqEOnXrBsOzmu4KRS0sUepYvGTVWbSQlYAznIvwI6KFd+7cadS4cbXq1eW2FrnghoQ5CAGBB02NjV+9fMUKbNy4CRMQydCqVSsma2homJmZBX75wi4t2lgwAR5T2I5v37xhlzhnVTXUYIBCoVKlSjgjcALnChUq4Az3KsxflN/NuuuSxYu+fKsFt+ggAkSACBABIkAEiAAjoJAf9LDrp+kn3JSEMHCUutQuu9G43CQ3v2t+kUpC4WJX36IqlazL6WUD6OXLl0KCg5s1Ezkm2YG4z7lz52zcaNembVsMuI8ZPQrpRfX0EFKJIV2MMuMSM+gxoMz01dQy2o8AU5ZSpGhRTLrHSLSOjmi5KAw646ylpdWiRQt4Up2cnJYuWYyIyRo1aiDd+aELrDGWkZfALletWomG7d6zNzU1tbW5GUvEWfVbRUwomR46iV6wGf0wqbkmFySqzqqFXB+RoOj+zRs3Hro8ZD5Xua1F3tCwMF4Comm7d+vOLovo6jKhZMkSHz9+5DrePj5m5iJHKQ6Y70yAyxYme926dX3eZzibpVaNl0ZLS2Tv4oDJizP7JaCSLuMSVNeuWzd23LitWzaPGzsWbmmRKh1EgAgQASJABIgAEfhGQL4f9PCjj1MPP05DCGVKWs8mFTf2Erkhtzer0LGMblpioiA+Yc4DnxcRcd8KlPMvxnmDg4Mwsrxly+YlixdjFFt8PSYWoWhUvjyM0aNHDrOymOvx+PFjGBl/+PDh3Tt3ZNQBZbjo9u3di9F8mFynT5/GhBjYSRh3hjcUI+aYjoOZTPBiYhT+6NEjiQkJgYFfLpw/L1Hm19DQ0mVEs56PHTsmcUv8EpauhYXFkSNHYMb5+HjbnzwhfpfJElVn1ULxjDY2PU7an4Tnsn17S6TLbS10gBRzs4DI3v4kGmPSrJl4gZCtOnZErC2CTZOSks6ePQO7mQ3W49aZ06exsmn63Kl9sLz19PV5XkWq5spceO/jg9lUcJFaW3fDTwIElfJbJBABIkAEiAARIAJEAATk+0Hvvg0WpghgxvVuWWXfny04tb9bVR2fnHLFJzg2QWnBg/eO3RvyWzKE5cuW4S7GyuFsO2lvj8k9XFlZRcXIyGjAgIEDB/RHYt9+/XBGvXB/zpo9a8Xy5VjHHhYk4h2ZQ5R54Hh2pgzLEmGRCxfMR5gmUqA8ZepUCIjpnDN7FgSELXbtag2v57z5C5YtXYqZTMjSpUtX3BI/Joyf8Ndff2GGDZRh1PK60Eiuxrx+mOeESUtWHSyhNvB/A0/8K2mGSlSN6fNSW/jNhygqHgPZGP1HsCY8uLiU21roYJ2BbVu3slXul6+wRUZEJiCdN3j48BFfQ76OHDECiejyps2b2WC6irJKo0aNRwwfDg9oqdKl4YQW5cpYBFZ61fyuSBP/8+PbjYAvAdOnTWPJi5cslfAxc3USiAARIAJEgAgQgUJLQBnBkXI7P3KvS2R88pkpbTJrjnN6dfFNwKDGFf+yqJ35bvZS4uLiMMjOoht5CRiLh5cUxhMsVHgHx4wdy29JFcLDwrDsKLPhmAJ8q3DIwQTk+riEyxBTkbiJyW9BwCg8xvT19OSHGbBy0LasjK3MVaP8zC0Urz2zLKO1WFnJ9/PnFbYrQ0NDixcvzkbGM5eAFDhBMdUJTZXoMgxWuKjFZ2WJZ5dRtbiauIwsrDHsB4P4rYIhw9FLqxIWjJeSevHzBLAqYV6tjE1P4s+/fFRCgSGQh09i9hjK94Oi3H2jTGGDSq1gp1W9u7XLtKnwfUa5VLUfStT9FsLIcsFKxkB8yxYtdYsUgXcTo8YwtuQWaCA2yZ0pZ7YmYTKyZTillgY7OHMWqZqyy0EWqeVkbqHUwnmi3FqgKaM7rBxY9hLGPUuH2ZqVAQoFRapm5fAzskisM8pvkcAIJCmr/PNRe3plReNYiBsRIAI5QgCTPlFOvXr1pJaGu87OznAc1K9f39TUVF8sNkmqPiUSASKQbQIK2aAovZhOxtydzDXlrAGauXykPPF8ghUoMViMEMP1GzZgpXqpaoU2EePpfMy90EL47Tp+QMVQVSXRIUDXxojM0N/u1aMG/34Erly5snv3bkwqYE2HcTlw4MCZM2dyKxPW56JFi7gCU4POihUruM7v121qMRHIxwQUGovPx+2nphGBvCHwkyOAp9UMnZJU6wUkvvNL6l9DuU2pxLzpBtVKBHKCQB6OACryJEZFRS1ZsgTbasD32aVLFwTcIxdMUhcXFyxId/DgQaTjLnQw7DZmzBgowOjEsirQOXnyJHSwMxzOOYGKyiACv5BAHj6J2esV2aDZ40a5CjsBRb75smJ0U1XfPlm0uFW9gIR3fqIolzH1lRrpJ2WlT+lEIJ8TyMNvPkWexMWLF8MDig3h4NQUJwmX59ChQxEcD7tz/fr1sETPnTsn4fJkOlj8+NatW+J5SSYC+ZBAHj6J2aPxfZZ39vJTLiJABH6IwFO1oswA5bmwnMCeV0qf4kTL39JBBIhAzhKAEQkDFOPpEgYoasG2HVg7DyuEZGWAMp2tW7dimB6O0pxtGJVGBIgA2aD0HiACuUfAV1Vzb3LGDgu8VkEaVj8T7nytEpb0n6WuuAIJnAAWdsBeaNh8S5EFPXguEgozgV27dsGLOTaLpVQwwg7f54ABAzJ7QDk0DN+jBLJBORASiEBOEVB0TlJO1UflEIFCSyBWWXWfQD9FbDE0LIyWilWsRGdhYKxwxxv1hY1TlEU7kmX/cHV1jYvN2FpWohRjExOpSzRIqOXaZUhIyLKlS5KTUxYtXly5cmW59WIzBSxDxtT+PXFSfJ01uXl/ncKP9uLXtYRKlkoAGw7zbYqZAsJDIfAxdwjwdErNyxNRAgJD+eUPCXjE7927hzNyNWzYUO7qJT9UeDaUZbTn/fv3nz9/ZmVibRMsbog1uRVZ4QRbnGDJGiwRGBMbU65cuapVq7E99rLRPMpSqAiQDVqoXm7qbF4SOKBiEPTfJc4EQpEHFOc0oRDe0Jchgm2v1afUTfmZVmKTMF/fjG8RiXI2b96SyzYovJWY2PHE07Nd+/b8K5+36uXLF2z/WA93d7k2aFBQEDdAeQl5ImDZ4BcvnicnJ7dubYEG/FAv8qTBhbxSDKPDkSkOATGgWHpJhuNTXJnJmd+9mXWySnn79s26tWvY3YED/zd02LCsNHMnXUZ77t+/dzJTyAGM5omTJrds2VJq82DRXrzoiN1exO/i9yF+JYqn5K2MDyKMn3h4emBx8Z95KfO2FwWydhqLL5AvK3Uq3xH4V9XwZbLkUDvszmRBWqpAmJyKrXBhj6bd/px0+P1PBYYaGZWrWLES/jgCbEvGUjQ0RROhcvO46Og4buyYXbt2sm14Jao2NW3Vr3//Xr17W3boIHEr8+X1a9dYIizpy1eu5qETtE/vXthi7fGjR6w9P9SLzP2ilF9NAFs0i1cxZcoUTIeHYdqrVy/mEBW/m1U6VgzFjCVxTcVlhJxy5atXrzCHKE/JfUGR9pQpU4Y/YthtZPmypXiWpTZ1584d3ADV1tbOcy+v1Eai8WPHjtm9a5fUDyKpWSgxdwiQHzR3OFMthZrAdbVid5JUJRDg919iahpG4WGJ4oCAf/H376t4PTWtnpVEW61m41iydBnLtWH9X+zL5u9//pHYmABOoA8f3mMQHN5HNtAm8hP4+SFj0aJFixQpgmE17KdVq1Yt7jPATlp+fr4hIV+hg9i4smXLslrgnoRHELth4UsLo3iBX75UqlwZg3G4i0Hqr19F+ji+BATgzLaHTU8QnTAfuUMHKwiseTKKgg/j06ePLKOWtnZwUFCZ9Aag2QEBAQgPxbghCkcbmE5iYiJqh1yyZElsePb+vU/9+g3wVcqaisb7+/sHBPjXqFETe4ahENbyipUqYbtgVoLU/iIaFdNOmQK+zODixbZk6Lt4L9jdsLAwfz+/+IQE1AVcbOsyuZBZXjov07IhAABAAElEQVTnLIFDhw7xAmGAYkgdE+SRMnXqVJih4t5QmKSTJ09mZihPxyUeDZxnzRLt9vyjB95yt9Mn1GNxa7zNsB3d69evsfo9ysGtwMBAiQKxRQseOrylkY43J55HCHiT422so6OD9zNKYKYz3ld4k4eHh9WtKzKOYdp+/vwp8EsgdhupUrWqhob0Jb1ltEe8JWvXrStdugze5MeOHr1w4Txu7d+/z6KNhZ6evrjay5cvHR0ckALrc9GixU2NjSGjVR8+fOBq2PgQzy+eiJKlSiH6lm9eGBwclJiYhHZiwzkW5M0/OvCk4OFCCRi3wceRj493TMx/Po5wKzo66sP7D8kpKZUrVcIu07w6dsvX1y8yMkJfv1jt2rUjwsNDvoo+DXCAJM4SH0Tpd+iUNwTIBs0b7lRr4SHgrqZ3Jinj+wB2qIGyUnEV0dlQRelBQkLxogkpqaqJKUqJySpxSfjsVRKkpW3ziDfU0m5dWhRAluMHvjP++edvXmy/fv1HjBwJ62rsmNFIbGVm9vnTZ9hnkPG9YrdpU+XKVWCPDvlzcEJCAs/Vp0+fUaPH4HLd2rUY2oOlVa1atQcPHjCF2XPmYMxr44YNz58/YylLly6BcOVqhi+TJb5+/WrhggWQFy9Z0qqVmYyixqS3jeWCY7V69erbtv8Nm3Xz5k3Pnj5l6Ti3adt20qTJ+NLiJXfr3p35bzAyyMtHpBri81iuJUuWXr5y2d3NjV3Omj3H0tIyq/56e3nNnp1hiCDuFsf48RPKVygv3guQ3L9vr0P6FzMrE61FsTBBZENmynTOcQKwZmB64gcPTDeYkph+xCbIY3PRnj17NmvWDOYmfJy4C5OUKcBOldgJBcYQ1m/KRtvcXF3ZgzNu3Pj58+ehhDt3bjMb9MP799OnT5Mos02bNn8M/hNvcqSPnzDBxqYHhFkzZ8D0bN68+fIVtg4XLvz773Ek4paDwwW8r3bu2g177q91f+Ftz0rDj7ElS5dWqVKVXYqfZbRHXI3JsIDHjR8Pu83d3Q29eP36jcSI/OVLF5nm7NlzmAGKS/ysxcHSJT5t4FudOnVaS1NT3F2Lj443b9DUatWqOzt/++iYPae9pSWeFEYg/ePoEzMc+ccR8koU27dfv5EjRyEde3qfAJ3jx1jtOE+ePOXu3TvPnz9nKQhAhyDxQcSVSch9AvDF0EEEiMCvIvBeVetQklYpFaU6qkpmakpdNJRaqCvVVFUqoaKEgXl4PbEwk4a6QE9HUKpYSpXSqWWKC4oVEWpppC11jnsVKTl2//OthNnEDNCGDRuxcMZTp+wxzshLfujsDM8KPu6Rgm+ds2fOQsAnO2R8HyCarW76iCSW7IY7h+eCOwcGKB+G27N7N27BT8OH8xAPwDLyLFkJUouCQcCahFww6RBaALfQiuXLmAGKWtjdu3fu8GFBVn7mAUSUDwOUN3XFiuUwQLlb9+CB/ciYVX/hgkXtrGTUCFm/2H/cQrglboCyWnx8fDCUia9VlhFnqZD5XRJylgB8bzA3sUIT7EvYkXz6EezO8+fP42cfTE/cZQYoXKRQwKr18HqyAykwUjGkwMcEfqh5N27egD7eCY0aNzY2NoF86+ZNvMEgaGpp4i3EDl4mHPZcli3AAGUK8NmvXrUKBijek12trVEXfp6t/2s90jOXIKM9mZVZCtyfTPjyReREFD+8vLzYZQtp0aKILuU/d9kIAyzp5cuXff70iReCpsIA5c/jnj2ijw5+pD8p4ezp5h9HYh9iDdmH2OlTp5zTfwDb25/kBijAsnLK/+eDyIi5jXkVJOQtAbW8rZ5qJwIFm8AHZW1LDSXJYfhvfU4TSlqZOppCnfSgTUyivR8kqFcsh38lnjwpWuMQJhfG2uAZGjvmMyYw4YPeOH0QDbdgzx06fBjD9P369sElRvdwhjvk4KHDxYsXCwoKLmdU7nX6dtvvfXzq1q2Lu+zYsXMXXDIzpk+HWxTfNPjCmDR5Msa8EAwKhWXLlys+/pW5qC1bt8Hlee3qVRQFDyjOnp4ebD6TlVXHqdOmCQSpc+fMRdW3bt0cNVrk0GUHejpn7twSJUqyMU2WuHvPXkQLDP5jENqJlFWrVzdp0pS1HOP1MBaz6m93GxvU3qVzJ+TCRGl4NyGgJaxYnNFr5gGFzQ3bRUdXd9/ePbDXYfi6ubmZmIhMEBxSIbNbdP4VBGxtbeHmhHcTUSji5TMzFN5QGKBIx0vGXKSYw4RDXDN7Mip95OKCvG3btcPjZt7a3MPDHW8SDw8POBThp2RvZngZFy9aBDVYVNbduiFQRJHq4BYdN36Cmprai+fPmS04ddp0uFEfmbjAzvv48QPedRIPnez2ZFWpro4uu4WWi+vAfGceSliQCIYRv8Xks2dFv2Bx7Nq9B78EgAINw+Xly5fh4hXdSD927txVoWLFmTNnwC3KPjrAit1Kf1KO4JHs368vUtjHEZs1BQfqmrXrUO+4sYhx+PzQ5WHzFi2OHjkCNdisO3buRCwBYnJwwC4HBwSD4tay5SskmLCK6JxXBKS8b/KqKVQvEShIBOKVlPel6dVKjWkhjErEELu0AyGg0pKVNJRUptXVblJeY9YrzbBUSTtVahZFEvGdwcxHfDl17dIZthSbQc+Cz1gJZmbmGhqaGM5mXoS4uHik4zvg0qWLPWxsMF5vt3Ej0xT/Ooeph9BSfHPA4cTu4qOfCT96VrCojx8ywkMt2rRBtCXazD0x7HuR1Ytxvdq16+A7kkVkIhEyC9Bk46FIgUsYLa9XL8OeRsCc3P5m1SmsTcNumZub6xYpgmJNW5mxFISH8lxSIfO7JPwKAvBuYhQea3wiDFS8fGaGYqidG6D8LkbwEar4M8uCMuccCvTx9oZHEL9DWOEsQpTJGEaHFxMyjCr8muLmF7sr49yrV288LIgQZZHc0Fy7ZjUeambn4TLkW+wyL0SR9nBlLnz8FoqNZ5wnQkBT0WYI7Jeb+C3IiE+FTQkBgxgwQCFgbTimI75wB0pAGChMSf48in90YOwFAaP4Tfjt4yhO9CGWHnIAB6p11y7oLwxQFIsPMc6hg5UVDFAkIvYUViyrlM75kwD5QfPn60Kt+u0JbBPof1DScBVodU2L66fy9a5asVChhsZ/u5XZMhUIlFuV0uhWWXW3r/rL9ynJqcnTotSOtMqs+N+CfvAKfgITk2Y8U5myos9rdqhrqDNBfBI9FuY8ZW+PXIikg/Nm6ZLF39S/5VLP6JnE5CcJNUUu1RUrCuOYrLSU5GQmxMfFMUFbWwtmJJMzh8TpfHPqqKplfPrBkwRlNbWMjkOW21/oSP1ZwaElp2S0Ku5bqzDXhDUJZ6mQ+V0SfhEBmKEYT8eeSXAHwuLkY+swQ93d3fklq53NXuLBo9lr0rVrV1nGp+kHL+TevbuTp0zBLz384Flpa8v8i4jgFH+TQBmrgOGMIXXmsOfZmVC5ShUmCNIyxtwxyowJSVxNT18yUERue3heLmAuER4HdslHt/ndqtWqwRbEJT4h/vhjME+HAAsVnxjoGn7RsXRuXGJ8gGvyTwwu8FsQNDUyHnP8yBRPh5z5Q4zHHiQnZTx9ElnoMh8SIBs0H74o1KSCQGCkasw+QVGYoZeFus8EmsOUohsrC2+oGGiIAkEzDgk7Rl9NdW5T9UexGjMepSXGJmHZJm19tfmNv2n/9L/4VoBPAsN2+GIYOWoUfDyIqsScU8wJ4B/fUit59Eg0ntikaVNM5xAPHpWqLJ7I58C+f++D6jCFXPzuz8iVK1Vm2a9dv1ardm2Yeg8e3Gcp5ctXgJHB5G9jeuxK0bPs/rJvVh8fH0T1SXit2IIAqOb+vXsIEoBB4HT9Gqu1yjeLQdFGkN4vIIBBeViccIViohKf+Y56sjJAefBoNtqCIXU2RI6HDlPuWAlv371lo/Oujx/DSf/P33/jjYRbM2bOrFy5Cpx8kHnciJurW48ePRH+KLt2Prhcq1YtPNdw+cNwjI2JgX9RPKMi7eH6733eI/AGq2ccOXyYmchYRo05F7kOBDQPkTwQMAgeHh7e2rw13J/Pnj/DgMDSZcsx+Q+TgeCnfPz4cePGjTGWwvJmtmXFy5Qt//dDbCSaJPoQ8/auVv37hxhMbQsLi4aNGqFq/MJEjJCWlijAHQcW4c/ZDyJWLJ2zTYBs0Gyjo4xEQBaBEkqCuaqR14U6l9J0A5TUVgkMuirHdRGGPlfV8xNqaqUbotghiR1wf3aroNmqrMrGDxreHxOxcH2qkrBDfY3JohWavinJqk3Re3Bk2q5YAe1hQ4dgZg8bFDt67LiEA0aiOEwnQvAlvmxGDB+GcXyJuzIu8cXD7q5dswam29lz52Uo/9CtevXrY4YHouuwTucf35bqRAmjRo2W6lD5ocJl97e1hQUWKwU6m+7d2Lx4XjiqHjZ8+MEDBzA6OWH8OJ6O0L36DRpwPxBPJyH3CbCIT5ihiAEVN0N5S7gH9GcMUJSG+e+szN59+iJMk8kwzpgNirlBsDi5YxIhLizKBaPPWOQII9TwL2LQuXevnrxhWQmIZoZVB1v23LmzWH8UKzohHAWxyxMmTBTPIrc9sIm5vq2t6FOCHwhU/fPPIfySC9j2CWYoW7zp8qVL+GO32Aj4kKFDZ82ciRQ2G53f6tatOy8hGwJ+CbPmDRs6FPYlG4vHhxh+8v05ZAiMZpS5cOECVjLmxUOnSZMm7BLhCjn7QZSN9lMWcQIUDypOg2QikMMEOirHL1YNr68sGo2CQ3SFwLCYIKGX8KtAWWRZ4ktIkKZUVkttVyutBE3NKfeU37xPiE8WFDFQ3Wulmm6A5kB7xH2B8MfA44JPYZQLKwoCwii1NDW5P48LKmLZsApM7dp1kAUG6NChw1ibuCa7lEhkzl6s4tm7dx9WnbjaN+WMzx9lMd8wV+Plf/cb83vpI33z5s/HBA6ehlomTZ6CFe+Roqwsq2SWRbyD6Vky6kG9svvbrVs3RgO5MKAvUVffvv1gmIp3GRNe5s6bL1GF1DawRDr/agIwQzEWj2nyMEO5y5xVmlMGKEpjU+ggNG3alPcIa9CyGEpsHoZfUDxdXMA7ELOL+FsIqw4xk47N+/n+XHx7QuH4hNORLXgEnyUMUISgZN4qU257MOIv8SRiMruFRRssCLVg4cKsBjGweBOMZjbtnfUCspm5OeR69erbrlzJ+stuIQTIbtNm7uiV6DW7RAd5H7mCisr3jwGY6fxDDAYoQGGCF/vlCfOUrRnHMoKbQXpwAtog44OI10JC7hNQZs7/3K+YaiQCvzWBFy9eYExH8S54CjUPpeklphtbbZUTeqjEvlMrutslcnRVZV1d9W1vVUKCkpJSBcoaKr3qqQ81krKoiuJ1KaKJgTOMYfFl/BTJAt+enl7RzIFZcvNizDosNBQrVPOJQXKzKK6AKAI0DBMXsFy84rkU0ZTd37CwUE1NLYT0SS0Kn6sgjLZlNWVYaq7fNxFL9/PpaLncix99Ennz2PwkDM1zb+j69es3bNiAGNCf9IDyKn5GwOOJxd4x5Sgr4y9z4XjQkAVvuZ8fCshcuNwUVjuckTwCh2fBWvc4fqgvPK8MIasPMcQDsM8EiQlJog8iLJVfsuSv+CCS0c7cvJWHT2L2ukk2aPa4Ua7CTiAb33xspvxLoSi4vrhSWn+VmKbKSZs+a7j6pCQlpmK7zmqVtRbVFZTMsZjJwv4aUf9zjUAefvNl40nkWK5cuQLHJ9ZJgBkKGQP0+cQA5S0kgQj8EIE8fBJ/qJ1cmeJBOQoSiMCvJaCjJJysEsUcohFKKrvS9FX94oJfx2DukZK60ujmmj1K/nL356/tIZVOBH4rAlgEFMvUs92SMChPBuhv9epRYwsCAYoHLQivIvXhNyIA3+ca1VAWIYqFQ+OTU+tVVXfsrNajpPS1Qn+jrlFTicBvRwBj8Wy3JFNT0/wwBP/bAaQGE4GfIUB+0J+hR3mJQHYIMIfoWyWNw0VVxrbVsihG1md2MFIeIpAjBJgZylc4ypEyqRAiQAQUIUA2qCKUSIcI5DyB2krJq41yvlgqkQgQgR8lADP0R7OQPhEgAj9PgMbif54hlUAEiAARIAJEgAgQASLwYwTIBv0xXqRNBIgAESACRIAIEAEi8PMEyAb9eYZUAhEgAkSACBABIkAEiMCPESAb9Md4kTYRIAJEgAgQASJABIjAzxOQPyfp5csXAkFaxYoVxbchwZ4HHz58wNZhebU3xs/3nEogAkSACBABIkAEiAARyCsC8m3Q8ePGx8fH9e3Xb/78BbyVJ/79d+fOHbj08HzCE0kgAkSACBABIkAEiAARIAKKEFB0LP70qVPx8fGsROxja29/UpHSSYcIEAEiQASIABEgAkSACGQmIN8PijxYO+3Vq1c3b9zobmODS2dn5/Dw8Nq167x9+4aV+MjFxc3N7c3bN82bN+/WrXuJEiVevXx55syZbt2733ByCgoOwmZorVtbKCsrf/369e7du25urhrqGp27dDEzM0MJycnJhw8f8vT0NCpnZNKs2eNHj8aOG1e6dOm4uLiDBw+8eP6iVKmSQ4YOrV69BquOzkQgPxAoVapUfmgGtYEI5DkB7FKdh22gJzEP4VPV+YpA3j6J2UChkB+0ceMmNWrUOHXKnlVw5vQpYxOTqlWr8vomTpzg7e1VvVr1bVu3/vP330gPDAy8cOH86FEjYa2+efNm+rRpHz9+RPqtWzd37dxRpnQZPz/fKZMnBQT4I/Hv7dt3/PNPVGRUcHDQgvnzkDE6OlogEIwZPfrEvydq1aqFEoYPG56WRtvJcOQkEAEiQASIABEgAkTgNyagkA2K/g0YMBCuUG9vb1iN8IP27dtXvNPXrjut37CxV+/ejRo3dnJy4sbi2LHj1q5b99df66Hs6uqKc6dOna9cvfbnkCH9BwzAJYoSCoXXna63aNny6LFjW7dt79rVmpX84MED+FlnzZ41YeLEhYsWISb1xYsX7BadiQARIAJEgAgQASJABH5rAoraoB07dUI/HR1Eh46Obtu27Xi34+Pidu3c2cq0Zd8+vb29vGEschvU2NgYasxj+jUkBPK7d++6d+/WqaPVJjs7XEZFRWN+fUhwcCvTVhipRwo8rDjj+PjxA84rli9HySNHjIDs6eEhukEHESACRIAIEAEiQASIwG9OQKF4UPRRV1cXU+PPnTunpaXZv39/DQ0N3nGnG05nz56BC9PU1HT58mUXHR2ZNQkFVTVV0VlVdMYB23TRwgV16tQ5eeJkVHR0zx42MDv19PRwiwcxvHnzOl1XSV9PHwIm45u2MmUpRYuKNOkgAkSACBABIkAEiAAR+N0JKGqDop+9evVKnx0fZ5M+M4n3PDoqGnJCfPyNG04wQHl6ZgET6hMTk1IFgs++vocOHmQKJUuWxJyn8+fPV6tWLSUlBVWwdOYQhdVbukxpDQ3Nu3fuzJw1K3OZlEIEiAARIAJEgAgQASLw2xFQdCweHcNEePzBNKxUuTIu00fORf3F9Hakz507Z9OmTW3athUlfTuUlUTD6/yA93Ts2LGY9j5s6BDxmYwTJ02Gjq3tiv0H9mMqPWQ1NTWsir9y5SpfX99pU6fOmjkTk+t5OSQQASJABIgAESACRIAI/NYElDElKEc6EBERUaxYMT4KL6PMpKQkQWqqjq6uuA5mwaMELOo0ZsxoD3f3B84PtbW1oYDh+7CwMENDQ+zJJK5PMhHIWwKYIUebhOXtS0C15x8Cefg45GHV+Yc/tYQIMAK/3ePwA2Pxsl9j8Z08ZWtqamoq4U/s2LhhA6JCq1Sp8sD5AQzQDlZWzACFCkxPDNaL6ZJIBIgAESACRIAIEAEi8NsTyDEb9GdIFClaxNHREas+YcZ97959Jk8WDc3TQQSIABEgAkSACBABIlBQCeQLGxTLiOIPE5LU1dULKmjqFxEgAkSACBABIkAEiAAnkI+CLMkA5a8KCUSACBABIkAEiAARKNgE8pENWrBBU++IABEgAkSACBABIkAEOAGyQTkKEogAESACRIAIEAEiQARyiQDZoLkEmqohAkSACBABIkAEiAAR4ATIBuUoSCACRIAIEAEiQASIABHIJQJkg+YSaKqGCBABIkAEiAARIAJEgBMgG5SjIIEIEAEiQASIABEgAkQglwjIWR/Uw8MjlxpC1RCBbBEwNjbOVj7KRASIABEgAkSACOQlATk2KH3B5+WLQ3UXIAKvXr4sVbo033g2KSnp7du3derU0dDQyJ1eXrp0KSgocOTIUblTHdVCBPIzAT8/Py8vL2FamlH58ngM83NTqW1EoAATkGODFuCeU9eIQG4SOHX6VOCXL7t272GVnrK3P3v2zKnTZ3KtDYGBX3w/++ZadVQREci3BLZs2Xz40KFmzZq/f+8THh7u4fkETX358kVqamrjxk2yarZchawyUjoRIAJZESAbNCsylE4EcpIAHJA9e9h4eno2bdo0NjZ29+5dK1bYqqqq5mQdVBYRIALyCMADCgP03xMna9asKRQKcclyHD92rGbNWjJsULkK8mqm+0SACEgSIBtUkghdE4FfQaBChQq9evfevWvXzl27Tvz7b+XKldu0bYuK8C2IUfL79+/FxcY1atRo8J9/amtrP3365OnTp8OGDYdCcnLy2jVrpk2bpqevf+jQwWpVq3l4eqgoq0yeMoW3UyI9KCjoyOHD79+/x9B/7z69mzRpyjWZ8PjxY3hhE+Lj27Vr37NXL2VlZQkFuiQCBZVATEwMuoanDGe88ytWrAhh7949eOQ+fPjg6+s7ZerUqMjI23due3p41K/fwKZHjzJlykgo7N+3r3efPniKkffGjRt4lLrb2AgEgmNHjz56/KiIru6AAQONTUxwlw4iQARkEKB58TLg0C0ikJMEhg8f4ebmevv2rR07/pk4aTKz/Hbu3PHXurW1atZq177dlSuXZ8+ahSr9fP1cHj5kdWN88MKF8/EJCbh86Oy8YMH8hIQEiQg28fSwsLD+/fr6B/jD5NXU0hw1cuSzZ8/Eu/HIxWXC+HEooW27dps22bm6uorfJZkIFGwCtWrVgnU4Yviwy5cvwWpkna1bt17JEiUqVa7crFkzTU3Ns+fOfvr0CT/Pnj9/vm3bVuhIKOBRxYPG8r579xZqkE+c+NfR0WHo0GEY5cdDyu7SmQgQARkEyA8qAw7dIgI5ScDIyKhvv36zZs40MTFp0aIFisbMpL179qywXWltbY1LDAUOGzrk8+dPMmo1NjaZN29+ZgWejgJ1ixTZvHkLbNxOnToFBQadPnUKHlaeZe/evfC2/vnnEKT4+/nfu3eXNYYrkEAECjABBMBs3/73kSOHFy9adGD//tVr1taoUaNVq1YXHR3wAHbp2hV9nz59Bs7RUVHh4RFrVq+ytV0poSCVD541ff1iDRs2pAdKKh9KJAKZCZAfNDMTSiECv4rAkCFDUfSo0aNZBYGBgRCaN2/OLuvWrQsh8IsoMavD2ET6WlQ8/eOnj23atOHD6/g69PP7z1QkL693R48cad7MBH8YxPdwd8+qLkonAgWSABajQHz2jZu3qlWrPmL48MjISIlu3nBy6tKlM34Znj5lj1sYi5BQkHr5v0GD4P7saGWFgQ7yg0pFRIlEQIIA+UElgNAlEfiFBNjaTCVKlGR1FClSBILv588sPTg4GJfFixePi4/3/TZVArPpxRtUtGhR8Usu83R9PX0sOsPTP336yKtjiU2aNjVuagxXKNchgQgUQgJ40FbY2pq2bPHq1SszMzMQQHA2ztHR0XPnztm40Q4R25hEOGb0KA6HKeASj9vXr19ZOiJn2NNXrly5o8eOubu7rVm9OjIiYv6ChTwjCUSACEglQH5QqVgokQjkBoESJUo0aNAAzkhMzsUaMYcOHqxUqVK16tWbNG4cEhyMmUPx8XHHjh37oabgi/PJE89r165hMhPCT52cnDpYWYmX0L59+/Pnz3l7ecG74+z84N27d+J3SSYCBZvAmzdvEAkaFxcXHxeH8E10FvMFcTY0LOHz3gcRolFRUbjEuqEwRo8eOcxpcIW0tDQzM/NrV69ggQus++vkdJ3puLu5+fv7m5g0a9nSNCQkhGckgQgQgawI/JgNuj88tYt3ovGrhC5eCfvCFBqeyKpiSicCRAAEVq1eExsXh2WbrDpYvnz5cqPdJjU1NQNDQ4zXz541s7W5uZaWFtTYzHVlZRU+yC5OTzwdg+8zZ81aMH8eHDzjxo7F6D+iQtNLyJj83r69ZYWKFQcN+h8UDh08lPZtWoZ4gSQTgYJKAI/QmtVrLFqbt25tvnnT5kWLFrOp8fipdu/uPQSo4AHErPaBA/q3b9cW+0qAA3vouALGKzBZPio6uo1F61mzZ2FxCRUV0cP12PUxHmQT46aYUz9qVEa8TUHFSP0iAjlCQJkPLsgtbkNwyr+hKeJqAwzV5pTJpV1exOslmQjkOYEXL17AhZlTzcB6MXgS9fT0xAvEjCV4ZXR0dMQTFZSREY5VAwODrJYghQsH36y6uroKFkhqREAGgZx9HGRUlPlWNqrGs8ZmteMBUVH57ojBU5OYmMgeCjhKYYxijrx4jeIKSI+IiMCAvrgCnll4Tw0NDcWLFVcgmQj8UgLZeBx+aXvkFq5oPGhIqvB4UCKKy7BZ09IgHw9IGmygVk7j+zMstz5SIAJEIDMBHs0pfkvi+0/8llwZpieLMc1Kk4WiZnWX0olAASaAX18Ig8ncQTw1/FcZF8TVxBWQLmGAIgXPrOznTrw0kokAEVDUfHwem4JfiIKEhLSEREF8giAxSZCQCPl5TLLiELFOofhsQfh+EAyueHbSJAJEgAgQASJABIgAESgYBBS1QXWUhCLTMyExNf38TU7UURZNJFTwwLLA4msfIjYc8WoK5iU1IkAEiAARIAJEgAgQgQJDQNGx+FbFNIsrCb7Gp8eDYgELDMkLhQba6hYGoh3P6CACRIAIEAEiQASIABEgAooTUNQGRYlL65SY8uhzSmr65mZpQlVV5eXNjBSvSbbmndu3HRwdkpOS21u27927D5Qzb2ktvin2hIkTaWde2UjpLhEgAkSACBABIkAE8i0BRcfi/VPSnASadetUqle2eEk97brlitevW8VVSStK8ANj8VlRQFTozJkzunbp2t3GJiVF5GoV39Lazi5jS2tnZ+f58zM2y6adebOCSelEgAgQASJABIgAEcj/BBTyg75KFIz5kJiQKtRUVdncuLyOilJcmtL0Twkfvia7xwq2V9Is/3NT40NCgnV0dOvVr1+2bFmGLKstrU1MjNlm2Rs3bKCdefP/24taSASIABEgAkSACBABqQTk+0Hh6Rz5Oio2VjQXPj4uwSUySZgmfBQpktMSkz5GxE3wipFatNTEyIjvO/PGxsYUKSraqxB7TmCrtG7WXZcsXvQlfWdC7N0idUtrYxMTViztzCsVLyUSASJABIgAESACROC3ICDfBt3rB1tRZG5iJSacLwZEY4o8zpBT01M+hsXaB8cr0lvsQ+jm5sY13d3c2SZpGhoaa9etO33mLFZrYjPlsaH11KnT3Nw92N/xf0+wXHwZRbYzr90mO6fr1zdvsuNlkkAEiAARIAJEgAgQASKQ/wnIt0HP+UbA3MSqTOlrgiZ9iYh7FpmIsyAhiacfeB+uSFfbW1o6OFy4evUqNuTFftaOjo5sF8H3Pj5Y3B8WqrV1t4AAf+zGK3dLa9qZVxHgpEMEiAARIAJEgAgQgfxJQE48qF988teIWCXMO8J+1ViSCZviCpVWegRwmaV/SEyMShHoq6vK7uTw4SOCg4IXLpjP1IYNG96jR0/IAV8Cpk+bxhIXL1mKXc6wpfWtW7ewpTUSmzRpOn36dAgqYptlY2fe/fv2IRH7+W5Yv4HlpTMRyM8EsEdDzZo1tbUzljOD19/X17devXo/2eakVKHz5/iqBhqVi6uLFxWZKPAMSGxUVstQR86DKZ4rKxm1TD4fuKhDyYrF/lOLuP7t93GLrgThc+Lh5Gri6SQTgXxF4O3bN0lJGburYBSuTp06ijfv0qWLQUFBI0eOkshit3Fj8+bNsQm9RHrmS29v7x07/rGz25T5FqUQgcJGQI4N6hubjO2RsLMZvlfSD5E1+o2RUDz9ZUSCWSlRcKeMA7uf2a5cuXjJksjISGyVxnfUtbBogzH30NBQbH2mri76hsOY+5YtWyW2tN65axcvfOLESaNGjaadeTkQEvI/AezRcOz48dq1M77wsEfDrJkz7t1/8JMtD4hKHbD3U5Uymq5Tq4sXtcLp65GHYXv/rNijblHx9OzJCalpnv7x4fECGTbo2JMBvRrr/a9xsexVQbmIQO4QmDN7TkJCPIvsKlWqtPg3i9wGBAYG+n7+nFnt7bu31aor9NMrLi7WzfV7TFrmoiiFCBQeAnJs0Ao66sXVlENjYIamuz6zOJcoqlWvmJaC1PC7s1SpUhLKsEczJ8re0pp25pVgSJeFmcDHoCQ3v4RmFTKcrLHJaccfKRQhoyC0Ylqq7tP+Y+NKZPSLSo2ISZneumSZojngdpUonC6JQM4SgCsEvo+cLZNKIwJE4EcJyLFBKxbRdOvT5EcLJX0iQAR+iAD2aHB0dMD4oIJ7NEyeMkWi/EaVddbd/np6SEWWvvtxhIGeamRsGldz8o7d9iDMPyK5dmkt286lqxlqCNKEfY/4jWlZfMfD8O519Ua3KO7wOmbr/dD45LQ+jfRntC6BX578YMrbepYrW1QVuSaZGexyiQiNS53SukTPekXfhiRNOvcFyiPt/Xs10BvVvHjm6nhRJBCB/Ebg7t27YWGhykrKt2/fatioEfZJMTAwQCM9PT2dHzzw9vaCwdrV2lpHR4e1/Mrly9evX9PU1MIKLY0aNRLvDuYznD179t7dO9o6Ov379WdruSDR3t7+ofODYsWKNWz4H33xvCQTgcJGQP6cpMJGhPpLBHKZANujoUsWezRs2pSxR8NDZ+cFCzL2aMjcwrntS959ExMQnYpbsBe33QmdbVmaq51/FTNo/+ciGirjzUr4hCaZ2fmExUNL6cHbmDHH/WuV0qpsoA6dkUd8m1XU7dVQf/21EIc3/1lzjSlHJmTkGnHM37i8dqNy2qOP+n4ISymmrWZRTRfVWdYsUqeUptTqeGNIIAJ5TsDH2+fZ06f48/PzQ2NgZa5audLNzdW6W/fbt27v+Ocf1sLt27ch+szGpsfhw4evX7vGEm/fvnPp0qUuXbsicgwBNvHx/1kWZtfOnYcPHbKy6litarUxY0Yjogy5/t6+fd/ePc1btKhdp86WLVtYOXQmAkRAjh+UABEBIvCrCWCPBoRKK7JHg7GxCdujIXOTTCvpVCqtufl+2Hrr0mdexKSmpg1uor/wQiDTXHEtyLx20eN/VMDlH031Ky15c9gjclIrkadnpLnhMitRbEzjjd42TYut6FgSsvfX5NPPo2QEkk5sU2JO2xLQPP8syvFN9FRzwyHGxbfd/DqqeTE9TdWmdt6Zq5ve2hD6dBCB/EDg33+PX7lyGS3p2Knz6NGjIWCfFNuVq1TTj3Vr1yxYuBATHvbvPwAXZlhYmImJyb3793r26gXN+Pi4jXZ2CAaDofnokYu7uxsf1k9MTNy7d4/dps3m5ubQhHvV1fVxq1ZmBw8eWLV6TefOnZGYnJy8b69oQi0dRIAIkA1K7wEikHsEJPZo0C2SsUdDq/Q9GrA22bjx47H2rZfXuydPPLFNA2tZjRo1mGBsYiyjrfPal5p00n95x5KrbwSPMjdUV/0+lP4lLGVSa5FxiUNHXaVGOa33YRnzgi2rZ0wlDApPcQiNdPDM2EWieNEs57+jkI41M3LVKaf5OUK0v674IaM6cTWSiUBeEcgcD9q6tTnsT7SnevXq4eHhAoEA8oH9+3fu3IHVV9TV1PmMBUtLSxiguAsjtamx8auXr7gNiinzSJ8xPWOZF8jPnj6DQxSCsXHGw0tj8aBBBxFgBMgGpXcCEcglApXS92hoaWrK6sMeDRUriByToj0a1q4bO3bc1i1bxo0b6+Dg2KQpdmkwHvznnxIt43s0SKSzy94N9GZfUJ1yPjAgNHmS2X+cjtpaqi+CEnkuv9Bk67p67LK4tuh7F0e1spptqxex7fR9BJ+lSz2rqWQYuKriQaPfVGVU902F/iUC+YuAmlrGtyFfsMXV1RVD8OcvOGAvlT179jx+9Ii1ODQsjDfd08Oje7fu/BI/ICEfPHSYr7kGOzUhIQGJIcHBJUuKfgd6eXlxfRKIQCEnQPGghfwNQN3PPQISezRcvOjYsVMnVC+2R4N1gL9CezRIbTTMwiltS1zwjOzepJjEmqDdGuiddo/APKG45LT1d0MTMeuoQYYNyovq17jYcbdIV6wJLBCeeh7t8vk/UW5cTRFBkeoUKYd0iMAvIoD1Ab9+OzDaLrWWyMgILS1NQwODz58+nT17husgihRTlzDsbm9/Eh5Tk2bN+C38nrS2tj5y+BDKRiQoJhrGREdjJpOFhcWRI0eg7OPjbX/yBNcngQgUcgLkBy3kbwDqfu4RGJ7lHg1fpk+bytohY48GZbE9GrJqNOa2r7saPLddxrA71Ji7ck3X0v5RKZiWhBR1NZVtA8rXLqWZIhCt+sv9mH82LXbqaWT3HR+RaFRCY2tvkUdH4uDKXICCivhFegap1UkURZdEIA8JLF+2jNd+89ZteCv5JROQ0rZtu9OnT2OMHqGiWLAiwD8At5DeoEGDbVu3zpo5E5fLV9hqaWlB4FuoDB06bPbsWV27dEauFi1atGvbDnexmvW0aVOtOlgiceD/Bp74tvs0btFBBAozASw+L/oeooMIEIEfIoDdZfFV9ENZmDJmJEjs0YB0eGLE92hgmhJ7NGSjLokscIJGJKQZ6all+sL9rohV6HGXD9B/v/HjkiLV/XiplCM/Esj24/DznfnVVeNp1dPT4wP0vMHsgWUhpDyRC+FhYXr6+nx8H+l4xuEHxZJPmYviuUggAj9J4Fc/Dj/ZvMzZyQ+amQmlEIFfSCCn9mjIRhN1NVTwJzujQU5s7MmqUKQ62Y2hu0QgzwlgRU+pbcBWf1LTWaKB4X8CspEI01N2Fhml0S0iUFAJyPlCKqjdpn4RASJABIgAESACRIAI5CEBskHzED5VTQSIABEgAkSACBCBQkqAbNBC+sJTt4kAESACRIAIEAEikIcEyAbNQ/hUNREgAkSACBABIkAECikBskEL6QtP3SYCRIAIEAEiQASIQB4SIBs0D+FT1USACBABIkAEiAARKKQEyAYtpC88dZsIEAEiQASIABEgAnlIgGzQPIRPVRMBIkAEiAARIAJEoJASIBu0kL7w1G0iQASIABEgAkSACOQhAUX3SXqeKHwUk/o5RVhCTdmiqJqxtuTuunnYB6qaCBABIkAEiAARIAJE4PcioJANmpgm3P012SVaoKSkrCQUXohIXVtes6Uu+VB/r9eaWksEiAARIAJEgAgQgfxCQCEb9FxkqnNYkqjJaWk4RSYJb4QLlcOU7n6ID4xJbVRWa5iJ9B11pfYyOjrax8cnPCysSpUqlSpXVlNTqA1Si6JEIkAEiAARIAJEgAgQgd+RgEL235fYZEFcglCYpiRUUsJZSel1uCA2IG3f/a+Q7dVVmlXQrldaU27/09LSjh8/tsnOrlKlStraOm/fvjEyKu/g6Cg3IykQASJABIgAESACRIAIFCQCCtmgVTWUUuPiMAqPP1ihSmnC6obqNz/EMhDJKWlufgmK2KCHDx86dvTo/gMHGzVqhLzRUVFeXl4FiSb1hQgQASJABIgAESACREARAgrZoCZ66h1KaF79FI4ShWlpNYrrWBhoKdVU8gpIQEqt8toViqnLrSw0NHTb1q1btmxlBij09fT1TZo1gwD/6EpbW+tu3RwcLrRqZdapU6dnT5+ePXc2MDCwatWqQ4cOK1u2LMbut2/fvmjxYhUVURzq3r17WrRo2aBBg7t374aFhWpraV+/fk1TU+t/gwax8u/cvu3g6JCclNzesn3v3n3kNo8UiAARIAJEgAgQASJABHKNgELzigKEagHaReuXNyyrp12vbHHNcqWL6BWJSxYaVy1SraxWEQ2VErqqclv87t07HR1d89atM2vCu3rhwvlFixZWrFixdOlSj1xcRowYrq2t3adPX19f3/79+sXExMTFx0MH1irLfu/u3YCAAMje3l6b7DZdunSpS9eu6urqI4YPi4+Pf/Xq1cyZM7p26drdxiYlJSVzjZRCBHKfAIJP4Pvn9eKdid9kX7+KAlroIAJEgAgQASJQ2AjI94OeikhZ/TlBWVm5S9niAxuU+ZgkWPY5cbx3bMSXBGMtlcmtSw075Guz+9PdKdUqF5flDQ388qVMmdKML753B/1vIJPPX3DQ0tKCPHjw4D/+GAxhzJjRPXr0nDdvPuR27dqZtmxx8+ZNY2Njpp/5HB8ft9HOTlNT08qq46NHLu7ubgKBAPZuvfr14UDNrE8pRCBPCMyZM2fWrNkWFhas9pSU5NevX+P3VcmSJfOkPVQpESACRIAIEIE8JCDHD+qXJLB9Ey6IT0iNi78bHIuBeIfAeMhI0auv7fw5/vIbUVRofKJg9sUg2d0oXab0hw8fWEBp8eLFt2//e/GSJeHh4dy12bhxE1bCm9dvWrVqxWQNDQ0zMzPYrzIKt7S0hAEKBRjKTY2NX718ZWZmjlzdrLsuWbzoi8y8MoqlW0TglxLAz6Sdu3Yh2uSX1kKFEwEiQASIABHInwTk2KB7PkXB3GR/EZFxLmHxHkHfU3Qrq9m7ioJEcbh+iGNCVufatevglpPTdZyxHlOt2rWrV68hrlxEV5ddlixZ4uPHj/yWt4+PgaGBjo4OUhBUijPcnB8/fuIKoWFhXPb08ECQKCzXtevWnT5zFk6mcWPH8rskEIH8QwC/vlYsXx727d0LZ/+C+fMmTZz47/HjaCTunj59esrkSXPnzvFwd2cp0H/27NmqlSvnzJ6FkBXWl4iICLuNG8eOGb1s2dKgINFPQYwMbN++De982xXL6TcYo0RnIkAEiAARyG8E5NigjwKjUuMSUkV+UNF539vg+Ji4jJT4BK1iqVMsS7G/mR1Kye4bBhwnTJxou8L24sWLWCIUByYeSc1i1bEjJiQ9ffokKSnp7NkzIcHB8GsaGhrCY3TxomNycvK5c+fwLcvzopzbt28lJiba25+EYxXznN77+Lx48QIrQFlbdwsI8OeuVp6FBCKQ5wRYGHRsbAxacvTokeXLlpYzMurZs2dc+nt7186dWEcC4SXVqlZDdEpsbCzTX7x4Ua1atfD7beLECczihGEaHBI8ctTo8kbl8XTg3T5p0qSXL1727dsXUdSwa/O8p9QAIkAEiAARIAKZCciJB/0QFI4RbtGqTOnn8ITvMlIEQuGUzjX01eVPSGIVjxgx0tCwxJbNm5YuWYyUJk2ajhs/gQWD4lI5fcI7hOHDR3wN+TpyxAjIBgYGmzZvLl++POSxY8dt3bp1xz//mJq2gj2KkXck4oDjEzPuZ82cCXn5ClsUGPAlYPq0aek3lRYvWcqm0rNLOhOB/EYAk5OwaO78+Qv69uvH2oYfVFj5wW7TZnNzc6Rg8QdX18dt2rSFPGTIUBiXEK5evYJEG5se/v5+FhZtTExMmjdvjnQ4TfGr7Oq163h2jE1MOli2h6sVP+Fwiw4iQASIABEgAvmHgBwbdLNplZfhGeuASm204gYossNqhJsHB2YHa2AhpfSpSKxYD88nvHykL1m6dO68efD94HuU25odrKzaW1pieF1fX58rQ8Bs+hW2KzFMjzBTVVWRQYyvZDd3D5airi5rppR4OSQTgTwh8OWLaIUH8SUjmINzxvSM31G4++zpM2aDNm3alDWyTt26IcEhkGfNnrNo4QKnG06jRo3q3t3Gz88PiZ07dWRqOL98+bJNmzb8kgQiQASIABEgAvmBgBwbtFslA/zleEOxMqjcMjHNiM00EteER1PCAOV3S5QowWUI0CxVSk54gLg+yUQgrwhgchKqDvD3L1OmDGtDuXLlIBw8dLhevXosBb/EWEiJqmpG/IyqSsb4Q4sWLS5euuzk5IThBfyyq1FDFGbt/NAFUdEsL40DMA50JgJEgAgQgXxFQE48aL5qq9TGqCjjv9++F1K7RokFj0BkZAQWJsPBZtexDuLnE2zNQ4cOYjVcBDp7eHjAfEQo85HDh6CJ0QBHR4eY6OisaGAyU0JCQufOnRGggv0a4B/F6AECTBMTEwIDv1w4fz6rjJROBIgAESACRCAPCcjxg+ZhyxSsesTIkQpqkhoRyHMCy5ct421wdRPNdlfGjyhl5dVr1mI8vVfPHkjB4rhYDXfo0KGzZ8/q2qWzrq5u8+Yt2rVtxzJCn5eglB4RfezYUUyTRyICrLt2tYbXc978BZjhhMhpGKNdunT9rk8SESACRIAIEIF8Q0CZLdiZb9pDDSECvwcBLLyAyXA521bESatraGCHMF4stqhF4ArWMuMpUgWsMoGR+mLFivG7uMQaEZiKxMOp+S0SiECOE/gVj4OCjczDqhVsIakRgVwj8Ns9DnK+23INHFVEBIhA5jhpA8Xms+vp6UnQgzdUIkJaQoEuiQARIAJEgAjkLQGxcb28bQjVTgSIABEgAkSACBABIlBoCJANWmheauooESACRIAIEAEiQATyDQGyQfPNS0ENIQJEgAgQASJABIhAoSFANmiheampo0SACBABIqCk9PbtG8z/IxJEgAjkOQGyQfP8JaAGEAEiQASIQO4RmDN7ztNnT3+0PuxedsPJ6UdzkT4RIAIyCJANKgMO3SICRIAIEAEiICLw8KHz2XNniQURIAI5SIDWZspBmFQUESACRIAI/H4EPD09nR888Pb2srBo09XaWkdHRyAQHDt69NHjR0V0dQcMGBgZFXX+3LnAwMAVy5f36NmzUaNGvJNeXl5HjxwOCg6uUb36yFGjt2/bNn7ChJIlS0LhvY+P/Sn7OXPmrlq5ErkuOjpGRUX27t2npakpy/7u7Vt7+5MBAV+qVas6ddp0vr8uL5wEIlCwCZAftGC/vtQ7IkAEiAARkENg+/Zt2HXMxqbH4cOHr1+7Bu0TJ/7FHrlDhw5r1qw59sItb2RUtVq1okWLNmvWrEQJQ15ccnLyyBEjKlWuPOTPIWrq6tiZ7MWL505O15kC/KZJSUmQL1w4v3jRolq1alWvXmPixAkY1kcilhMfNOh/KSkpAwYOUFVVw74SvFgSiEAhIUB+0ELyQlM3iQARIAJEQDqB/fsPwAQMCwszMTG5d/9ez169ggKD9PWLNWzYsEWLFiwP5JCQkC5d/7P5bWxsbHx8XM2aNc1bt8YfNPv173/h/IVBg/6AeepwwWH79u0s+5ChQ/v27Qv56tUrrq6PYe/u2rmzg5XVCtuVSGzXrj1TozMRKFQEyA9aqF5u6mzeEwgODsYAXK61A76WyMhI8eowKfhZ+uHt7Q0fjPgtLkdERDCdz58/8cQcEU6ePPHs6Q9PB5FadVaNxHe/h4fH9evXPn78KDUjJRIBcQKpqal7du9uZmI8ZMif7u7u0VHRuPu/QYPg/uxoZbVjxz8QxPXFZTg+p0ydOm3q1DFjRj954olbnTt1xiP26dMnFxeXkiVLNPw2at+0aVOWsU7dusHBIZDfvXtLpqc4TJILIQHygxbCF526nJcEVq9e9eD+/WvXnXJhL81XL18OGzpk0B9/zJw5i/d5zpw5CfHx2jo6Af7+SLS27jZj5kzxveaR6OrqumD+vEqVKn3+/BnnwX/+iSA2XsLPCDB8ixcv/jMl8LxSG4kwvj8G/U9bW7tsuXLz582bO29e//4DeBYSiEBmAngjYQj+/AWHChUq7Nmz5/GjR9ApV67c0WPH3N3d1qxeHRkRMX/BwswZWQrG6+HUPH782KiRIx0vXkJGa2trp+vXEV3af8BAZWVlpqaqkuHx4YK2to6fr29WxVI6ESgMBMgPWhheZepjfiEAJygMUKPy5a9euZILbXK86Ii6Lpw/z4LSeI2Llyx1cHB0c/c4eOiwl9e7iRMmZI5Fq1Gjxtlz550fumAuBWZUBAQE8Ow/IyxatLhjx04/U4J4XqmNHD5ixOEjR9et+8t25UpMEBHXJ5kIMAIYHPiafoSGhkZGRmhpaRoaGHz+9Ons2TNMwd3Nzd/f38SkWcuWphiCRyJ+O3l7ecHLDr8pxxgdHX3//j3MYerXrz8So9KXHe3RoydmGt28ebNz585cM7Ng1dEKAaPwnqJA2MH4+ZRZh1KIQMEmQH7Qgv36Uu/yF4ErVy63bNmyQwerI0cO/zF4MPOR2K5YLhR+b+fUadP27d3bu0+fypUrI/XGjRtwW3a3sbl7925YWCi+rpydnTdt2oxbZ8+evXf3Djya/fv1NzYx+V5EupSYmHj50qVNm7fMmzvn/r17iDyTUFBRUWnQoMFGOzub7t0fOjuzaDYJHS0trT59+m7dsgUOm9TUlDOnz5iZm9ufPDFhwsQqVatmbsChQwerVKnq4e7+8eOHzl26tG5tsXfvHt/PvpCtrKxQIxQaNGiIcUnMMi5uYNCmTRvU6OPjfeXylclTpmDoH1U0b9783LmzJUqUHDlqFMYrEV1nVN6of//+RkblJZrHLsUbaWRk1LWrNUuvVLFSXFwczGvUKzUjJRZaAsuXLeN9v//A+fTp04jn1NHRbW/ZPsBf9HPrsevj/fv2QShVuvSG9RsgwB7FcIFpyxarVq/hxiWG6TFTPjw8HAp9+/XDrCMITZo2xfwkvA/FhxeUxd6EzDc6atToryEh8J4iS9WqVY8cPaaqqgqZDiJQeAj8mA0qDPcRfryjlBSjrFdeuUobYVyocqm6hQcW9ZQI/AwBGEMw2saNG2duZr5ype3z58/ZCi/NmrcQCtOEQuEmOztYePr6+jBV27Rty2xQGGGREZGwQTG0d/jQIViNrS1EdhsmNFy5emX0qNFYLwaxaHfv3S9SpIh48+7cuaNbpAisPZsePWDSZbZBmTIMu3r16r3/8F6qDQodGJS6uroNGjZ89+7dsWNHEWrZrVs3GL5SGwBbFgb02HHj8O2LicD4Zm3brp1pK1OM7GOMEo2HAm6hVU+ePqlQvgKzQUO/hl6+chk2aFhYOKr48OED+nvs6JFxY8dgvHLwn4OvXL68bu3ardsypneId5PJvJHit65euwqLnwxQcSYkg4CDo6MEB8xJgmdUT0+Pv1smTpwEGxFuTkNDQ5aISfGnTp/BBkt6+vo8e+nSpZ1u3IQzFa5QHCwdYdaxMbE9e/Zkl7AsPTyf8CxsEhIuETECecHCRRimwFPPFUggAoWHwI/YoHEhQu9rKvX7KemWUooLSXt2DJaoEtmghefNQj39OQLPnj1FCGbbtm3hboFFiJVfmA3KfCpnzpyGYYelBGVUAq8e7DB8pcHHCf+i3abN5ubm0IeLFDNt27e3FM8LR2Of3n3gau3SpcvBAwe+fPkCK1BcgcvwR7J5GDwFAvSxYM3LFy/d3FwnTZoMM5TdXbhoUd26dWU0oL2l5R9/DIby5cuXDA1L4Lsc8r2799xcXWGDskJkn+fNn1++fHktTc0ZM6bv3bevSZOm5ctXQGArhkElFlDMqpEw9w8c2I8ghCNHj8qui+4SAUZA3GfJUjQ1Ndkyn+KIxA1Qni4e242HFL8V8buuqbExV5AhwIuPQ4YC3SICBZjAD9igIq9nBVORAaqkJJJhgOqKluGlgwgQAUUIODo4wpJbt24dlP39/DF5dsaMGbBHcYm1rFevWnXs+HHuSpFaIFyVbLSOrS84Y/o0rvbs6TNxGxShbLAdcdfP34/pYFx+1OjRXJ8L8L9ike1OnaTHaJqZmWHBbfEVudloo4wGNGqYsXx3zVq1KleqzCqCb8XgQgAAQABJREFUQxQL3/BKZQhABAMUChUrVcK5fn2R2YrJIjjHxMTAKQVB4pBoZHx8/JLFi0NCgk/anypbtqyEMl0SgV9HAD9+LFqbN2rceMUKWz4b6ddVRyUTgd+dgBwbNDIh9dmX+G+dFH0xiEYBlZQwBP9atYpICstYtKKSnoauupxYltDQr6mpGWHXampq4r8dRUX94sPl4UPMz6hYsaJ4PWhS0SJFNf/7MxTfyhf/3955wEVxvH0cULqKAoKCXSwoVopRFAUsINgFE/9RY6+JvUaNxp68MWo0MdHYUGPFgr2ADTuIXQEFBBRQEJAm9f0dg+O6B3fAIUWek886+8wzZb+3yz48M8/MsWO2traiwU1hQdnpsNDQhMTEpk2bitQePHhQXV/fsEYNkZxOv3gCWEcQ61R/N3x4zRoSq6iFWYt1616cP3ceg87wKSKAe+q0aU2bmjIOGPVDvARLh4aG4hZlaZ0qOQN2zKOJiCK4W1iW6IWHwWuYfV27duW5B90Pjhg5kg81MjmOJ06ciIqMxELcXMISaALuT5EQK9EwI1hGB1QqfJx8yZRRibKKstKnEReVtCshQovVHyYIeILziQnZFbEaVNgEOlFvsoOXRZ3EwztzxvTqBgYrVq5UVVWVKkECIvAZCeD5unb9hshb/xnbo6qJQBknIMcGvRuedC3knWpF5bT0LByTUjI7N6zCLvlRTJK+pmpyWoamagUc9TUryrVBz549l56Wpqauhhq0tSthVpk0PYRcYNoZf7NKKxRa8iY6GmOOouLoUocOHbD6jEj+6uVL9EQklH0KIwPhk3jxQw1p7O3G9DG5zcDAgJmzMTHRmANkKLsiyv0SCXh6nocBh1AebpbBQ3no8CHYoGvW/I7VsAcOdGHR6zDCMCv09KlTGGdHoC4WeZFeFwkvOayp5LZj+/QZM3FHeXl52nax5aOECLBFWC78l7wgxse7dbW/desWW3AbgcCRkRFYhfvCxQsYN0SMhfSYo+wvQXYHZJdluRaWFnD9IoYdr+0D+/flp0h+dPBn3vXr10+dPoNALvb3MWY4kDGaH3SkUyQEyAAtEoxUSTkhIMcGBQWdyhWrV6v4+m06jo+f53g9GZ0utao8ik5upqeJYz552XTuLG3wCctiuA379n4OG1TYyudIh4a+gLnJbNCmpjkOLTSEuXqYkMdsUJvsaJLP0TrVWcoJHD582LlXL26AorfOzr12urlh05T9+yQWmHWH9uwSYD9hucEVK5Z3tumEmFxbWztYacgSeTqHDRs2c+aMno4OGLy2smoHG5QVxxFhQwjUFQ7Nw/y1t7c/fuwYs0FZUDCGBTCzc+++fSYmjXhZGQmRLzLXDijD4flBT0X5o0OUXQIq5wrwvCKWv5ezE/qPkPlbt29n535s/0M12ZJPTj7qSKdevXoJoUOP7jxr+YqVec004DqUIAJEgAgQgeInoIyhKxmtXgyMv/0yQUujQlJKBo5v3qYt6CEZkcfnQEB0M12tqOQ0A01VHJvpahpoyRn5+u+//4ROR8zdxqYUbdq0QTQiPEDXr1/Dqi6PHz8KCQ7BTDJM5MLMMwQYYvm0qKjXlSsjwtccY5RxsbGPHj2qXafOw4cP8Bp78eIFpojBpYPQWuzna2Jigtc8BjeDgp5jyp2GpiYqgRsSHfbw8MBqgqLxcWGXUBVcsBkZ6U2bND1z5ozroEGYpZ5XB7BB8MOHDzGX3MzMDOvGYUcWvzt34P7EJDa0iA4kJyc1btzkypUr2BQHs9nggkWIrp+fH+IocWnA/vjxY3i5sIQHDG42shkcFPTU/2lGekb9BvVNTZtlY6ZDKSWA/YfyGWFT6AvAPkByl3OPiY6G+xMzWwrdioIFFewA4o5hgwpNcwX7Q8VLhEAxPA55XVcJNp1Xl0hOBEqKQJl7HD46KooHGd5YGAPED9byxbsnMyPjxo0baPr27VvvU97DmjQ0kIxUGxsbwf6DoYbQWhig8NakpaWfP38OWUnJyaB888YNYyNjDLFhthwWUFRWUq5fv/7Vq1fZ7nyIlg16HgRJxQoVMKYp285mFw4DFMuGV9LWbtiw4W0fiUsGHxkdQMAH6oetiR5Cs0rlyrAyMc3A2MgIYSUYc8dAJxxCOEWufvXqNQwl14XeskWMsZQM9kKE0QwH1TEPDwT8Yv4fDN9GjWC4NsnIyIQyfco5AbkGKPjo6umVoAGqeAfw9ycZoOX8PqfLJwJEoNwSkG+Dwv2JUXh2FGHCKDycoOwoysrrFLO1LmV/nj17Bp2v2rdHAO/9+/f8/QMQ8wurFP5FyGGKwV+IhQ8jIyIRG1SvXj3MjYuKjELEK6u5k42NWYsWcIviFF5GC0tLDH83btyYbX2GAfGeTk716tc3adQIawhjZW9WSsYRFqGpqWn7Dh3QdMeOnZimrA50soHPFQG5iQmJMCv1EGlkKJn0iRbxWmXFMf6IU1U1NfQQneGtY6apr69v+/bt4ZeFGxixWeHhYYmJCdCEyxbVwrfKlSlBBIgAESACRIAIEIEvj4D8Iby4d+kYiE9Ly8JRdP0XwuIRjYSB+OyYpEqi3FxPRfNBEU6BCWrYvRAGqPSqNFgNGJXsEqzwh6AfFjYrXKIFTlPWFjZbCwgMRDr6zZvLVy7DZmWRFqmpabl2RijEIsN8Eiobu0duXh2AsQj/JRTQZ6RhGRdohWEM2aPsmdOneQdgaltaWcFU3b1rFwxTmNTMvOYKlCACRIAIEAEiQASIwJdEQL4Nioh4/OCa2VF48W+SJbZdYnrhB44x2I04Hp2qOjjCDcmjGSBHGuOMqB8LyvDROgjhm4TlykMcoIAoB9YrvhkaPK1Gxsa9evWWLFW9ZQvLlX2E/cpMQ6i9zd54DYm8OoAhfl6bMM2FooTyp+fMvsQ23NzYZReOlXRiLSwwLxYrQ33zzTefFqIzIkAEiAARIAJEgAh8OQTkjMW3Mtaqq6vOf5oYaPJLr6mthrWZ+I+2qpyqWEFMoEQoEvvA0Hzw4D6WUOnbt19cXCyW7IYO2zECo9swH+HFhLl5795dDF4jXh7BPbx12Ymk5CQWh46Zo7I1eS7CgFA/oonh1PS9k7OvWoE6gK7GRMdgWRz0nFeLBOaYIrhEKIRJDWfnvbt3wQEzQREI9T4lBU1juUT4UzEh9F18POAIK6E0ESACRIAIFAkBvGvYGFeR1CaqBK+AMWNGY+0zkVyR08DAADZ7TVTJ6t9+wyiiSEinRKAMEZDjB62qWXGoZc5mSFlRj5SiHmZFNWd7xHfQiFRKiVc2alugq7144QLXhyPw2tVr2Mwaw+udOtkgJAgLyGPdUJNGJvv27kUcEgbo8YNtr2/fug0LDxMlUVa0SAs8iMyJyKtFwsLCEvFJWOMJph7GyllWrpq8FJanwUN+YP9+SXFLi6Dnz+G8RBG5HeA11KxpBAMam2VjLUZhl5o1bw6/7B0/P7g2eR+wkcbZs2cw8o7uIW6pfr16MLIRPsVqw4wFYQ28CUoQASJABIiAggRmzZw1Y+aMIlwpD74Vj6NHXVxdWccQcpqSnKJgJ1lx2LL79u7btm3rwp9+QrysqM4nT580NBELRTp0SgRKMwE5azMJu54Vei0r9Lpy017KuiaS/eKfHFWu30WS/gwfLNWElX6ZHQaPIOKKpGeLym4Wfkcsq8Qmj8rWFOaiIbTLh/5ZVoE6AI+maNclVAI/Lq5FVC3kaA495PMK0BC8sDBkpTWFnaR0aSBQ5pbAKA3QqA9fKoESfBwK0XTvXr2K1gbFXDKXgQNu+/ji9zz8oFaWFu7uh1h8rYLfOLqKWNvnz58N++67Pn36imqDw9XJyUlaLlKj0/JDoBCPQ8nCkeMH/aRz2tVVWv0PlmjmEw8l9crKBs0/kwGKRoW2I57qghqgqAGGnbCSTy4k7xN4W6UzC9QBaQMUFea1eo6oOTSElQGkO0ASIkAEiAAR+HwEkhITt2zd8uD+A0S4jhw1mi3YfMHL66jH0dT3qXb2dthyDFOqEF0A1yNyx40bX+PDlsvPAgM3/LkBfVu8eFHbtm2xgRnS2H52586dKNKnbx+M8kGC1aC9Lnj5+viYmbXA6B+Kw1GydMkSjAdieT7MRkMTWChGdI3bd+zAGm2wNUVyfgoX7F9//vn48SNsZuHYsyebzBYREYFN1J49e47pZP0H9G/TRjJciYH7/gMGYJEZpLGgIWbBYZM29OrgwYPYmG3v3j0TJ0zECtusZvhNcPnXb1zHAF337j2wwwWTX7p08fjx4/Dv9O3b94LXhQkTJ2JdFzhTdu3aidllWO66S5cuiMTAu4zp05EIyCaQr0mcrAqJxaltoNy0j0qHqSrmo5Rri58W2S1RLhEgAkSACBCB0kYAtuCk7yfBAB04cGBiYtK8uXPQQ2xBMn36tJ6OPWGoweSC5OfFiyKjIkeNGm1sXAvz+PlVYJOIli1a4tTKygrbrDD5qpUrsVkJPlMmT8b6gxC6H3IPDg7u26/fvXv3/vhjHSQY+Dpy5PCC+fOhhslgEydOgO3IivOj3EWC1/+xPjMrE5uirV69GpYlCkZHR7sMHAgjuF///uoa6qNGjsTKg5CfPHkCWazmp0+foBsS5ZgYmI/r1q61tLDErrYsF0dYz3//vbFhg4ZYuGbWzBnoOYSoZ+qUKQbVDRA+++eGDeg8AnlBDz3HRDI7+66mTU1//eXXHTu283ooQQRkEyiIH1R2TZRLBIgAESACRKCsEbjj63vXzw975GLFPXMLi672drDVoqIitbS0m5uZYVs7dkEwJTGF1MLCAram8BLha8QMfpiVjo494f/DWDxyhwwZMtDFBQlYfrdv3apVq9bUqdNwiliomJi3K5YvW7JkKatk6LBhsH2Rxra9N2/ewD69TJ7PYwfrDhMnToJyQGDAtWtXnZ2d3d3dK1WutGbNWnQGu9RitxTEObRq1UpGhT/On48ADKECLmr/gYPwhsIsxnrb165ehQP10sWLsGunz5gBTRjiI4Z/h8SdO3dA76iHByQ4xUYtmzdtHjZMkkUfIiCXQAH8oHLrIgUiQASIABEgAmWLALavQ4cdenTHPE4YoEhjLxVr647YgsTZqefCBfOx8R6EM2bOOnr0SN8+fXCEC1P2NbY1N2cKzZubvX7zBulzZ886Ojpg+uaB/ftwCvOOKWD4niVMmzWLjIxi6fwfuUGM3VWw2R4KBgcHdRZEtcKRGRr6QnaFcMSKFLBOy48/zmtnZTl1ymTsbMgWLjx79ixvjm+kgn1hYH0yAxSVmJubJyUlYnReVCGdEoFcCZAfNFcsJCQCRIAIEIFyQQDLp+A6va9eQ0Aqu2AWJ7py1aqx48atW7tm3Nix8PPBmDt2/ATssJ8WLlBX14CLUUQHhimfB8nXjWYTI+Pj42fPnvXbb6s7d+mCTfLGjB7Fy1ZQyfEE8QTPyk+CBxuoqORMwdSpouPv78/LwiTV15csboN1qZmRinToi1C+DQq8v9JRsLt374Ky14WL2PaPz0bVr66PbWJYzYEBASxRqXJl7POHaFoWtoFdryFn01KZAh2JgAwCOXe/DA3KIgJEgAgQASLwJRGIjY2FjYUPdsiDAxJ22M6dbinJya9evTxy+DCuFJFGCDGuW7cuYoxgY2HW4/nz5+Hec3BwwNi0aP/nqjo6KBISEsK9myJWiOyBxLhWLRijO912iHKL9hRm7p07vqdPn8ak1Vu3bp45c7Zrt25oAp7d06dOwqP58MEDrAwou1Fs1KJbTRcxstevXcNSU0wZkUmAg0UMMVcBIVxMCD8uJi1gUUJMMwgKCjpw4ACCq7gtLrsVyiUC5Aele4AIEAEiQATKF4HFixbxC/bxvTNn7rxFP/2EAHMYo5jWiazwl+GIv2E6Cxb+BM8oYncQnQMJwsx79nTixZHAjnoOjo4DB/THzM5ZsyUhTXzTPklaGbMnjQcN+vrrQZIFRNk8UW6liTShIP1R+bAXoCgLcl4Pz4K/FlM2WWQVhOPGT2AuWwTjr1ixvLNNJwNDQwTRM79pXvHrWOsUq6hicgKcxJaWOfNfcdVnz5xxdZHMXv3uu+E4woEKYr+tXv3jvLlYxBSSbt26/zB5MhL0IQL5IVCA9UHzUx3pEIFyQqDMLcNWTr4XuswSIVCCj0NRNQ1PJyZB6unpcasOEnhJEZmuqqrKqMKLCWHVqlVzhYxc7M/HxvFzVcDGeBg6L8SigbnWJluI0ChcjvQ4OwLe5cba85pZDfyUJSDEZV67dm3a1ClXr13nlxMTHa2lrU2j8CJcxXxaVI9DsXWb/KDFhpoaIgJEgAgQgVJKALYjlroUdg4SAwMDoQSTI4WnorTsXCgX5/LP8FAitl3UQ5zm3wCFMkxYYQ0+Pj6YVNCmTRuscrp1y78Y4ucGqERZT0+oTGkikB8CZIPmhxLpEAFFCQQEBGDavrAW/H6vXbu2UPK509gm26imEZYzRCAwnBloDl4ZzHiDV+NzN031EwEiUNYJJCYmbPrnH/wawQRQrNs/NXu1qbJ+UdT/kiVANmjJ8qfWywuBzZs3Bfj7J6ekREVGwuzDZdvZ20+a9P3nuP4HD+4jNqJ16zaiymfNmjVjxkwbG5udbm5YthBeHww1YnywVevWc+fOY9HBoiJ0SgSIABFgBLA8Kn6IBhEoQgJkgxYhTKqKCORJYNWqX5CHYFtXV5d9+w/wFVXyLKBAxu5duxo3biJtgwqrxFrTzI3x6tWrtWvXIFri5KnTopFHoT6liQARIAJEgAgULQGyQYuWJ9VGBApGAMPi27ZuCQ9/2aJlixEjRmpqal68eBErvygrKXt5ebZs1QoLnbBZWVhW0PvKlYAAf7giejo5YTW+XDXhcL3j5/f8+XMs1IcA1bziJ3gvsQ0MtmyBcbznv/8ooJVjoQQRIAJEgAh8bgK0PujnJkz1E4E8CWCZvf8N/qZiRdX+A/pf9b66batkcRNYmcuWLsXCfk7Ovbw8vbBeDCu/fv0fSspK2Mpvh9uOM6dP56XZrFnz6vr6devVs7SyFEYM5NkJJSWE/XaxtRWuay1DmbKIABEgAkSACBQJAbJBiwQjVUIECkPA/eDB2rXrzJw1y96+67jx4/jC0YifXbJ0GVb1Gz5ixIULXmxjwC1btmJjaMzdtDC3uHz5EmtPWrNDhw7YnNq0qSmWOYRXNZ/dwt4qWLQln8qkRgSIABEgAkRAcQI0Fq84Q6qBCBSSQHBIMIJMsSkzLx8XF4d0x44d2e55JiYmCGDHUn8Qbt2yZePGv7C+NNyWBtVzloyR1izcTNOgoOdNm4r3jOa9ogQRIAJEgAgQgSInQDZokSOlColAfgnAW/kuPn7N2nW8AFvgGqPzTMLXu75586ab247DR45iOafNmzZdv36dKUhrMjlznfJqZSdCQoIPHz68VtAN2fqUSwSIABEgAkRAcQI0Fq84Q6qBCBSSQCebTt7e3le9vWEyPnr08PKlnBF26epiY99icqeeni7sxYPuB6UVhBI9ff3AZ4HwnmJPF6FcmE5KTMJm2fDC7tu3d8i332L/wI6dOgkVKE0EiAARIAJE4LMSKJgfNCjhVGJ6ZKWKNYy0rNVUaF3rz/rVUOVfIoHs7Zn5ZoB169b7bvjwyZN/wKU2aNBgWPYWzDyXXz8kXbrYHjhwoFPHjpgAamtnFx4WjtxcNSHv2rXb95MmYq/nY8dPIOyd1yNMuLsfxA8i7ps0aYq4+M5dughzKU0EiAARIAJE4HMTyO9+8amZCRdfzYtI9lbO7pF2xXqda67SVTf53P2j+olA6SRQhNvypqamYqH4/OyhFxsbi/0A+QC9DDJwgqakpMBglaFDWUSgqAgU4eNQ0C6VYNMF7SrpE4HPTaDMPQ75HYt/FL0/LP5KRrpSWlpWerpSbHLQzci1n5sm1U8EygMBNTW1/BigQIHFPvNjgEITIU1kgJaHm4eukQgQASJQdgnk1wYNe3c7PSMrLS0zPT3nGBp3paCXjclnd7M/WECbhfrKqOH48WP//rtZhkLRZmHm3JgxoyMiIgpULTYBnzZtan6KpKWlrVu7FjPw8lK+fu3akSOH88olOREgAkSACBABIkAEviQC+Z0PmpkBD2imspJKllLOUb1CtYKCmDVzVnJykqamVnh4mLFxrb//+SevyWqoGVsIvggJKWgTiuj73L6N4csC1ZCYmHDr5q38FElLTX306NG7d++qV6+eq77kekNf5JoFy/jB/ftdu3XLNVdaeO7s2eZmZjLYShchCREgAkSACBABIkAEipNAfv2gdSp3xhA8zFDJcHw6vKFKdSrZF6KjCxYuPOrhcer0GZTdvn1bIWooo0W0tLU3/v034k7y6j/27548eUquuVeversfcs81K1fh4sWLo6Kics0iIREgAkSACBABIkAESgOB/PpBW9dwDY978DT6iGTdQWVlfU1Tmzr5GoPO9SLhC8SqNJERkSwXfj63HdufPXsOOTYtbNOmrajUjRs3EMObnJRka2vXt18/hANjX8GdbjsiIiMbmZjMnDVbqI+4DU/P8xjarqar27tXb3gEMc6+dMmSPn37HvPwiIuLxQbcX7Vvz4pcuXzZ45hH6vv3ffr0FVbC0tJVQY7a9u3bd9X7CibntWzZimmGBAcfPHjQysoKxiJ2Shw5avTTp0+OHD5iXMvY1dUVTl/Wh4mTJunp6cH4NjFp5Od35+mTJ/BuOjg4YkYg2/sbfcMshV07d16/cb2StvagQV/HxsUdPnQIXtKfFy/GJVTV0UFD1h077t27Z+KEiViQ3OuCl6+Pj5lZi959+iDMeeWKFUlJif9u3tTQxARGLb6v48ePY1udxITEVq1afTtkCPbOYb3llWAJn7xgSjMhCREgAkSACBABIkAEFCeQLz9oSnrC8SdLAl5f+LblQZfm275teSAzo8K5wN/jUl75v1dKzSpYN2AVwfbChtdsPUJsme0ycGBYeDgcgeoa6qNGjsSUUWGNsCYnjB9namqKLa1Xr16NxboRRzxyxAjsiD10yNCKqjmrefMit2/f9jzvCWtVXU19ypTJMP7QIqZaLpg/v0mTJjD+Jk6cwOZ9wgDFsjiGBobdunfHDjS8Bp6QrgpZG9avh4Vn1a5dU1PTtWvXMuXomJhdu3bu2bOnRw+Hx48fjxs7ZuNfG+3t7YOeP1+1ciV0WB8S3r1DGktCzpk9W0VZBZ389ZdfPT09IcQu4X537iCxZ89/Hh5Hhw37ztLSKjk5uZaxcYOGDStXrmxpaamvr8cawtRSSwtLTS0tmLzBwcGwy+/du/fHH+sQiQI1VGLarFmrbPsY14UONGncxNbO9uTJEzNnzECusBIAlAETyvQhAkSACBABIkAEiECRE5DvB4UBuuPW6IiE+zCjXr172qqmU2RC4IsYvzeZRhFvKyqpKd1RUWqrpdRIPV99mzolZ7h5zpy5fftKXI/u7u6VKldas2YtvJvYIDviVcSB/fvhsePVbd68Gd67IUOGQhIWGnbp0sVGjRrB1de4cWNYsdILa3fN/mBmJ4xU2IX+/k8bNWqMskOHDRs4cCASp06dvHnzRu/efXa47YDfcdr06RDCVTli+HdICD/SVdWrV3/btq3Llq9wcHCAJqzhfzf/y4vMmTsXW3VjLfHp06Zu/vdfOHRr1a793bChUGNbL3JNa2vr8RMm4BRRTXCpstpYLgjo6MDD2rJdu3ZMgjTG1h179sRpZKRkkP3H+fObNWuGxNSp03CMj4uLiXm7YvkyLPQIteXLl3foYA2G79+/x546Py9Z4uTkDLXGjZugM3CCIo0PqwRbQcqAyTTpSASIQGkmsP127M+nIuMT0wvXySraFRc6GA6zqFq44lSKCBABIlA4AvL9oMcf/Boacy8tFeHwSlcCd6IZnxdHXxnOzzKeo6QmCa9JyFS6mZh18e37/PRgwcKfdu3e3bSpKfx2TD84OKhz5858tW0YXqGfhuY8ffp0p5sbFtzGD0axETmEEecfMMw8eTIi2e/c8RW1CycrLC3rDu1Xrlgu6d67BKbQtm3OED98hMySe/zoMbfzzMzMRPXgVLqqyOzAeXNzc6bMx+JxqqWlDQMUibp16+KIwXEcsbMijghFwlH4sWpnxU5hSWNGgTDrm8GD4f7s3q3bX3/9iYQwi6fh0GVphB85Ojo4OTkd2L8PknRM1BV8MIKPMyurHFuWma1MCDmrRDZMQWWUJAJEoJQSUMQAxSXBeEUNpfTaqFtEgAh8uQTk2KAxSS9vBu1PTc1iP6HRd98mvbr5/EBaavw1Fb1b0b7JyVEpSfGr7wbdj0vKDyVd3WowQFf98suJE5JJiiiiU0UnMCCQl4VJqq//SeR4W/O2MDhv3fZhP7v/2wNlDFWfO+8JVx/G7l++fMmLI7Fs2VJzc4tr129s/PsfobyCSs7F8gSMML4YU2BAgFCZpaWrqm5ggKyoD1YjpqXyUhoaOa5gZk8zx6dK9r44XIcnuFtUpYL4KzAyMtq5a9fq31efPXNmze+reRGegNXIisfHx8+ePQv/Ll2+LJoUC6c19CtVkuxlxZcXiMzuNluKklcCBRkweaOUIAJEoNQSKLQHlF+R4jXwqihBBIgAEcgnAbEBJCr28q1/WmomwuHZMfV95nqv4fGJMRkZEsWKOm2fZFTc9yZVVEruKfyFGInGkHFSUhI2CYQv8/Tp0xiwvnXr5pkzZ0WLENnZ2R0+fCjA3x9OPm/vK3CLwvaC/aqlpeXi4oq24uLihC2+fvPGsIYhJLt27RLKpdN29naYJ/osMBBzUrds3SKtIF0VGrWxsXFzc8MQdmBgwL69EoO4aD+3b90KCwuzsLD86qv2LLwdViMuH3xEbk7mXjWuVQtAEFTEu1GjhiFWYIWyvr5+ixYt4DwODQ1Fh7dv2wofLWKVuCYSsmEKNSlNBIhA6SfwekVz6Z/fBkqGaOhDBIgAEShVBOTYoCFvHmMIHk5QyfG95Bj5NghHzYp6X1VUalNRSUulgm4NfcO6xtHK8qeWCq+cze/EKvQYDZ8+Y8a8uXPaf9Vu3NixmLWJWaHQ5KPzdnb2tevUGTz4Gyhs37Y9MyMDI9QIEu/Q/itHhx4DXVz4wDSrf8L4CX+s+wPK8P9hfJzXo/zBD5pduUQXAenYS8bV1aV7t66YYyqRS8QfP7lWNWrUaB+f29262g//brh9165MW+ju/KQSYQbqz+4DopF4r3hjXHLj5o2+fXpbmLdFwDvaggLsUcTg44rOnTsnrM/Y2BiB818PcrWz7WJgKDG7WSWuroOWLl3Sv18/SDB1NSExERWiww8ePPxt9e8IpRdWIhsm7x4liAARKCsEemwKrj73If+pu/hJayMNMkPLytdH/SQC5YeAnP3irwYe2X5pJkwbNrYr4fIhXaXV/zWs0+tZcrx/hSotlN4vNdZQhBoWJIKjTjhALKotISEBBpZw+8E3b97AK4mPSBOncAHCw4qdtaWzpCVoF2PWWB1JOiuvqhBrz3qbz40Tc61ZhhCxRHBPYhUnYf0IPKqioyNdCluNw6xEIJQwC5Ylxuv5RcFjisB8GUBkwBRWS2lOoMxty8t7TokvjwDMTX5RcILCBvV9nsglSGhpVPAYU9/vZcr0A2FCuTCNgsLTAqVL8HEowaYLhIiUiUAxEChzj4Mc52UHkz74yQtcXKbS0teVNuhm1VJVyABF/TCYsDhoXg1BzqY2ChUw0Cw8FaZhk8mwt4SaSMPwFUmEp7lWBdNQRuvC4oVLw6CUppGrAYr6hXY5bw6LgPI0EljaSXgqnf6slyPdHEmIABEoBgILnWu2rJnz12mWUtZQc51WRuoXnycuORZRDK1TE0SACBAB2QTk2KCyC+uoKP1qWEG2DuUSASJABIhAiRBoZaQR8jZtp89b3nqLmpr/52xYVaOiDIcoV6YEESACROCzElDIBv2sPaPKicCXRyA8POzx4ye1a9Vq0rQpv7pSKOR9YwmE/d27dxezqxHixid4KCgUNYH5Jw/u309KTmrVqjUfxFBQKGoC01H8nz4NDQvDImVYfYLlKigUNYFTBb9N6QoVlIS8TRWNy18KSsKMKkwPJTNUQbZUnAgQAQUJVFi0aJGCVVBxIlAOCWDJAsPsOLD8Xzv2qcKitpjZ/PffG1Pep7AdrUqhUHRF2EYBcW9vXr85evTIlctXuvfogZkzCgpFTWC+MrYWw2IX9+/d27x5k719V5ihCgpFTcDWxDa2Gzasf/v27aqVK7B8b506dRQUiprAqYLfpnSF+ZT8ev4115zV1WCnb+yrt2mQDDKvBj/oDcHc0JrV1L5tW/XS88ShFjr1qmuceRQvLMjTBU0U4nEoaBN56Zdg03l1ieREoKQIlL3HAb+F6UMEiEBBCWCThQIVQZRYp47W2KYVpVC2bZvW+GVRCoXSF/X9pInYBhZyOD672tthcQakFRSKWtm+bdvw4d8hlBDRfqj5l1WroKCgUNQEmIP/69evIcdWZ/369kFCQaGoCQW/TVFtBTrVn/OA/6Bg93+C2Klk6ue5KJ6FRLNV/pCwH2gKswrUoki5oI+DqLgipyXYtCLdprJE4HMQKHOPg5y1mUrKlqd2icAXRgDLviLUrH379rgujGhjVdfbt2+VQqEIO9ZngN2MjW0hh28SC6Vdu3ZVQaGoCZxieWDs3Av3Kta+cHLu5enlqbhQ1MoFL68uXWxZ7B0WZQsJCcGGYQoKRU0o+G2KavtMp1FvU9eei2I/n6kJqpYIEAEikE8CZIPmExSpEQGFCES9jmrY0ISvAlu/fn3sjFAKhaKLxKJdkGAlWibH3rNwJSooFDWBU2zPi5FxJq9lbIx9yOAhUFAoauXVq5f16tVjQjaJAsurKSgUNaHgtymqjU6JABEgAl88AYpJ+uK/YrrAUkEg9m2scH0xDQ2NlOSU1PeppU2IAXHsqsWQYYXa+HjJJmTwUDJJdreTFRSiKjSBhpDA+r5Yhgxr3Gpq5Kwmpp69521aWpoiQqw3jHmfmHqLJlRUlOvWrRcT81a7kja7ChyxollKSoqCQsxYZeY4KoSZruBXzPtGCSJABIhAOSFANmg5+aLpMkuYAJZ3ZSYR60diQmI13WpZWUqlTQjv4JIlP7NO/u9/39arWxdpmHTMDE1MQrd1K1eSLDdbaCHKrvl99dvYWCQsLSyxbS8sQkTE4xSf5OQUnCL6XhEhlvVFBBVmEaBCLU2t9Rs2VK1WlaPGrFMYuNh7TEHhXT8/vsfv4sU/K/gVZ189HYgAESAC5YgA2aDl6MumSy1BAjVr1nz06CGz22ADYakjbEsLb19pExoYGGzZspWDwtRPpJ8/f842s3365AlmEVQ3MFBEiLLYM5Y3gUTt2nWeBT5r06Yt0gEB/ibZG+cqKBw5chR+eCvGRsb+/v7sNDg4GImaNWsoKGzYsGHHTp14Ey9evFDk2+T1KJ4wq6mJP2/w0dGg2VaK46QaiAAR+FwE6DfU5yJL9RIBIQG2EpP7wYOY6Xjk8GHEJ5mbm5dCobDPSCMOqUuXLggkx9A5DFAEDzk4OCgoFDWBU2dn5927d8XGxsLk3enmhvgkxYWiVrp173bu7NmHDyV/Bmzfvs3JyRnLnSooFDWh4LeJv0zOnDmNGQKo9srly5h3i8SDB/efBQaKGpJ9iuU/+zSvPL+bAX7qVVOVrUy5RIAIEIGSJPA5VgegOonAF0+gEEtgIG4aywNhVSYHhx5PHj9miEqhUPTdRUREDHJ1Qbfx4+HhwXIVFIqawFr0c+fMZk2sWrkSZiIUFBSKmsDpju3bWRMjR4yIi41lCgoKRa0o8m1iaim65+fnB2MU98n+/ftRORaUXb5smagV6VPhEkvCtPTaTMJc1CM6la45n5JCPA75rFmuWgk2LbdvpEAEiplAmXsclAGoJE1gapsIlE0C9+/fxxJLBe07zAvEyiDWR1iwFAqF3WNpzBPV0dHhwUlFIhS1gvmaqF9TMyc4ieUqKBQ1kZqampKcjImbQrmCQmFVSCvybcIJiqgvVAL7G55yJOB+xloKIuyiFnFafe5DaSEkB8fUx3L0WIkp19zXK5oLC+I0V7X8CAv3OOSnZrk6Jdi03L6RAhEoZgJl7nGg+aDFfIdQc+WagIqKisgABY5SKJT+knR1dYtcKKpQuEQAz1JQyOthCYQ64VO0QlFtinybzABFhcwARQLBVaL6C3o63746fgpaivSJABEgAsVAQNFfcMXQRWqCCBABIkAECkFgwD9BhShFRYgAESACxUOAYpKKhzO1QgSIABEgAkSACBABIvCRANmgH1lQiggQASJQFglU0VZ0REvxGsoiN+ozESACJUuAbNCS5U+tEwEiQAQUJbDQwVARIxJlUYOinaDyRIAIEIECEpDz1/OSc69tGmhdep40xLyqm09s3WqqNg20kcApwi1D3qYxOdNZ0JVmvhcQP6kTASJABBQmMMyiKn4UroYqIAJEgAgUKwE5NiiMzs4NtPGDTnETkyXqmef8ymOnsEeLtePUGBEgAkSACBABIkAEiECZJSDHBhValm+TlJ6+zlRWUjKtoVxFHf9/8hFqfpJBJ0SACBABIkAEiAARIAJE4FMCcuaDct/n06jM3T6pJx6mHn+YuuNm2gbvxMh3mcKquKZQmGs6MjISm/7lmgUhVngeM2Y0dmHJS0Eo37t3z10/P6FEmA4PD1u//g9UKBQqnpbdqOL1sxo+U+eLqntUDxEgAkSACBABIkAEFCEgxwbFfFBWe0hM5ouY9PfpWSlpmaExGef9k0fvjZ7m/uLuK8nuxvhwTXYq47h8+bLBg7/BxnR56fjcvs02Tc5LgcsDAgIioyL5qSgRGxv35PET7PsnkuMU9e/ft09anpcEuzb7+d1hubIbzauGgsqFnRe2XtB6SJ8IEAEiQASIABEgAqWQgBwbFPNBWadheqamZ71Py8AxJS3jfbpSTHL6yXuxvTbkeDS5puyLhBP0yuXLxsa1Tp08KVszP7nz5y/o3r1HXprNmzdfv2GDqmrOJQjVXr58uXLlivzvU7p71y6/OzkOV9mNCltRJC3svLB1ReqkskSACBABIkAEiAARKCUEKixatEhGV2JTMupVk2xtl/A+80lkenJaVlp6Zlxqelj8+9TMrLiY14nJ7x1aGtSoXJFryqgNWQcO7Mf2xwMGDMCItuugQUgzfRimG/7ccOL4MU0NzTNnTg8a9HWVKlWW/PyzlrbWP//8ffLE8Ro1aya8e7du3VrP8+exbWCNGjVQcPv2bRhqr1mz5sWLF319feD1/OvPDeEvw+vVq49dp0OCg7f8+2/7Dh2gecHLa90f6zyOeqS8T1FTVduwYT1yX0W8io+P11DXgJpKhQqrV/9m0tDkXXz84cOHIAkNDTWuVQtbBW7evMnTyyssNPTRo0etWrdGz9FoZGTErp27OmRXjvo9jh59/OhRU1NTlFq3ds1/u/8LeRGC/cSFFnBMdPSvv/7aycaGXTWqVVVVMzQ0lN15UesvXrxYu+b3//b89+TxY2vrjoweHYufQFRUFL674m+XWiQCpZBACT4OJdh0KfwiqEvlnECZexzk+EGxKhP7RnW1K9TTV61VtUJdvYo6msqxqWmpqSkJsW9sTau0MtKADteUcQfAdHM/6O7s7Gxvbx8SEnLv3j2mDAN08uQfDA0Mu3XvvnHjX0wIJ+WRI4dXLF9uZWWlrq4xYfz4OXNmm5m1qFq12ogRw1NTU6Hm7e0dGvoCiYAA/2VLl966ddPJuZeXp9dff/4JYXRMzMmTJ5B4+PDh9OnTejr27NW7d1paWhUdnZYtWkKOmuvXbwC1Xbt2rlu71tLCUlNLy/2Qe3BwcN9+/dC9P/5YB7VmzZpX19evW6+epaUl9nFmjcKVu3v3Ln9/fyhguB/GcdVq1aKjowd/8w22eO4/oP9V76vbtm5FLv8kJiXhivj81EsXL4aHhyNXdueFrcN4HTliBHoydMjQirn5d3lblCACRIAIEAEiQASIQGkmIMcGxfKf6P3tF+l/e78Pjs7o31q9byv1ymrqjg31NDQ0jBq1vPwgcvQuiR3GNGVf6t27fgi16dK5C6zArt26eXgcZfo73Hb07z9g2vTpPXs6zZ33o7CSESNHOTk5IyspKdHB0XHgwIE/TJ4MhUePHgrVkNbS0l6ydFmPHj2Gjxhx4YKXcJw9KioSuc3NzJALD2v16tVtOndGEUfHnnBVsnp+nD//m8GDjYyMpk6dtmjRYgtziy62tpgwAJMRzs5atWqZNjV17NkT7lWmL6nExgYuW5z6+Pjg2LFjR/eDB+vUqTNz1mx7+67jxo87e/YMU5Z7lNF5YeswdsGhcePGHTt1Qj/lVksKRIAIEAEiQASIABEonQTk2KBYiD4mKfPwvdTU9Mz0jKz7LzN8X6RjOL6CknJzfe3ULOWqutUPeAffDU+CptwrxFA4jK1Vv6z66aeFYaFhh9zdkxIlpR4/etyuXTtW3MzMTFhP8+bNcVqtWjUUbN2qNdLwMjZo0CA6OkaohnSnTh0rVKiAhImJSUxMjDAUCWPW1tbWzk49Fy6Yj5mgooLstEmTJixx7uxZR0cHJyenA/slQUvp6em56kPYu0+f48ePw0g9ceL4gIED0bHgkOAnTx63s7K0srSYMnkyfL1xcXF5FRfKZXReqIZJCDDBUTOWDrhzx1eYRWkiQASIABEgAkSACJQhAnJsUKz6GRCVEZeUAQM0NSPzXnj648j0tOx0FdWKFVWU1aroZaWlHLkbJXd90ISEBIxEuw5ybWHWAj/9+vWDWXn+/HnAgv3HF2MKDAgQ4lP5MGEUwgoVJSamJJFta7I0P8IEZGkVFfFFqamprVy16sBB93fv3o0bO5YX4b5S2HasTkwPnT17Fv5dunwZ7kyuiQRX5kKYtgnvEq5du4bJoL169YIcvlIYu7du+/AfHR0drq+lpYU0WxAAJnJQUDDPktF5psNbHzbsu3PnPVu1ajVq5Mi87GleLSWIABEgAkSACBABIlA6CYjNNVEvMcIelZCVnpmV7QdVev0uPToBofHwiSrh2FBX1Ugn68j09j90MZY7Fu/pKYklmjBh4kAXF/aDSZOHDh9Ci3b2djBPnwUGYj7llq1bRH1Q/BQ1379/v27duhjWx2QAeC6rZpuG8FOK3JwwUtEcQpFgjO5028Gb1tPTD3wWCMORz+ZEFkxbWNJLly5p374DpodC0qlTJ8wWvertDZMRswUuXbrEa0BCT08PHtxjxzwwmfXQoUMYVRfmykjz1mNjYy9fvgRb1sXFFfr5dLLKqJmyiAARIAJEgAgQASJQIgTk7JOEreGHmetlZqrn2rluTStrqeUEtv9x9bXsZeoPHz7s3KuX0IXp7Nxrp5sb4tMdHBzPnD7t6uqCVsZPmIDRcL4Lk7KUU1PYExVl+EkluuwozIKEu1ARKT91yhSWu2DhT3CU6urpSWaXDuiPCaZI8ILGxsaYMPr1IImFB0MZR1YLZq9OmjgRI+zHjp/gjSIXQ/aIZ5o1axarAdFC3w0fjvgqnMLcHPbdcCbnx7Fjx61btw4hUzBbocAq/9jRD3qQ8M5Dxlvftn3Hz4sXY6YBhOgenz/woRz9TwSIABEodwTgYih310wXTAS+CALKfJA318u5+DyRbRafa65QmH9NYSlhGqYVFkKCc1EoLKo0/JcYBMe8UuFiSXB2okXpsfvExEQMjiMEXtg6nKBY2V5bW1sozDUNNydqQFu55qIn8LYKx+hzVRMJha3jQuAKxUekQ6fFSQCvPR7QVpztUltEoBQSoMehFH4p1CUiUPoJyBmLx4pLMC6Xnn8d/DYNOyHt8IlFAqcQIs3k7DQ/azPJxoGR+s9kgKJdGJoGBgZCAxRCLEEqbYBCDkNTZIBCCA9ufgxQaOIq8jJAkYsWC2qAilrX19cnAxRMytwH8Wp3797F2zo5OTnXzpfUBq3Y+mv6tKm5dkkRYfHsaqtID6ksESACRIAIlCABOWPxbHiduUL5UPt8++rCHrPTfLpLhQUpTQTKFQHM2UhOSsIlw+Vva2s3a/Zs/F0kJMA3aM31TyOhZtGmExMTbt26VbR1ojaYtjL+GCvy5qhCIkAEiAARKFsE5PhBy9bFUG+JQCkngOnIZ8+dP3zk6MNHD//+sB0D7zNWIstrd1muU4YSxbOrbRkCQl0lAkSACBABIQE5flChKqWJABEoEgK1a9fGrl3Y1gu1Yb/Zhg0a+vj6INatd5/eBw8cxI4MmDS8dMkSx56Ox44dg+t0yNBhWpqabjvdMjMysc8tNoxFwZCQYC8vL18fH2wehqVqsXstJChu3bHjvr17mjY1hQ+SxdVBGTu+mjU3+6p9e95/NLFv376r3lew8VjLli25HKukue3Y8ezZM+zCgJUr2rRpiyxsJ/vmzev3799j9y+zFmYjR47at2/vjevX2331VZ8+fTGpGis2YOGL69euVdPV7d2rN/aDQClcWosWLdu2bYuEiUkjP787T588QYAdYhA/36wbfiGUIAJEgAgQgVJOgPygpfwLou59gQQQCOjtfQXD8bg2rOQ1b95czBA1NTXFzgtsd1kofNioth02qp04gW9UW3XEh41q3d3Fm8qiONt11sLCUk9fD/vHIjwOTSCIDUsxYMUxIcoN69f/u3mTVbt2TU2bQpNlYXE0V5eBYeFh/fr3V9dQxxq0mMCKLGwnu3zZMuwr0b1H94MHDgz+5us7vnewoMTevXuxNxgUbt++7Xne09bOTl1NfcqUyTBwIcSlsa10kZg7ZzaMbFzy//36q6enJ2uOjkSACBABIlCeCZAftDx/+3TtxU3g6JEj3leuwGUIn2L/AQNY8+bmFnPmzEXa1/eTva+yN6p1wmat2IiLbVSL5WxhZWLp2dat20zN3qw1Pi4uJubtiuXLlixZymrDrrPNmjVLS0tb8/vvN2/cwLauZ8+c+eqrr+B85VeLFR62bdu6bPkKBwcHCGGqbvn3XySwdZl2pUpr1qzF2mDY2DbiVcSB/fuxIQKyEDI4c9YsyAMDAtEHt527sFvv69evr169OnTYsK7ZH1Rbt2495Pr7P4UjljeHRAdrayy7hgQmicIkZe0KFShNBIgAESAC5Y0A+UHL2zdO11vCBKrpVvvhh8nHT5zkyyOYW5jn2ie+US0WZJDeqJZtKuvsLN5Ulq0aiyUgXFxdT546iZrhUu3XP8feZQ1FRkYgYW6e027LlhIrE5+g4KDOnTvzxWmxgy5zZCILHlMmr1+/PgboYYBCWK9uvaioSCQwyP7dsKHWHdqvXLEcp9g/DEfhx8rKip02btyYtS7MpTQRIAJEgAiUQwLkBy2HXzpdcokRwMRNGxsbUfOVK1cWSdipigrfq0G8US3bVPa331Z37tIF3tMxo0exIvBW8m0gevfu3b9fPxcXF+zpKmq0enVJPH5UZCQmfSLh7+/PiutU0eFpSIKDg/T1cxbBqKCSs1MuLFG+tSzfQmLZsqWWllb/bNoMT22njtasNuGR90qlAv3dKwRDaSJABIhA+SVA74Py+93TlZddAp9uKuuW64VgWBwOy7lz52JnV1EMENaXtbHpjCAnrBIVGBiAGCZWAyzaO3d8T58+jdF5hEydPXsWIUS5Vi4Svn7zxrCGIYS7d+0SZdEpESACRIAIEIFcCZANmisWEhKBYiKg/GG/WbQn3KA1+zTPx5NvKmtn28XAUOLUhHtSVBxCBLbD2Ylwe6RFn1GjRvncvt2tq/2I4cPtu3ZluRh8nz5jxry5c9p/1W7c2LFDhw7DrFBkfVK1oBmenDB+wvo//kCpkJAQzBxg+vzSeELUBzolAkSACBCB8kxAzl6d5RkNXTsRkEGgNGxOmOumssI+IzzIy9Nrc3a8kVDO0ohehx8Uw/eiJfGxMSyT8wF06bLSEozCJyUlYe8x6SySfPEESsPj8MVDpgskAl8eAZoP+uV9p3RF5YWAjM1jMZgeGRm5bevWVb/8mhcOmJ7Y91U6F6YnmycqnSVDgkmiZIDK4ENZRIAIEAEiICKQ52CfSI9OiQARKEMEdrq5/W/wN//79lssEV+Guk1dJQJEgAgQgfJDgMbiy893TVdalARK+eAjxtmx0H2BBtOLkg7VVc4IlPLHoZx9G3S5RKDMEKCx+DLzVVFHiUD+CYimeOa/IGkSASJABIgAESgeAjQWXzycqRUiQASIABEgAkSACBCBjwTIBv3IglJEgAgQASJABIgAESACxUOAbNDi4UytEAEiQASIABEgAkSACHwkIGc+6JOI9MeR6dnqyh0bql159p6nLwe+z16hWtnUsELTGnLq+dggpYgAESACRIAIEAEiQATKPQE5tuPDiPRDfsnKSspZSkpNDSscvPMx7f5B3q+1Btmg5f5GIgBEgAgQASJABIgAESgAATk2KJZ3yVRSwgGb78EMzT2dhRz6EAEiQASIABEgAkSACBCB/BKQMx80M0spLSMzPTMLR9ijuaahk8/PkyeP7374PH78OJ+likQtPDxs/fo/sGhikdRWoEr8/f1nTJ+OImlpaevWrn39+nWBijNlRcoWojkqUvwEhF/x6t9+u3L5suw+FOiWDggImD5tquwK5ebi8Rk7ZnRERIRczWJTEEL73I2eOHH8f4MHb92y5XM3RPUTASJABMoJATl+0M6N1JvVzNHRr1ShfxtNJVicykpIL+xZRTkbUvVKFfIJa9bMWcnJSZUrV4a+gYHhxr//zqvggwf3sf1069Zt8lIoqDw2Nu7J4yfYCLv4101MSEi4e9cPHU5LTX306NG7d+/yvxHiubNnm5uZ1axZsxBlC4qI9D83Adl3dVrax9vj6dMnDU0ayu5PgW7pxMSEW7dusQr5TSW7/lxzb9++nZKSkmtWiQiF0D5rB2JiYhbMn79hw5916tYFAY+jR11cXT9ri1Q5ESACROCLJyDHBj3zNHn37USJ1amUtap3tR03ExiR5jVUZx99y+SDLbSHWGjnk9SChQttbDrLVd69a1fjxk2K0AZt3rz5+g0b5Lb7WRW0tLVlmN25Nr148WJ0GzZoIcrmWiEJS5CA7LtaS6tgt0ehb+mff178x3rJTVWCKIqq6YJCK3S7vr6+DRo0+Kp9e9Tw/PnzlStXDHRxwQylQldIBYkAESACRECODZqWmZWcLpkFCnMzI0uSzlLKQogSSzM5dArN8eLFi9HRb1Chl5dny1at+vcfoKuru3nzpjt+fvhF/+LFix8mT65SpYq7u/ulixc0tbRcXVzNLSzQ3Pbt2xo2aOjj66OirNK7d++DBw926959/769sbGx3bp179W7d64607LHxC94eR31OJr6PtXO3g4tQvPGjRvu7geTk5Jsbe369usnfLXAHQv96zeuw3/ZvXsPe3t76LNua2ponjlzWl1d45vBg1u1aoWRyqVLlsA7cszj6LNnz9u0bTN8+Ag1NTXosw9TmDhpkp6eHsYQ9+7d43P7doUKFfv1729tbY2XnPeVKwEB/rDRezo5VaxYceWKFUlJif9u3tTQxOT7739A5awsJkUcP3788uVLiQmJaPfbIUM0NTVDgoMBwcbGZv+B/VWrVnV1HdSwocSRhpkAO912RERGNjIxmTlr9oe+0P/FTUB0V6N5T8/z169dq6ar27tXb3i7hbcH6xwGf3GX4obE6enTp2Nj3w4a9DXS+/btNappVLtO7YMHDuKWDgkJRkL6q0eF+/btu+p9pWrVai1btkTB1NRU3FSJiTk31eTJU4TP0fgJE6RvdZTCrACPYx7oSZ8+fXDKPrgzt2zZ8uD+A2Njo5GjRhsZGbFuWHfsuG/vngkTJurq6WHYGg7dmkZG48aNr1GjxoeiShjNd9ux49mzZxgQ6D+gf5s2kh3t0RMTk0Z+fneePnnStVs3BwdHPDusTut8vt8AABfBSURBVCsrq0OH3PX1q48cNQoVHjl8xLiWsaurq7FxLSG0D8+UD3YoxTPVvn17PDJOzs5Hjx7p0MG6R48ed/383A+5R7x6Vb9Bg2HDvmNWePYD4hYZGYHWZ86ahZ5Id8/b23v37l2RkZE/L17coUOHkydPQG3x4kVt27bt3fsjE/QcX014+Es8epOnTEH/c20RV1q/fgM8+0FBzx0cHTt1ssG98SLkBdLdunUr/oEa/r1QgggQASJQzATkzAdNy8xMTs+A6YkjJoTimMLTyqnJVVMSq6TGZKblv9OBAYH4vYyf0NBQlILJtWzp0lu3bjo59/Ly9Prrzz8hbNaseXV9/br16llaWqqrq/+9ceOO7dthWcLoHDNmNIa2oYO3wty5c5OTk01NTaNjYnbt2omXa1tzC9NmzRYt+ul29rCjSIe9OR4+fDh9+rSejj1hp+KlhapgB0wYPw71dLG1Xb169c2bNyHkn7dv3/7990Y03a5du1kzZwQHByML3f599e8wBB179lRVVR0x/LukpCSYhkeOHJ42bSrevniJHti/f/u2bbweJJhCwrt3SM+YMX3f3n3t8W60toZ1Cwmmq8LdjFfajh07zpw+jfcoLh9yXFGrlq2EZTdu/GvVypVNGjextbPFRc2cMQNqDMKff/0JMxqG+KRJEyGEzTFyxAiQHDpkaEVVVUjoU1IEPt7VVpK7GoPanuc9be3s1NXUp0yZDFsq5ytOkNwM7KOmqvb3PznzVTZv+mfD+vVMbdM//2hX0o6OjmG3NBK4/0VfPWqAPv6AsWrXrqlp03Xr1kIiuamsPt5UkFz19p43L+c5yvVWhwE6efIPhgaG3bp3w43HOoZuTJo0CQbowIEDE5OS5s2dAznrBmY8W1hY4s9FmGuRUZEwT2sZ18J9yApmq0W7ugwMCw+DmaiuoT5q5EhMEYccPZk7Zzb+pMQN/H+//urp6cnr3LNnT/ceDo8fPxo3dszGvzbad7UPev4cjwAUhNAkz9Q+PFPt2TPFsubP/7FOnTqGhgZ4zEeMGI6/1voPGBj64sUgVxc8d+jYqJF4QOoOkTwgkj/Io6Nz6R6s1UaNGmlXqgR6RsbGLVpIDHpYxjAlkWAfbJg+ePA3aWnpg74eBM5AlGuLUMaVzv9xnoGhAYxvjO/jtwesVXQbGPHb6UN99D8RIAJEoBwQwG9qGZ8bL5LXX41d7x2LY2hsOk9vD4rbG+Hg9rL/ooAF3a9d3PvypoxKeFYvZ+eu9nYDB/THzz///AP5pk3/dLS2hq8R6bNnzyKXvWXxNoITBUJYmW3btL5w4QJ08Bn8zTfnz5+DfPToUVMm/4AEPj4+PtC5d+8eO10w/8fVq39DWqSDyiGE8wktvnz5kinjCCsN+qz+tWvW/PLLKp7FE7BWYTSj2xhOhRDdRouYFoY0OoyaL16U9BDCbdu2slKwR/GeQxrdY00zheCgIHQVmjBkmSY/YrpqVFTU4kWLpk6dwoToqp+fH9K8LBpF2WPHPJgCqwp1MgiBAQGQI+wJOiEhIXihInHp0kWmTMciJMDvt/zXye9qXgS3N8wOfEcwsHK+4uAg5I4ZPerw4UNxcXHIwmhAWFiYg0MP3EVPnz4NDAzs1FHyyPD7Ktevnj04J0+eZG1t3boFpVgaCXZTsYamTJ7M5OwoutXRE3gTWRZKoT9BQUH4Gw8J3KvoBiZKIv3mzRvWDVwOU8bDAnsUt7SwcqRhQONa2GOO04kTJsz/8Uck0NDs2bOYMuxLGGdIszrx6CENHy0a8vX1QZrd9u/fv+fQpJ8plrVzpxurE/XjyWJpFERVhw4dkn5A8ureqVOnhnz7P1YcHlwU55fAhLiQWbNmsjQ75toisiD/6aeFTAeUxo4Zw9Ko4d/Nm1m6zB0L8TiUuWukDhMBIlDkBOSMxV8OSfnzCuZ9Sj5tjNVXX4zBoLyyalYj67BW1Tp30j9koRZmVuXqrbddW1Q2Ma1UjWnKOErPB+3UqSPcBihiYmKC9xleWhiG5jWwINxpU6dwyV2/u3Z2kgFxNijP5JgWZmZmxtLwUhw/foylhTpMYm0Nu87a2QnD3U7jxk/AGCLe63fu+O50c2MKcHiwBDuiS7/99n+nTp7EbLCIiEjmhUUWBuXhzUICA/dtzc0fPniImnEKzyYraGraDMHI8I+yU+Hx+fNnxsa1MPbHhXhfwuaGn8nA0FC1oqqBgQHPEiVevXoFiZVVOyZv1qwZEhCqqasDAkbtcaqvr480LFF4gDCZAUYGOIwfP54NerKCdCxZAhi3XbFiOZxnzZs3R08S3km8+6IPZqFYWlphlCAjPcPRwTEpOenmjRtq6mpdutiyR4bra2t//OqRxlePP46Qa25uznRatmzFlUUJc4scHeGtjnFndqtj/QoXF1dWhD9ibBDDoUd3XtWDBw9YrGGTJk2YcMbMWfD2nT13dtSoUb169ebzW4KCgzp37sxPMbyAvypZEXgWWaJx48bMxYtTXE6tWrWQQDAQjmZmLXCsXbs2jnBkYtoJEvhInqlanzxTTM7nlAsvBH5H/BJ49fIlZv6wB8TCwmJc9gMio3uswryOmCQwfcZMYW6uLTIFjGywROMmTerVrcfS+A0Dm5il6UgEiAARKA8EPlp7uV5tSkZmclrOfNB0eCWz05q6ylHJxmeTXY01Qxpo+yopqRhphFx7G5EfG1S6FW5xiiZCwdyGMmxEHLdt38Fe1Ujztxd757EKMTsNn0qVKuH04aOH5uYWTC7UYRK8flauWjV23Lh1a9eMGzv2qIdHW3PJP8yqZAqiI+aB4Y3udeEiDALMBOC5bwRvC18fn17OvVgWXuQsAdO2aVNTLS0tXoQntLW0sbAOzFOeiwkAGII/fOQoXq6bNm26cf06V8Zw48e0khK7xhchISy4HrYCcqtVq4YhUQ0NiU3MPjyNeW8Y38dVYNDT49hxxvODFv1f3ATYXY1Wly1bCvvyn02b8ecHHJN59QPTLa56X8VqEqPHjIHJtee//9TU1PHnk0if/TnEhCxdvbrkz5ioyEh2n2DW4ydFBDcVf0Zwk7z5cKtjDSam37hxE74YE7zsTMj+TvO+eg1PE5Pg4cWEZph03DiGcXns+AkMbvy0cAHmTGM6JtPUqaIj7ExwcBAmerIsXlalwsc5QvzS2IPPdFSkgoEkz1TYJ88Uq7NSpZxwSfxhBg8uE+IYEBiIqatIiB4QGd3jZVkCXyX/XQQJph9giF+ok1eL0BFeIL9qZRVlpQxhBZQmAkSACHzhBD7+rs/1QjFLLSMtPSMtA8esD2kMPwuVNSrE6apF5DMwCVMVYdKxDwazhPUI03p6+oHPAplPFG9ctx3bUQSOGQ+Po+/i44WaPI1BcIw/Yg7W+XPnO3aSvF1y/TwLDITzqW7duk5OzjAE0Qc7OzuMewb4+8Ma8Pa+AttRWPBtTIxuNV04Y1Azwgh4Fqa0Io4KI+OIQoDdaZE9dxO5CLbAuCQCqhCZgZgnri9MtGkrCcLYvGkTBlsxoAmXGMJNYDXq6eoitMjd/SBXrlHDEFWhY1yCF1uLFi0Q1gBfFNrdvm0rroW5P7kOT8THxyN0CZYuc2WhOZ5FieInoKefc1fjrnv95o1hDUP0AbM7ZPQEbnXcZrhj4d2HU/P69euYWYEpnjKKsCx86TY2nd12uuEmCQwMwN3Iixgaim8qloVbHQFS7FbHdFUmxD2MWSV4auCi27J1CxNijjLMTQxzp6Qkv3r18sjhw7xynjh//jyeRwcHh2z33hukz507hwvv3KXLnTu+CLHCXEy4eCUzcLp146UKnZB+pkRVIWYRAUmIecJAPB4xWOcYuJB+QPLTvao6Oqgcc13wYGIIgv1aQDgR6selQYg/KfG7K9cWRb2iUyJABIhAeSYgxw9qU1dDyUaXxb/Xrao6KTudoJx1TikR1J4lmBppBLxMafRf8MQNrevnhyOmZHG1855eQkcCkzMJXkuTJk60srSAKwWOipkzZ/R0dMD4Mpwrtl1soYnYBWFZZME12NG6A7IQO8xGHoU63G8S/jJ86pSckf0FC3+C/wYj+wiAQDwBymK0eurUqawn7Ig4dyxrip7A9wPHFc+CIfjHunVs8fnFPy/R0NDAWwe5urrVenSXvFOh3K9ffyR406yssooK4uL//GsjRiphSqLn06ZN6+HgcODAAUxLwCne+uFh4UwZ4e1Lly7ZunXroezXPMpCvmz5igUL5vft0xtpuFp/W/07fMmiVpAFPnjxIzQEVghOsZQMHyfFKX2Kn0DXrt2+n5RzV08YP+HXX3/BxMeePZ1g9vGbWVlZ8hXjyCTwi+NvjDZt2sBbhnvjq6++ysjIhEs+WyfnCnL96pGHQXBEO3Xrao/6B3399d49OWZozk21bevRox68IehLbvVZ4lsd8emIkHN1dYECAuextiiaw1MzZ+68xYt+QhAhjFFHx57IFXUDYVKI4YMczxSu8dHDh7NnzTxx8hQe4ekzZrAwJkmd4ycwF6mwJ5Czj7BOYVrUGMoKnylc79Sp00yyJ9Ugi1U1fPiI11GvMfkbp+jz72vWYoifhboLHxBcWq7dQylksaoQdIgYdkzlHDjQBW5mLLIBkqNGjUb9GG2ADsxut527cm0RucIrxe8oVieOvH4uoQQRIAJE4MsmoMwHBwt0nTvC4tYGSKYuWeqfD0ps4mzY4vv68ieDFqgJmHTwMuJ1wkrFREdX0dHhA/fCqjAIiNfb2XPn4+PiMC0S5qAwVzoNZwxclRi/Rkg7z4WTFW993hyXswTeUnhvcWH2WiohPy9Zyupho2noMExVd/dDhjVqwMfDDAVeRDoB8vAtoRt8MA5OYpQSvYpgR0KBD3ryejAyixrktgJ9dBJeMXx4WUooTiDbN9mioPUI72o4zDAfIz/fYEFb4fq41dmtm8+bCgVFtzqrCkJMAhHdhKxyGH/cgObtsgS8jNDhUzYxYQZmNMsCB9YQv/lFZQt3Kv1MieqBExRPOp5lYZ+lH5D8dA9XxybG4GHnv3PwKwtN6GQ7SlnTubYo6tUXcFq4x+ELuHC6BCJABBQhIMcPmlfVQ2vpWOhoXI5JzsgaOLqOhrmOZl6ahZbj5SS0COF7kFsVjFS5OlDA+1g66Ie9TvIqLjRAhToYGReesjReSPydJJ3LJXgLiorztzXXQQKryQhPeZpP4+OSvBKiVvJSI3kxEBDe1fiD6rMaoLgc3Oq5fvt53VQokuutnqswr8o5RtHVcQMUCuDAJqpy5SJJSD9Tomoxu5RPMOVZ0ojy0z1+dcKHPfvR/+Rv4Fxb5E1TgggQASJQngkU0gYFsmaV1fFTGth9MkhXLB2SjPJ/GJgTNZiXXKRGp0SACBABIkAEiAARKM8ECjkWX56R0bUTARCgwUe6DYgAJ0CPA0dBCSJABPJP4OOM+PyXIU0iQASIABEgAkSACBABIqAIAbJBFaFHZYkAESACRIAIEAEiQAQKQ4Bs0MJQozJEgAgQASJABIgAESACihAgG1QRelSWCBABIkAEiAARIAJEoDAEyAYtDDUqQwSIABEgAkSACBABIqAIAbJBFaFHZYkAESACRIAIEAEiQAQKQ4Bs0MJQozJEgAgQASJABIgAESACihAgG1QRelSWCBABIkAEiAARIAJEoDAEyAYtDDUqQwSIABEgAkSACBABIqAIAbJBFaFHZYkAESACRIAIEAEiQAQKQ4Bs0MJQozJEgAgQASJABIgAESACihAgG1QRelSWCBABIkAEiAARIAJEoDAEyAYtDDUqQwSIABEgAkSACBABIqAIAbJBFaFHZYkAESACRIAIEAEiQAQKQ4Bs0MJQozJEgAgQASJABIgAESACihCoKLtw4JtUkYKyskSQlSUSK5noq4lFdE4EiAARIAJEgAgQASJABHIjIMcG/XrXi7Z1tWB2cpvTQEslIysrOlki4HLfkKTbk01yq59kRIAIEAEiQASIABEgAkRATECODQp/5xTb6hK3J/yfWVnKyspZH9JMwo5Dt78QV0znRIAIEAEiQASIABEgAkQgDwJybFCUysjAIXsAXnC8E5QenQDDVKmSqmRY3kBDy+1m8hArzTxayRE/efL4/XvJ4L6Wlla9evVUVVVl60vn7t27p2mTpq1at5bOIgkRIAJEgAgQASJABIhAWSEgxwaFgZmRKRmIz3aDZikrKbN0elaWT1AafKKV1CUD8rrqWqcepsi1QWfNnJWcnKSpqRUeHgZATk5O06bPqFq1av5hBQQEVKtWLf/6pEkEiAARIAJEgAgQASJQCgnIsUHR4/RMPu9T4g1lc0AzM5UzMiVTQuNTJMcsJZin+fosWLjQxqZzZmbmw4cPly1dMnHCBLedO1VU8hueP3/+gnw1Q0pEgAgQASJABIgAESACpZiAHBsUBib8oNKf9MwsRCZlZmWpKCvzo7RaXhIYnS1atPht9erevXpd9fbu2KlTUmLilq1bHtx/YGxsNHLUaCMjo99Xr7bp3Nnc3ByVxMfFrVmzZtL333t4HG3RomXbtm0hPI/PubPx8e+sra2/GTwYdq27u/ulixc0tbRcXVzNLSygc8HL66jH0dT3qXb2dv37D8irPyQnAkSACBABIkAEiAARKE4CchyQbCweZqjoJz1LKS0zE2ao8FjQfhsb12revPmz589gPk76fhIM0IEDByYmJs2bOwdVpaen/bd7N6vT09Pz0aOHurq63t7eoaGS+KedO90W/fSTkbFx3759E5MSIfl748Yd27d369a9YYOGY8aMTkhIgKt1+vRpPR179urdOy0tjVVFRyJABIgAESACRIAIEIESJyDHD4r+SeaDSsLiJRHx/JieAesTYjZDNGeeaCEuppqubnxc/B1f37t+fqdOn4GVCf9lV3u76OhoJ+deQ779X3x8fJUqVeDLHOjiyuuHQQkv6dy58wa6uDBhSkrK5s2bVv++pmPHjpBcvHjx5s0b6K2WlnZzM7OaNWvyspQgAkSACBABIkAEiAARKHECcmxQmJ1JqSweXjLv88M6oVnv05XeZ2Rmzw2VzATN/3xQ4QXDqPX39+/Ro0doaCjkDj2689wHDx507ty5QYMGFy9caN2mDSzUtWvX8dyX4eFIYwSfSyIiIpCeNnUKl9z1uztx0iQM0zs79UTw07jxEzC+z3MpQQQUJ3D//n3FK6EaiAARIAJEgAiUTwJybNAaVSqsPi8x+ESf9HSVjExVRCWpKCvxo0hH7umJE8ejIiMtLa1whLL31WtqajmbLbEoJczgPHnqZGRUJAbcK1euzCvU0tZGOjwsrEaNGkzI7Mtt23dgcJ9J4ATFZ+WqVWPHjVu3ds24sWOPenjwGihBBBQkgAnNCtZAxYkAESACRIAIlGcCcmzQ06Pr5Upn/93E37xic82SLYyNjY2MjIh4FXHh4gVM31y2fEX16tX19PQwCo8pnoO/Gfw29u3NGzf79e+PeuAi/b//+zXA3x+D7MJq9fX1YWtu376tuoGBvp7e4ydPELoEZ6fbju3TZ8zU1NT08vK07WL7+vXrpORkaDo5Oc+ePQuzTvMfgC9sjtJEgAgQASJABIgAESACRUtAjg2aV2OpmZlJWJxJMEMU6byUhfLFixbhFNFIzZo127tvn4lJI5zCNJwzdx5ijP76808Yo46OPVkRXT09W1u7kJBg7nNSUUYgvuSzfMXK+T/O69e3DzT79OkLG3TYsO9mzpzR09FBS0u7Xbt2sEHDX4ZPnZIzOr9g4U9kgDKqdCQCRIAIEAEiQASIQIkTyN57s+C92OYbv/RMDCaKWtdXC3yTHhkvWUQ0cHa9gtf0sQT8lDExMfCJwsT8KJWZwppNqmpqcHxyrZjo6Co6OhUr5tjWqPPNmzdY1r4QezLxOilBBIgAESACRIAIEAEiULQECmmDPo9JY6vVI1w+OyIJu8krNdAt8N6bRXsxVBsRIAJEgAgQASJABIhAmSBQSBu0TFwbdZIIEAEiQASIABEgAkSgdBKQs0Z96ew09YoIEAEiQASIABEgAkSgTBMgG7RMf33UeSJABIgAESACRIAIlEkCZIOWya+NOk0EiAARIAJEgAgQgTJNgGzQMv31UeeJABEgAkSACBABIlAmCfw/vDP2IzFyQd0AAAAASUVORK5CYII=" id="0" name="Picture 1"/>
          <p:cNvPicPr>
            <a:picLocks noGrp="1" noChangeAspect="1"/>
          </p:cNvPicPr>
          <p:nvPr/>
        </p:nvPicPr>
        <p:blipFill>
          <a:blip r:embed="rId2"/>
          <a:stretch>
            <a:fillRect/>
          </a:stretch>
        </p:blipFill>
        <p:spPr bwMode="auto">
          <a:xfrm>
            <a:off x="3568700" y="787400"/>
            <a:ext cx="5105400" cy="2705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screenshot of the Azure portal showing Azure Active Directory. The overview tab shows basic information about the current tenant.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Azure AD provides services such as:</a:t>
            </a:r>
          </a:p>
          <a:p>
            <a:pPr lvl="0"/>
            <a:r>
              <a:rPr b="1"/>
              <a:t>Authentication</a:t>
            </a:r>
          </a:p>
          <a:p>
            <a:pPr lvl="1" indent="0" marL="342900">
              <a:buNone/>
            </a:pPr>
            <a:r>
              <a:rPr/>
              <a:t>This includes verifying identity to access applications and resources. It also includes providing functionality such as self-service password reset, multifactor authentication, a custom list of banned passwords, and smart lockout services.</a:t>
            </a:r>
          </a:p>
          <a:p>
            <a:pPr lvl="0"/>
            <a:r>
              <a:rPr b="1"/>
              <a:t>Single sign-on</a:t>
            </a:r>
          </a:p>
          <a:p>
            <a:pPr lvl="1" indent="0" marL="342900">
              <a:buNone/>
            </a:pPr>
            <a:r>
              <a:rPr/>
              <a:t>SSO enables you to remember only one username and one password to access multiple applications. A single identity is tied to a user, which simplifies the security model. As users change roles or leave an organization, access modifications are tied to that identity, which greatly reduces the effort needed to change or disable accounts.</a:t>
            </a:r>
          </a:p>
          <a:p>
            <a:pPr lvl="0"/>
            <a:r>
              <a:rPr b="1"/>
              <a:t>Application management</a:t>
            </a:r>
          </a:p>
          <a:p>
            <a:pPr lvl="1" indent="0" marL="342900">
              <a:buNone/>
            </a:pPr>
            <a:r>
              <a:rPr/>
              <a:t>You can manage your cloud and on-premises apps by using Azure AD. Features like Application Proxy, SaaS apps, the My Apps portal (also called the </a:t>
            </a:r>
            <a:r>
              <a:rPr i="1"/>
              <a:t>access panel</a:t>
            </a:r>
            <a:r>
              <a:rPr/>
              <a:t>), and single sign-on provide a better user experience.</a:t>
            </a:r>
          </a:p>
          <a:p>
            <a:pPr lvl="0"/>
            <a:r>
              <a:rPr b="1"/>
              <a:t>Device management</a:t>
            </a:r>
          </a:p>
          <a:p>
            <a:pPr lvl="1" indent="0" marL="342900">
              <a:buNone/>
            </a:pPr>
            <a:r>
              <a:rPr/>
              <a:t>Along with accounts for individual people, Azure AD supports the registration of devices. Registration enables devices to be managed through tools like Microsoft Intune. It also allows for device-based Conditional Access policies to restrict access attempts to only those coming from known devices, regardless of the requesting user account.</a:t>
            </a:r>
          </a:p>
          <a:p>
            <a:pPr lvl="0" indent="0" marL="0">
              <a:buNone/>
            </a:pPr>
            <a:r>
              <a:rPr/>
              <a:t>Azure AD helps users access both external and internal resources.</a:t>
            </a:r>
          </a:p>
          <a:p>
            <a:pPr lvl="0" indent="0" marL="0">
              <a:buNone/>
            </a:pPr>
            <a:r>
              <a:rPr/>
              <a:t>External resources might include Microsoft Office 365, the Azure portal, and thousands of other software as a service (SaaS) applications.</a:t>
            </a:r>
          </a:p>
          <a:p>
            <a:pPr lvl="0" indent="0" marL="0">
              <a:buNone/>
            </a:pPr>
            <a:r>
              <a:rPr/>
              <a:t>Internal resources might include apps on your corporate network and intranet, along with any cloud applications developed within your organization.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single sign-on?</a:t>
            </a:r>
          </a:p>
        </p:txBody>
      </p:sp>
      <p:sp>
        <p:nvSpPr>
          <p:cNvPr id="3" name="Content Placeholder 2"/>
          <p:cNvSpPr>
            <a:spLocks noGrp="1"/>
          </p:cNvSpPr>
          <p:nvPr>
            <p:ph idx="1"/>
          </p:nvPr>
        </p:nvSpPr>
        <p:spPr/>
        <p:txBody>
          <a:bodyPr/>
          <a:lstStyle/>
          <a:p>
            <a:pPr lvl="0" indent="0" marL="0">
              <a:buNone/>
            </a:pPr>
            <a:r>
              <a:rPr/>
              <a:t>Single sign-on enables a user to sign in one time and use that credential to access multiple resources and applications from different providers.</a:t>
            </a:r>
          </a:p>
          <a:p>
            <a:pPr lvl="0" indent="0" marL="0">
              <a:buNone/>
            </a:pPr>
            <a:r>
              <a:rPr/>
              <a:t>More identities mean more passwords to remember and change. Password policies can vary among applications. As complexity requirements increase, it becomes increasingly difficult for users to remember them. The more passwords a user has to manage, the greater the risk of a credential-related security incident.</a:t>
            </a:r>
          </a:p>
          <a:p>
            <a:pPr lvl="0" indent="0" marL="0">
              <a:buNone/>
            </a:pPr>
            <a:r>
              <a:rPr/>
              <a:t>Consider the process of managing all those identities. Additional strain is placed on help desks as they deal with account lockouts and password reset requests. If a user leaves an organization, tracking down all those identities and ensuring they are disabled can be challenging. If an identity is overlooked, this might allow access when it should have been eliminated.</a:t>
            </a:r>
          </a:p>
          <a:p>
            <a:pPr lvl="0" indent="0" marL="0">
              <a:buNone/>
            </a:pPr>
            <a:r>
              <a:rPr/>
              <a:t>With SSO, you need to remember only one ID and one password. Access across applications is granted to a single identity that’s tied to the user, which simplifies the security model. As users change roles or leave an organization, access is tied to a single identity. This change greatly reduces the effort needed to change or disable accounts. Using SSO for accounts makes it easier for users to manage their identities and increases your security capabilities.</a:t>
            </a:r>
          </a:p>
          <a:p>
            <a:pPr lvl="0" indent="0" marL="0">
              <a:buNone/>
            </a:pPr>
            <a:r>
              <a:rPr/>
              <a:t>You’ll find resources at the end of this module about how to enable SSO through Azure AD.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How can I connect Active Directory with Azure AD?</a:t>
            </a:r>
          </a:p>
        </p:txBody>
      </p:sp>
      <p:sp>
        <p:nvSpPr>
          <p:cNvPr id="4" name="Text Placeholder 3"/>
          <p:cNvSpPr>
            <a:spLocks noGrp="1"/>
          </p:cNvSpPr>
          <p:nvPr>
            <p:ph idx="2" sz="half" type="body"/>
          </p:nvPr>
        </p:nvSpPr>
        <p:spPr/>
        <p:txBody>
          <a:bodyPr/>
          <a:lstStyle/>
          <a:p>
            <a:pPr lvl="0" indent="0" marL="0">
              <a:buNone/>
            </a:pPr>
            <a:r>
              <a:rPr/>
              <a:t>Connecting Active Directory with Azure AD enables you to provide a consistent identity experience to your users.</a:t>
            </a:r>
          </a:p>
          <a:p>
            <a:pPr lvl="0" indent="0" marL="0">
              <a:buNone/>
            </a:pPr>
            <a:r>
              <a:rPr/>
              <a:t>There are a few ways to connect your existing Active Directory installation with Azure AD. Perhaps the most popular method is to use Azure AD Connect.</a:t>
            </a:r>
          </a:p>
          <a:p>
            <a:pPr lvl="0" indent="0" marL="0">
              <a:buNone/>
            </a:pPr>
            <a:r>
              <a:rPr/>
              <a:t>Azure AD Connect synchronizes user identities between on-premises Active Directory and Azure AD. Azure AD Connect synchronizes changes between both identity systems, so you can use features like SSO, multifactor authentication, and self-service password reset under both systems. Self-service password reset prevents users from using known compromised passwords.</a:t>
            </a:r>
          </a:p>
          <a:p>
            <a:pPr lvl="0" indent="0" marL="0">
              <a:buNone/>
            </a:pPr>
            <a:r>
              <a:rPr/>
              <a:t>Here’s a diagram that shows how Azure AD Connect fits between on-premises Active Directory and Azure AD:</a:t>
            </a:r>
          </a:p>
        </p:txBody>
      </p:sp>
      <p:pic>
        <p:nvPicPr>
          <p:cNvPr descr="fig:  data:image/png;base64,iVBORw0KGgoAAAANSUhEUgAAAYUAAADzCAIAAADmTZ13AAAACXBIWXMAAAsSAAALEgHS3X78AAAgAElEQVR4nO2dC1xUZfrH37kxN5jh7gUYEE1FhCRbScHUCjVBa7MsYd01t/5ecivXXcMua+7WSuzfrNYV29x06y8aZduamGYXDdAwDXVA8kYwgDeuM8Pc55zz/5x5xsMwN7nOBd7v5+jn8J4zc27v/M7zPu/7PC+LoiiEwWAwPgAbPwQMBuMjcJnTqKurUygU+LkMGqZPnz6Ir07RbqpXmnzgRDD9Q1qsCNtHGAzGh8B6hMFgfAWsRxgMxlfAeoTBYHwFrEcYDMZXwHqEwWB8BaxHGAzGV8B6hMFgfAVud85j1LiJokAJfmY+SNXp40P9FjgQGcgNE3J87KQwNAqlSWMk3dwKbB9hMBhfAesRBoPxFbAeYTAYXwHrEQaD8RWwHmEwGF8B6xEGg/EVsB5hMBhfAesRBoPxFTykRw31ipSE+JSE+IZ6OgVl+Yky2z/3Fe1JSYh/bcNLO3dsT0mI37lje3e+M/vRBSkJ8dVVlf17qiqVct2a1XB6KQnx+4r29O/3Y/yLdzbnQ02wrZbzZ8+EQpVKCZV53ZrVA31ZRw4dhOPe9gfy2oaXbH9ffoSH9Cg6RhYdI0MINTbUI4TOV8mhvPxEGV1YTxcmJE70hfu2YtmSI4cOvrzx9Yrqmpc3vu4DZ4TxCcqPl8FplJ8oa6hXSCRSD5/VO2/mq5TKY+UVTz61oqFesW7N6nc25zvd88ihg3B6Rw4f9PBJ9hHPtddSp6YxSlR+vAzuF1g3UJg6Ne3Jp1ZUVNc8+dQKj52VHSqVEk4pY+48hNDCRYsXLlrsrZPB+A7RMTKQIVthAlKnplVU1+Rv2TqgJ6tSKeHozA/nyCHnWnPk0EGVSpk6Lc3xVH0fz+kRmD/wa6+uqsyYO08ikYJ9VF1VCQYU2MY7d2xXqZQpCfEzUlNWLFsCK3D3G+oVUJKSEA9WFbCvaA9jQr+24SXGZIXWFmwqP1FWXVUJOzCmr531K5FI4TzXPb/atqVWXVUJzcOUhHh4KcGpQuHOHduZQ9ge+raf8ptqMuSBWgHP98jhg/ByBY4cOsi012wb+zNSU5hqnP3oghmpKQgh8EhAIVMBbD9i9yXZjy4AfWE2pSTEHzl0EA63c8d2KLcFbKKFixbbaqitCwLqHpTAz4pZh2uBs123ZrVKpWR+biuWLVGplANdDzxtH1VXVZafKFOplAmJExMSJ6qUtOrTcm7zgBlUKuWTT6/I37JVpVKCOqxbs7r8RNn29z/8/MujzG5HDh18bcNLUdEx0MLaV7TntQ0vMYdrqFfAIzlfJQdDLCFx4jtv5jfUKz7/8qijOZa/ZWtC4sTyE2WvbXgJngHUD4QQ7Lxzx3ZbqYLCRxY90Wn9naCtv4y58277qQG94Zh+JGPOPKhpUKPA+nBk3fOrjxw6+OzadRXVNcfKK2C7SqVcuGjxsfKKdzbnv7M5H7ZmzJ33zub8fUV79hXtOXLo4MJFi5mPgMdg+/sfVlTXwOsNmmnwvoTPgjn25FMrmKMwlB8vi46RpU5Ns56zRZ7yt2ytqK7Z/v6HYOu5t/ob6+t3f/Lf/C1b1z2/urqq8lh5Rf6WreUnylw1D/sRz+kRWEAN9QqwIVOnpqVOS1OplLt2vOvKeSSRSGE3RlnAkkqdmhYdI2M+Am8taGHB/0cOHQT763yVHNSBflccL2usrwelCJJIQN0cjZToGFnhJ/tf3vg6o0pHDh2EQzNGDfOigMMhhO6Zmg5VAd5IGXPndedTGH8B6lt1VeX3J0oZebKDrtsnaC2we9NIJFL4/YM0wGfhfQmVEwz81za8ZFfJoV6pVMruu4H2Fe2Blh1T62ybbG9vfgMh9Ozv17l3fqVOS7P+VC2mA9hKcIED/bg82t8Pt3hf0R7QpgmJSaAdzKb+JSFxYmN9PbQNU6emVVdVnq+SJyROlEikhZ/sh0rzzuZ8pz0jCxctfmXjX22fAbzBYHE0bcDcg0PYKo77T2H8iIy58+jX53vvJiROhM6ZfgGMnYWLFu8r2pP96AK1StWXb4V3M/TGVFTXgEsE6vA7m/Pht9Cj12F0jIypwGBeDSge1SOwaJjWWerUNIlEqlIpmd4393RaWJZbzPT0w7eBrsH/8DoC++vIoYPWtqHFV81Y2s+uXffc2hfo81F2aRWvW7Manh+8CaNjZIyrC8rBP+UIU1+t1nL3PoXxF8CuUamUrn7PYEM11CtcjRGxbUBZjfo5VqP+5Y2vQzUGVwZUcqiEjHlli0Qqte2nBujBB8etvgLrT8NS248cppuZO3dsl0ikTJexnT/XzeXAb2rnju39PrbGES/YR7atM1jpvnGUv2VrdIxsxbIlK3/7a3gkzONkfNULFy1+du062wpEN/puPWxoWM1ITQEXXerUNLtOfZVSCc7pdzbnL1y0OH/LVuYpQrkrrx5zOPAldfNTGH+BcRFAFXLK9vc/TJ2aBh0ajp7mZ9eue/KpFdCnAW6mjLnzGA93+YmyZ9euS52aBl8CjmQwdhybV1Cly0+U2R4FPN/QAmB2g/K/bHgRKifUfKjbCYkToSsG3BdOf26pU9MYb3dUTMxAPysWRVGw5ma+bJwf0mdxkx9yyM6XjfND+ixu8kPi+bIxGIxvgfUIg8H4CliPMBiMr+BpPWICa7vf39SjIFs77IalrluzGvoIVCraaT1/9sxeXwhm6NCLStuXIFtXlRaGSg5EDLnv4Gk9gs5OJlLE5W6HDsIo1X45KIyIpceYHi9bsWxJvwzremdzfvajC/rj7DC+Dq60HsPjemSJPE6dlsaMsHAKhJXAlv4Kss2YO2/p08thRLhEIv38y6O2QSc9QqVS4uizoUMvKm1/BdnaVloYT1BRXdO7TBh+UWk9qkfVVZXVVZUJiRNtRzA6RiG+szkfbty6NashqQK012BYB2xiUibZZqjJfnSBe1PWGtVhGQXPjBCxi3F1GkNoG6/LBDHCiCe4KNuPMMNhXQXcQgsUZ1byC3pXaZkgW6ioK5YtYdp94CXoRaW1zfnV90rrGLXrC5XWo3pkjf2xjFi3tX7tohBh2BgMx7J9w8CoU4jHYWLWdu7YvnPH9vwtW4+VVzTW17tvscOALrsB2QxghTnGEEIUW5BEcqy8AvaBIMaExIkV1TVRMTErli1pbKg/Vl7x+ZdHq6sq7c7BMeD206K9TgfdYnyQPlbahYsWSyRSUBxo9z2y6AmvV9qExImOUbu2TUJvVVqP6tGnRXvhyiEVAxP54TQK0REIowVpZ4KY4TvXrVkN3+nqsQGQooQZ2G0LiJ3TGEImBsVpFKI13Ywl9iU6RhYVEwNvVNjKjNyH0dvlx8sg3wAOqfUX+lhpmbil8hNl8CrNmDPP65XWfdSuFyut5/QIYpeZ8DwI6eip8y9jzjzIPcKEZQCQOcQ2yYNT3ARn2zIQMYTw7BkXA9Yjv6C/Ki1YGXT4pOWdCuW40jriOT2Cp8jcVmgVHzl00GkUYpCUDk9paLDvU4A7suu9dztjES3/wwunuqrSTft2X9EeCM5e+vRyV/s4jSFk0hIwu0kkUolECi8uxoyHl2djfT2E7zp+uTXgdse7zHsJ4+P0V6WNjpHteu9dJhbX65WW+Yj7qF3PV1oP6pHFGmTC6yFpA8TfO0YhZsyZB+ki7ZrWzKeY94xtUOKKZUsgh4kd4KWDUNvCT/a7T/7iGEMI8bqN9fW2+SQXLloMTvHG+vrt738YJJHMSE2ZP3tmQuJEV70qYDw31CtsLTuML9MvlRZcDSqVkvnNe73SVldVdidq1/OVFsfTepQVy5aUnyj7/Muj/ZVAB8fTOoLjafuXfqy0OJ7WhwAnIljvQ/1eYPwED1daLq4XngGGmTimW8JgcKVlwHrkIQo/2T8krhMziPB8pcXtNQwG4ytgPcJgML4C1iMMBuMrYD3CYDC+AtYjDAbjK2A9wmB8nQo1NUSeEdYjDMankRPsjxvNn14yDoXHhPUIg/FdGinWPzUshNDhGuMP182D/kkNLT1Smqj5H1TJFe0+cC4YzG3QIZSnZmtvtdV2nNVfaXce/DVoGFp69IxcV68yLvjrN1iSMD6ODqH/1XC0XR1HW3/UXe0YzL6kIaRHz8h1X9ykLV6VzrT6vXKl1nl0OAbjC3xs4NQ6tM+0JmpbhU5nHrSSNFT06I3Lhr2NnQJUqWhfsOkbLEkY3+SgiXNM7/zMmrTkllP6wSpJQ0KP9jSa8i8b7AorFe0v7v7RS2eEwbiknGDv07rboU5J7Ls4OLvbBr8elbWaV8t1TjftLa195r1yj58RBuOSRor1f5YONfeU1JsG5QiAQa5HchXxqx+dixGwt7R2++GLnjwlDMYVdh1qbqAo9MUVQ/m1wTYCYDDrkUJHLjipVd2upf1SYcWekp89dVIYjHOcdqg5QlGIpCiSogiS2v6j9nIbMZju56DVI6WJWvKjTmWmgnmsmeHcYJ4TG3hmYmRchBghtHrHSTwCAONddumddKjZQqFOJSJIiiTp9f8t72hQD55BSYNWjxac1FaqiaWygJ/nSL6ZHvjzHMlSWQCzdVJcSNuuR7/ZcH/NPxY8nzmO3h8PSsJ4j0+MnFP2PS5doJXIokGERYYYYVIbyILTGu1g6W4bnHr0jFxXqabt2C3JQqnFMpLyWFuShcwOO5+5Ryriwfqbv7krLkKs0pkW/BWPAMB4gXKC/YU7J6eljWZRIgKUiLxlIln+vNxm+nOJanA8uEGoR8/IdcxQI6lNM03KY8WJrNd7Z2yw7UfiIsUwThIPSsJ4GDpCreM2HWoU1alEtiYS03C73Goq+LFjEDy6waZHexpNjBgF81i2cz11mKk4EfuemKCZiZFlPzXZfqpVbe06rVS0L3m7xKNnjBnCtFJ0h9ptr5+02EekxT6yCBOYS5ZCi3ubINHhy7pPqt0OW/IHBpUe7Wk02Q412pIsrNWSNwx007pOS+6/ZtqQIFiTNmLDY0lcDrvdYgcZTGTZheZ//25qsNjqXSr7qQkPSsJ4AB1C/9DevkMN7COSQrQSkZ3C5Ojb3nW242idi2HdfsLgme9IriJerO58GDsniyZJOfccVU+ScjYkCGaVWK3ZmMtX6n+wDjja8Bg9T/HGj+U7n7nn21fvT/njF1C+t7RWKgr4a06KN64DM1TYprtNhxoQxkKhQtY1lpkiWSTJIml1ov9Bxz+FbNYp9EZZe5w0PC7YX3/Xg8Q+kqsI26FGS2UBD4/g/fJ7TbupW/0Oa3b9CE5upuTdLy/iQUmYgeMDA+e86/HVYSw0loOmclEWj/4/MogrEuqDAnWBYr2Qb+RyzCTl3LdNkNSawy0/t/vrOMnBYB/RQ40qdGwW3UCbJOVIuKw7Atn3ftdRq6W9R3OH8eJE7KWygF2KLs9/ZmLkzMRIvYkIFge0a4yzXv3621fvP/H6bL2JAKNp9Y6TUlHAvMlR3rsyzOCknGDbhcvyEApjIwmLVqIw195tDofkcJCAT1dRgmQZjPSiNyGTmQX2EUVRKgORV9r65pxwMc//rA2/1yOliVpwUluvI3dOFv3m1ggjjZkCMdqSLHxuNB8h9P5k0YwI7pOnrQ6/5zPHvfmbu2AdWmrtGuP3F5uXZ4yBwm823B//zP5n3ivfH3FfkizYxcExmB5zmWRDhxpoEAiQ5PYha/Zw2JRIQIkEdLGZQAYTS2dA9GJEPzUZn/+i+b0FkX73dPy+vcYMNXp4BI8pFHNZk6QchBCIEfAbWQAzSvu5eeOY8jtjg2cm0k9ufJTE9psfnhINg5LwOElMf1FDsoq0rEkcdC8XzeGhuzloFLs3YmQHl4PEAipcSsVEUmNGUiPDUbPJuOFYU4++xBfwb/uISbGGEKrXkVIeh9nk3nPE9KbZ0q7p0qCrvalhkrftX38fM34S0+UutZnOXNOfuUp3a8aFBMSF8GbGi/EdckU4i4rnIP5AjqZms1GQEIn5SCrqs855HD/WI9sUa8E8ViC38+7/W2E8o6SNprNK4k6pVaSONZvbTVSQZX3X0RrGRGpRG45W3bT4jCpnJg4D3SFIqrZJAztA8jYsSba064ldp9vfKm25oSZEXA6Pw2Ij2oVhICkeh5w3PujVByLjQvDt6kRLoTIjK4NPPSEkvjex602sgfvtBSD27yaHjQvjl7eRCg35WLTf/Mz9VY/sUqz95x7xWSVxX0nHzHBurZY82kwbTZOknFFi9tdN5qmhnHod9cvvNcz+a3b9KBHyFqfHXrqmjo0QL50Zv+tozZnatpQ/fjEzcVi7xjgjMXLnM/fMevVrMJogeds/nk710uX6FkdrNEs/blTqqKd/EfrgOPH4yIAREmtFOt1g+Oqi9vNq9Z1bap6cIn0ra/hQv1m32KplXzCzykzUMiF1D4+cwEWH9BxefxtKJInujw5aPEGKENpUZai8oiNJSmkUPxXvpEHgg/ilHtmlWNs5WRTMY0HvPtOJFidifzs98Pmzulot+bck4Rgx264Fp9KZyi+1HK26eez8jW823H+mtu1MbVttk2bX0RqE0Gc/NMCgJEaS9pbWIoSwJO063f7bfVcfTQx+a34kI0MMk6P5k6P5L9wXUnBc+fo3zUdrrhz9n7hgAcfNFw4F/qWjxYj2KhCsjR2sBXzqIQG5SEicNbOrjSz+7e4AhbqlW+EBvDV3h0WIuF/eJHaf0Zh0hGVAADos70gMlk4N9YOn4H/+bEixFsxjbUgQbEgQfDxFPEnKmVXSYSs3wTzWf+4Rf3bNBPLUYabaTZStw5seozQz/qdGOgrxaNXNZdvKv331/klxIbY7PPmP79s1xk//MH3DY0kbHkuaFBeCk7ftOt2+/NOrf0iL+ChnpKMY2bJymnT/0miK4Dz8Qb3nz9OnUBCsClMXV85+A+vVDlqh7uSS84QE1edfIUWwHh4V/Nd7h7G5nFfO6P99QmXQEmaSMhOUiSANemLrKf8IuPUz+whSrLFZ6Oc5EiZWdq1cB2K0IUEwM5zbbqISgjgnWs1M7z79Q1IYnxvD/+ya1d/0fOa4M7Vt19utg0B2Ha0JFvOObbz/wI9XR4YIz9S2bfy4sl1j/NNH8mMb74fet+czx8169euXCiukIt7i6aO8cfVeprbN9PyB689Ni3gjM6I7Z3JXNH/nYyN++UHDq1/dfPUB/+t77i9kHOrVQOL9WyYSUE+w8jWsB/jUQ3zyEQFtKJ03sgS9OmK0MOBPafTt/bjB/Pl5rUlL2IaSUGyUNlH8QqLIx+6Kc/zJPmJSrD08gmcbuL/AYvjQ5tJ4wYxw7kMjeKPF7C2XrN6lMYHsOBH7m5vmOBF752QRjITc8FjSu19evmdsGNPH/1bxBRNBLU6LnTEh8rl547YspUcn3TdxGHMUqYj30C+ih3LytqUfN44NFf7pgTD3u7V0XP1NwR0tHVdBkl6cFbG1rL22bUhnTQhno3Vi8gkBKeza5fUVbShxwFBaLCI4rn6OLpprLJL1+5SIP6VFNhup353Q/ue02qgxW80iM2kyk6Jg7htzQv1FjPxMjyDFmqutM8M7bT0OC90XyQWR+meKKFbEPnZv4Hk1kR7Grfvj5M9zZ3wjv174/LQ5d454fJoMwkRmJkaGBnb6/H4zw50FNAQHJdW2mY7XaV+cFRbId1dnNAblSx9lCQOCRAHQk4l+NTlwlFTwVlmLp87Ud8ng04bSOG4XdWkhUb6G/S8dnTZ7gYCYyCe7ExFLkmhyuPjd2VHjw/hvXzQ+d0TZdENvJiiLGJEmgjCz0IN3SfbMDkkI8ifnnd/oETPukXY2XzMpbbxFbzvMZUT/fjT0+OwN4ztN4AeH8a7rye/r1aeutD5410im/DczRk2KC4HRRgyQBenY+Ru2hf/9oQFWhmDytl2n20L4vAfusL5pWzqurvnwXqO5y29Hb9Ku/b9ZOqN686++Fd7SI3EAOzMh8JvLbhOODRnAUFotsjeUjhtZ69ScChPrDg61WESIOJSbCLQAxN6UPnz5pJCLGnL5dx3fn9eYjSRB0EpkNNNLaETAzgVhq8b2rv3nTfxDj2xTrMFYx5Rv1Bt/0m/8Sf/I9xrwCtmq0lklwbiKbJl/QvP43ouzXv3aYOqScjhYzKtt0vz7WGcA7caP5eDqvm/j1xs/rtz4ceVd6w6dqW1jdhhqyduO1mjvHx1oaxy1dlx7Yc9sRpKMZv36vXN1RnV+9ldivtT2s/ffIWrTkEO8yWZLCo/KDyJSuvb26yh6TMBWLW0ozeGTaQLC0VAiCPTwqOCtD4yMEHH/WmV49VtVe4vRTJK0ElkWFMBaPFW6677gCLdmrM/iB/5s2xRrDLVacmN1l+f12TVT/GHVb2ID6jQkI0bHms0zbrXjzioJZjzkZz80MC0ypdZ0prYdOtT+e7LhzriQY+dvwAhJkCRm3Q5I3rZ//X0DefW+Qm2b8dHEzji+sMCR+dlfrSt84IU9s99Y/GUAV/DCntladHPNgm3DpLF25zxCwuFz2LVtRjxCkkHEQqtFZIWJ9S8dW2ejSxUm1jozZ7GATAugDaVvjexmMwu2RwsDVqaERoi45W3k9h81OpUJkiLRfmuCJEhq3GjRi5PEfqpEgK/rkUJH7mns7rx3jiL1y+81W5KFcSJ2rZZcc66zybBm14/tGuOkuJB2jRG60qD8sx8aPrvVKOvW6TVrD55uHAo5AOraTWxWlzbGMGmsrSTlLvhwh+KRA80vjo2cIuJ1sY/GhPM4LP+LXfAAtKHEpbvebAcE6Cj0vo5tGTlJzgogVTxU2GxemhA2LUrYbKRePqO7XKuHBGyENdkIyeazV90TnDXSPwY9usHX9UgmZO+fIoZhR/U6Sq4mYMWNY9uWdhNl2+vP0K4xQs6jHiER8pJig9PGR8rCxbIIcdr4oduHDQyTxq5ZsK3gm99tPfy732e+t2jktk9uPvPm+Qd+P+ErW0m60b2HNTQBQ+mCmTaUWmy8CBfMdNfbQ3wyg0+tkNFDJg/fMP9fhcaoI6yJa2mziDKT5OTxga9PDhwcN89vxh8lSThJEjRvWOcJl7WaFTpKoSNhpV7Xz7NQgfpMlIXIwsWwMpTj12aMEp+/bt9voDUpDzS/GDVRlBP/MkLojrDUR9E/QJJeTD7BvhWhdU1FENQgmZBngBjHpbve/mtgf2XoYijt1bMrzNTDHHL7OW1jox7GWxMkabZYRoIgbu7U0PTwwZPl1Y+vJC2Um2ZdtQ64L2s1y1WkQkdW0mYUeduZae2/cHxETLhYFi5OT4iElf4/ab9l0kjBaUWXtrDWpHzz/AOcAOrxyALGZ3RHWOqktiVn0Ienru6fEvUIFJ5uMOjMBI77d4+IhRYLyLu4Tgylv1zSGxr00EAzk6RllCMrZZz4r4PFLGIYPMpqVajQzj+VJrpZV9pKKHRkPW1GdWk1TJQFx4SLk2TBSbKQmAgxTrrmnpnx4t2nVT82GO6K5lsG6JHvnHuYI6J+GfHWHWFdYvoeHPPcJPWDI4LGMiWfnlPPGC3s0eGGLE4NJZJCJovHmrCIkSQ0YGOaNEEyCKMCB5Ue2SHlsSwK1XmNCh15Yfxo0QNR2PXTUx6eELRGcO2t0rYPnqBD9n9o/IwSqUejuePD0x2/yVaMvqjWXmwxvHc/vuHdhTGU9uhZ9QTLMvqRAj0iOWhGYtCLyYPW0hzMeuSITMiWxUkQkvT0gxg6+e/8Ef/zyfXPzwfNnyCeEvXIiMCxMdKJ7m+Mxki9/lXruOFc3FjrKRZDifqvnr3fwCJIymgmI4fzt0yX+nV3/m0ZWnqE6QsPTwj6LEG1+rMb4yNi7ojgdUeMnv7oRrPe+H+/isE3vnc8JCBTeKytgeyJ04J/He9/4617ymDWWky/89b84SGB1Oz36vdUqN1/95Vm01Mf3ThzQ7f3VyPxMMi+IONQ+QmCoSBGWI8wPSNYwDnz7OgZd/DXFt94cu+NkhonsZ831MRfvmybv/PqxVZdYc6ISSOGxA8J0y/g9hqmx+x6LOpojWb9Fzez93SMCOQljxAEC9gSAadRaVK0m39uMyIW+avJQaunheLMkJgegfUI0xtmxotPPDPqzDX9Z1WqcoX+hpaOB6EQSooKWJ4WNjNehJUI0wuwHmF6z6QRAtwcw/Qj2H+EwWB8BaxHGAzGV8B6hBm67NyxfUZqSkpCfPajC6qrKhFCr2146bUNL/XohsyfPXNf0R4/vYeOd8CRfUV75s+eCcUrli1JSYjfuWP7AJ0P9h+h/5wxNLZ3CW375STByVqTXWFUMCcqmH2ytktmuClxvClxeHCNX1J+ouydzfnb3/8wdWpa+YmyI4cOJiROfHnj60P8Drjfv/xE2edfHo2OkQ3QKQ11Pbp803z0on0aDZ2RbGgzX27qokcURQl43Es3u+Q1vnTTjPXIT2moV0THyFKn0kkiUqemwQq+A+73p9NUDpgYDcL22hUjdVbfg0RIlCV42m5xWkiXOyvE+CkLFy2GBohKpWSuYMWyJdAYWbFsyYplS+bPngltGdin/EQZUzJ/9ky7Zkt1VSVsnZGa4hctOKd3QKVSZj+6ICUhPiUh/p3N+Uz5vqI90JJNSYgfuKsbJHpUpiU33DBl/GxY0Wj8wzV6ZXmj8VNVt9ISwuR5tsstnepSSFmmLXa68yAgJycnKytrQK9DqVQmJyfn5eUxJaWlpbE2rF+/XqlUuv2OfqbgXx/QDqAMe2UBqqsq87ds/fzLo4319fuK9qhUynXPr35k0RMV1TXPrX0BjAUGlUq5YtmSpU8tr6iueXnj6+9szrf9kfssjndg3fOrJyQmVVTXfP7l0X1Fe8pPlEH5wkWLoTFbUV0DQjYQ+L0edZBoww3TqzdMx7VdzKIaI1XQYl7eaLxidCcZFLJkRO+6gBjZFdKSRDnZeeAvccBRKpWlpaV0UmC5fOCOVVpaKpVKi4uL7crrLBw4cEAul2dlZXlSkqJjZNvf/zD/ra2fFu11fOdnzJ2XkDiRbq1CX2EAACAASURBVNFMS2usr6+uqlSplE8+tcJp6wa2vrbhpZSE+HVrVqtUSpVntbV3ON6B8hNl+4r2pCTEz589U6VS2snuQOP3erT2mtFOiWypMVJrrxlvuE4USVGInkKv60LrjkMhYcmg7rjzQF+gBygsLExPT8/MzARVGiCKi4uzs7OTkpKcHiUpKWn37t1KpbKwsNDDl586NW3pU8t37XjX1Q4SCZ0LXKVUwgrgaP5IJNKK6hpmGVA/S/9idwcKP9nPXMXAmUJO8W89+qDNXOPW/KGzXpAov8nl5HrCANaYSI7dIgxgRYXYF0aFcELFbMedB+CyPE1paSnoEaMF69evt21JKRSK6dOnFxQUwNacnBxYj42NzcvLi42NLSgoUCqVWVlZsL9towwAEyzdgqOJBEil0szMzAG10WxhHCJgFERF3yYpSuq0NJVKCe2a1za8ZNc7Dj1TA9cRPhA4vQOpU9Pe3vyGt07Jj/Wog0Td9BCd05OunNxCHmtsJNduEfJY0SEcu8LoEE6YmO24c39flqcBpcjOzpbJZFKpFORg06ZN0IxKSkrKzc2VyVy+6ktLS+vq6lauXLlq1aqkpKS6urqSkpLCwkI7I6i0tFQmkyUlJWVmZrrSIzq3hkzmsfbahMQklUoJjtuGesVte/olEik4hlIS4s9Xye26xiUS6bNr1+16711HT7DP4vQOPLf2BaYw+9EFHj53P/45HdcSGkZknBhJXYq+VBN3CpyIb1MHUVRhPyHS+GG8o5f05693GWo0NgyNCTYdvGLfu5/EruZwOQF8gVAUKAkJ5/H9LJ4LGmtSKd0SAeMlKSkJNuXl5SUlJa1cudLNx7Ozs2EFBIixsBSKLn6H4uLizMxMMIJkMhnzpx1yudyN9vUvCYkT87dsRVu6fOn29z+0W0EIMVK1cNFipv3C/FY///Ko41a/wOkdSEicWPjJftsS5ro8cIF+rEfXTZYe+NsBu1wzOd+Tol1C9qYTFNqVa7RaJUtnJsPsdtZoOijokqP/v8QXCIaPjAmOGM7h+Me9LS4ulsvlsbHWCUKkUmlubi6Ul5aWHjhwgClnPuLKhDlw4ACjZbYolcpiC0w7zqkeKRSK0tLSTZs29e8FDgRHDh2E3jffP1X/wo/ba1eMdG/7bRfgnIvZ2SjkxJ+tbm/VaDoc/NmoO/5sg15fV3NJ/sPx5mv1A38P+opCoZDL5SUlJXW3kEqlpaWlCoUiLy9v27ZtzPeDUUP3EBcUOHXxpKenO7qNgOLiYplMxhyipKSktLTUTtRKS0tXrVoFbiwfu0mddA7MeTP/5Y2v+5HH2l/wY/toNI9dhlw32LoWJAudKy9FIZODpty8fs1oCjaRXZpmZrp338nOTiEIc+2Vi+2tTaPGJ/uyoQStM9smUnZ2dmlpqVwuBx82FO7evRs8RLGxsUkWHL8qNzcXvODQWcYYVqA1tioDjiTo/genONhfKy0M8BX3CbuGDKbf8WM9ErPRbdprNlsDXUwfTyLK5NheQ5SZsi8nSJJ0KHRPe1vbRfnpMQl3+qxTyVEC3ChCSUmJXUldXR2zbqdBttjaWcDu3bsdv8ErzJ89c+lTy/3L7+NhGuoV82fPHNCwNQZ/np9WzCloMlLIQZUcRYqi0sTOo8y06najg8kDg5Lsyk2WwZCOO7unQ62+XH12bNJkf3EnDTUYbzTGFdExsorqGs/cHj/+kQznsTIC2V8qTZ2NMxfCNIzHniO116OOtqYb1xoCOkzPJVhvAvPhKKHxEVmrjmDTlhKy+qpFXFLIIUcH6lwezgUdanXdxar4hDv79eoxmEGIf4+HfCaSHx/AokgSEQRFEBRJWhfbPwniLzEi208ZNOq6C/L62itGg0Gh4W2Sh8OSd2tRaHiFPwfnVUbkVUW8URX5RlVk/vlhe2pDypoC888Pyz8/7G+wVA//W/Xw7pxnS3OTqrVpwG4DprswIR1MEp+UhHgI0dq5YzuUQ4ofyK2RkhDP7O8qiBRGJEEYLfNV82fPhO+ZkZriKq+Qx6iuqoSTYS6WuSgIpoUrhQuZP3smM0hyX9Ge7EcXwFamBPIlwVe5Cr7tNf6tR4Ec1l+iRbFcRBIEZSYos5leTPT/pIlehKR5S1zgmFu55UmSuFlf8/PF81qtxlpCUSbCfoFON7tCM0kHkTju3M1Trb1yYcBuA6a77Cvac75KDpEQEIkGMJmAKqprUqfZp92AnZ3+3nbu2H7k8EEIsFj69PJ1z6+GOJKGekXG3HkV1TVRMTFeH7T99uY3IESWvrqpaTt3bD9fJT9WXlFRXaNSKW11FoKBjxw6CFdx5NDBjLnzmK3VVZWvbXjp2bXrmK9yFXzba/xbj87qyb+1EC0BggdC+WzCokFGM2kykSYzZTJNCuJGSAP/o2XB4Gydqu1KVUVrcxc7hULISJJ2C92vT7uKupSbSJJwKDR2272t1+namq4OzG3wYwoKCtavX++x83/yqRX3TE1/bcNLdmGi56vkTIisrU4hhJY+tRxiayG4FIwFZkzzkUMHH1n0BIzVhg+WHy8Dnwv4yDPmzvO6fZT/1taGBgWjp+XHy6qrKsHMqa6qbKy3Dkx5ZNETEC8ikUqPHDoIF2vr6f/+RGnq1DTbkn4PvvVX/9ENM5XfZD53KwpkfIjo6ZigWo1RY7aWJEoFdUbqpQbDVS15XEvehXSLVTUCyj6+xGl/v9U+6lpupkP8u9vf75TW5qaQiJG9/vigxG4Ytwd4du06GEmUMXceIz1qpUpya8Cn0zwhQRIJrKROTeuRc9c2BNdbSCTS/C1bG+oVM1JTYNz5s2vX2ZmHtqf2yKInwERauGix7fnb3iWGwk/2u88q2SP80j66YqSWNxrP2YSkfaemhSZOHJAoFcBC90+rO9XnRyR8Szxax7IPfyWRE5OHFinKvpAeEtkH+4j2IjXd7I+rH0Ag4wfExELELITLxsbGJicnQ0RIQUHB9OnTc3JyoBDGRuZYmD59emxsLJMzRC6XQ0lycjLEkSiVSvhgbGxsTk7O+vXrCy1AyK4nr/Seqem2ZktC4sQjhw6WnyhrqFese351978nY+68T4v2wldBu8yxuecjRMfIomJiaBtnWtqnRXvd2DIZc+aVnyj7tGivbWMNLu3IoYO27bt+D771Pz26YaZTiGi66kC1jmx2SCrynbqLNdTIEb4tHmMnSWIOaSLsFzr5Ee0b6lJutrTX7AoDWN0K6GXQqNp6ddGeQKlUMjGxECJbUFBQXFx84MABJmIWhEahUGRmZtbV1clkMiboXy6Xb9u2raSkRKFQFBYWgvSsXLmyrq5u06ZNeXl5SqUSMq6dO3eurq5u9+7dmzZtyrYAX+WBa2Sc1g0NClsDIWPuvIWLFkNCyB6NsnnyqRUJiRPBp/tp0d78t7b6gkFkB+PMnpCYBDFoUdExTCpLR2GyTWJrW546Ne3ZtesYX3hDvaLfg29Z1K1O67q6OlfvqFHjJooCJX0/WL+wvMHgNMfI3GDur8I6O/VL1MS7N42OuyWblE9raymmc59C393gXVZ2Eam5UfqKVt51HdtmL2q4kBguIM+08dCtDn8KUWkRhtFBJpv4tVv7W7AthJVRY8ZFjOzPH17V6eOuNjGjq7tJaWlpTk6O7QDFrKyszMxMZoRkcnLypk2bQG5gbGRBQQGs5+TkyGQyCD1btWoVZA7JycmxPXJJScn06dN3796dnp7OFILzqBcxa4p2U73S5HRTZCA3TNj7PDAqlXJGakr/NkMwgEJp0hidNynSYkX+5z/6VOky4dHpDsJWj05pnFsu53jS8oDQKcYWpmT6MOP0SAT6Yi2iaEm6VdRFVu4MNTJ/Uj1PDkmYXWZi8jpKpVLq4B1wj9P9mUKpVHru3DmmHGyrnh7C8+x6793oGBkWI6/gZ+21f7eaXQXQ3jRRp29pULOZOtVBuNqzOGCYt85f06Hy1qFvC5gttr1dkKENPETQLrM1bdwDMW5Maw6UKD093TFJtodzZjuFaXSkJMR/f6IUB+57C3/So8NqQkNa0uq7WL5TWa2PY/SKy91a2bxyXqhXLsHsw/aRVCrdtm0bk2O/sLBw5cqVSUlJ4OEuLCzctm1b960byFtSUFBgmzES2mXJycmQvR/CdyHbiec72myxTTWLW2pexJ/8R3+6ZjzuohXG8HacIJzHfr5W1+Qi4REQRepyNRcR0yK75Q+ybu5S5KRp5tQ31B3/kTQ4ZFzy3b2+A470o//Ivxg4/xFm4BhU/qMytfP6Z8sPHeY4Pvum4Tay1YD4LayAMMqJwxuDwXgL7+hRq4Zs1fbMGXxZT4jVTpS1Q9zlzy9ajLECNtWNYUGX2KIwwtN6xBcIPXxEDMaP8IIeNbaTW49q9W7bU04Z7aywOZRqHN6pPk0E0aTv1rc1IH5PT6DvCLAeYTCu8YIeyRtNvRAjVwj0iCR6MEiaQUEF9Nc5dB8OF2dBwmBc4v8/Dzr5fu86rQjkImnkwCEKDPL0ITF9RnjlzYCrRWx9gylijm7074mgxMF0T68YqbJb3USj+ew7BexAZ73uZVryUyURyEa/DuGODnDyy1EbTC99Lb8vftjD46N6fTJ+r0cUSZGm2/u5HRGwjZ6/eoEY65GfIa5+PuDGx3QvKxfxWg/xWg5rEt40jlw0CC6tTEsWtJi7zt5MC9PsQM7KMK6dKqWJ2Mc1xJdq4qyO2DwyYHRAl80/NLb+rvg0Quj1+53kVu8+XtAjOiq1Vy0sp5joSLMe20cxbNPjPE+HkgmEQpy11r8QX3w+oKUIcRHFlZD8aE7HeUQh8cU1hCSRCPRvK+lvTeYvO5x3Q3/ZQZzVkxuH8ezsoD9G8C7ryRojua3ZtHlkp/tVbTD97sAptdH8+gPJQXzniaG7iXf0yNCTsHj3xLMNL0u6pjSyGyt0aySR/bgijyPGjTW/Qnz5eX7LR4iLSEG0MulriiPhN30kurQGUShIvlCdtM9/JemDNpdiBNwwUxtumLZHBQSy0fJ6/eYofiCbZZn0kKQo6qy2y2df/IqOCnr9geSHE6L7eGLe0COyP+0jxxnQfBapNMRfThUjvvIcv60I8SjEQobIxykOPR7YEPG4uPZ5RCIWqQyqXKie6JeSdMNMfdh++7wUN8zUB23mVWHcK3pibYP+kWDeWR2hcfjlvnjk7Mn65n8vnDo+oh+GTHshXsRMIQNB9dfS/YyxXkcSFuEvpzrEEf/8LL/9I8SlYOHprOnKOLrKW4WIjZRBVQs5miq/u1X7lN1IkmOJrfqPkuggUXIAuqwx5TdqD7caLFmh6eWwZXD8i1+e/frK9f4SI6/ZR4b+s496OgGRtwgMCgrg48FHfoBFjIpo0WEjxKbtI66hTFozyyRK47fvpctJOo8fYiE2cctKEvuTlXRcQyI7l4ZrzuqIdSOEz/+svmHq8pvNq+8oOtdy7tK1DxZN6y8xGgz+bMfZ932T0PBIvzjPIY6o/hW+kvYZ0UrEpuM7YVAIx1TJUVbSIsRFjB7RkmS2SFKiPzXcbphdzB3vTJeuGKg0MWfHGEmp0nDdSF7SmcuU1qiGK0HBKzPvSeg/MfJSe81iH/ViGclXOS6hXI3pFr1ISOQxQiNH+Oy5YQAWoRS0/BNxEOJQtxZk86fdivVPNqUUXHuvR7cQUizaZa2GxPiQDZbJ6AhTEsEOkNzSaXrvHuEqD09XbFNi0BP5zA0VLB0uemGEMEytJs1mWHY1679o1vVj9fGSfdRzo2b+sGvpIc1ON7W3W1f4fL5E4it5LG0JDMSNNT+Aq6vqFB02Qi1GdNXg5LThpxstQkIevT+FOMbeJEs5cuigbUJYu/nd7FLuw/4JiRP3Fe2xK+85dtOmuvu8mN3Z5b/vXP0LByronpmEWOFwa8ae1y81U1TovAix6+/oAV6wj+j+/p4bR8MDtNTtIIieZbP2GMOjPZEcGtNHiIAYSzPtluconItCOfZLCJdepDwUyLHIFr2QvB4nvQRlYYyd8hNljfX1bnJvw8REz619AeZT6gvTRJyu1k8Xk4mGmVeVJO8UWiXik7OKP352mk4jbybb5D8nIIIymmF5/fzNg9c7+qX2ecE+MvfKn01aDEqN3vSXrxWXqhQmjZbZJBJw//rk1PjhvmgZ0beYyw2JwI01P4AMiDFK5wZov6DdRmyEmk2ozdkbDn7DQRwkCbAoFzIMf7qnVyeRSFOnpjHGzpFDB5c+vdzNFK8wL0jq1DSYPK5Hkw7YkSZmd6bucTbFPFM0ms8ew6f16Px15R/2nWb2igoWbfmFbNXp+ktqq/34l8qrFDk8c2Rff4PesY+MBNnThZ70g6I2fVY56o/L09/4ve0XavXmF3ee6NC5TB5yScn5sYX7Ywu34jYLz7q08s50XfpyvSOjY/vycYwn0Yz4OyFI7LSPxgqcL2OEKJRncWlTmti3TJJpvThHmCsJsuXuK9qTMafL5ELMNNwwjRI9Vaxlh4w5844cPtiXWzJHwo3nIcr1FPPo1gT0z0TSg7CrrrU/9s9jYBmRZlLM5fxzcWogl/2Pu6JH89mkwQjLnysUx673NR2z3/T3wwcy7xyx+59FjlvvnxQtFjhXje+uc3NPipxuolvCAvaeR+lhQbvPdew+p3G128JY3erxvbRIw0fG9O6DGM9DcaSq6P9Kri3gEJWIw6KNIKcQLDrSi0Vpov9uCH6id6e5cNHidzbn0zPBNtCTa9uZPLb+I2iswcxuCYkTd+7Y3kcX0l+ihU9dUWuIrn7srrlMl0YKJ4lpfVhYcFStt9pTQQJe0VP3Jo4Iptd5nIJ7Ri3/7sJFpdWlveGHms/nJgXxep+c0wt6NC4yoBfxIpZZ0ajUcZGR11UavRn9JtV268S4UCZFrB2XlJzxw/ifLbuNfftKjOSVTOebNn3VdOZKb0J2EULDho/EMWv+BcWWqkbsl9xcwDG6n+ea0gzfapD2UoyApU8vP3L4YPnxsvy33M0gALPFzkhNYUqqqyr7kuR7OI/9Skzg2/Xqq3ozo0KMLymAzVowPHDpcOtbfE7CyKIfauk2poC3b/nMxJHBzPcE8TjvTh/79NdVF9vod7lKjy60dtw9rPdTyHjhpzJ3bOB7j4ysvOEybZrpB3ouU7PJCPpiDh1jDh0zTGi9bZW1rRq9vTqMGh7kyj6i7xqf3ZdRk4H83rdqR8jie39gjJegJSnyNpKkify7QdInMYLG1zub85n5F11x5PDBlze+zkyc/9qGl74/UdprPWLC+ieHBs5lmb5p1ik0BkucAxXC5/4iRBglEe5pJ8vrjb8O4cwO5Ly9eApJUB+V//zW0l8kRgXbfVtQAPe9+xNf+a5abTT/1NoxLqRPHW3eeXXPGxc4b1ygq61bylpt/xwbrhs31tjcTBiN1N5jly9Npp/cj2/+23YfeW3ra7+Z4mb8UV/0qNcfHRkt4/EFvT8wxnu4lyRNxN8NgYv7fnLRMbKMufPcK0t1VWVDvcJ26uqMufPe3vxGL5psHST6W5PpuNbaOjmtIZbIhHMi7b0ZW26YIH7tb03mw2o60P/vv0r9nxljk2KcB2AGBXDfeqBPaUYYfLEpERzcRYMFAutPmqKoJj0pjXfijtHoTR06UwjPuYlEUX3So94JEpfLHRYzqg9HxXgZkKSQBnsLVxv8eh/F6OWNrzPrtnO9VVTXwMr29z9kChMSJzLlQOrUtMJP9vf0oB0kWnvNaDed6ndq4pGQLiLQbO6cx5CeP1VPrr1m3DwiwJUY9S8+p0fKtlY7PQJIC6seGP239/6tMZgnyLrcnWWzxwkD2O7sI7L3uSApqjefHREtw54jf4diW1whRhiNbakGFOIY3PuVfJQN1001BvsfSInKXo++UxN2L+AaA7X2qvHdaE/kd/atH4zZZLryk9xRjwwGg2WUFm1nrp031ulnQbCcbqL61l7rRYCcQCAYFo2No8FCs8VfOTLAUpNYfNVegpukD1nuR1f3QZv5nN7JWKomizU0WdzZI1ZinUu1CzVGaluLaVVYnwa+dAcf0qOG2sutN6+zEOWoR0aT0UyYSeo2yuAyy1rf2mu9iIobNXZC74+H8SkIFgIDmV6h304UkpqE7tzPvkYHSe1rN7uqxqds9KhaR950MdfGp+3EnEDO6D707XQHX9GjpqsKk64jKMilk1utVrsyfxjc2Ud9yALQUz0KDQsXBTlpcmL8EoJltZBBjyhkkD5BCPxpQu1P2wmN6/r/nYpYEk6JLHFq36ndpX7+d5v5z8MHttXmK/P3R4yUjUqYJBSKCEfM9EKR1G0XN45nkur90iM4HI5sTILnbhxmoCHoNhq9EJZ1giVofi9A9YUf3ffDKrPLoH7L8h3dRkNakjpNO49c7na8g7jefzOVOcVX9IgedmTQdXSoXW0lbYP8XC9OP0v1QYxIJ6kY3BE/dgIbu7EHE2AfkTAmm4XMlsVvkpKiKwaSTqXmXo+UtM/oVIclHa3bPcs0Axuy7kO/HFXLTTdbGX+2u31cGzN2mmIwU/I650Ou4yK54UFdZLr7dS80PCIoJLzbu2P8AZNFhmCFbq+x9OFPG6UP+suzK1Wbbzt9fK2OrNOTX7QYbrvn4XbjwuABFA1f0SOSJNpbW9ztQJC3TSdCkM53oBCL6Nrff7bWWHPDHCyiC59IoZ1531wmb6opvQk1tBLzJ3cZIdbNJptAIJSNHt+tXTF+hNnSUoMVix7xbxQZQp/wlxy1ZzSm26oM3QF3XVeru73tc1lHdhBUIGegZlL1FT3StrsTI2t77bb2kauWlYMbiKRQShzv/sRO59yCu+n/f75JHDhjsBeg7ulR/PiJuKU2CDFZnEe37CN6MBql5rYf7189ulBd9dP5qvq6n7XazqDucQkTZbFx4yYkikS9D8K4ZiC6o0dVHd3t8bmsJyDOdiDwld9PW0uT+x34AXyV6jbZDFguJsDuoPOVdCkBx5BjlgECfEZdy9WG2z+q2FFjBCKXnYMY/8UknsbVlyEuG8G4HIpljHzMENXjhEdOuVBddeSLAz9VV+m0nfm8GC5Un4fVcQkT0u6dlXbvrF4c4rrrPDy947LWNMj1yGTQGQ3OEoPaEGXBtqSb2bIDedTlZsPTH9cG8jsHfYUHCBZNkjg2xEgKXWzWr9nfxVg7e1WbFulOkkLDwkOH93UmPIxv0pGwM+jMQpiZlh4KN3yRZvyWfjnTPR/u/OpQMawLRaLxCYkxsaPCIyLCIyK1Go2irra56eaF6qqW5qYL1ecvVJ8/8kXxq5v+t6dHIXs+e7N71KYBdGn7hB513K6x1hcejzdaTCSDbcNLT0oJUkI4BJEQJBKxTHeJWmyzwqSMQQtjnby+ALE4MAa7jQYvFFeinrQv6NSjHPV544jHNAn9I0YIoZamm2D7ZMzNSrl7it1WpkRRV3vkiwPHS442N7vr8HHFnULOGdVtXvY94sGwAQwR9w096vOUCe6hJanrfNllTWJIg2cHQaJIIbEoRkd1/YArW4zL5caNS8Ruo8ENxZWo7vmy3y9x9e9faG66GR5BT4RVcerkj6dO1tfV1itqmR3GJUxIuXtKyuQpv12x+qGFi0Ti3niRNo0L+1dt2yVNP0hSIJfzeJRkOH9Q968RJuNtG2v9DklRBL04nIxl0GX3jzYmcRIvAGcUwfSS8IjI/+4rOnLogCv/0YXq83s/3DVt+szFv36yd17tQC77uTFh/vKAvK9HOnV7N/bqZyzObCfdDnTi4G7r0ag7xguE/TPNC2YI0tx0c+ub+WAQCUWilMlT7rp7SkxsXHhEpKKuVqfV/HjqZMWpky3NTcdLjlacPrnu5T/LYuMG933yvh4Z9P05n1w3ISnKRFKO83SaSXr6k+58R9yYcdKwYZ4/c8zgQFFXm//an8AsWvDIoowHM0UicXPTzZbmppbmJotCiRcveXLxkiePHDrw331FOq1244t/WLb8md71svkL3tcjraZ/Zm7qEXR7zbn/iOqOfTRsZDQWI0xf2L/vI51WKxSJwOqpOHXyv/uKbJ1HCKGw8Ii0e2c9tHBR2r2z8v+yoV5Ru+fDnTGxowaxleT9+DXPO49gnJGZov93WFi3tY/CI4YNj8FZsTF9Iu3eWeMSJqx7+c/hERFb33xj6xZrww0hFCOzyk1Lc9P+T4teXf+H5qamda9sjJHF6bTarW++YTtmcpDhZfvIqPOCcQT2EUVSjuMhzbezj8Ijho0c5TwhHAbTfeiOM0uP/qvr/wBm0biECQ8tfHxcgnXYt6Kutuy7b786VFyvoFt2r/71f1f/ft2rL/6hpbmpvq6W2W2Q4WU9Ir00wzWdnIpwrkdG13PDYTHC9C9MG+2JJUsz5mY1N908cuhAc1OTSCROuXvK4iVP3nX3lL+/+YZOq33/3a3rXv7zb5evVtTVxgze9pq37SNvOLPBT7T/XPt/ztFde4uTBXeN5P3xkDXVyViJc/soPHLYyDgsRph+o7np5v5P6clNH5ibmTE368ihA3s/3MV8+f5Pix6Ym7l4yZO/Xb5665b8C9Xny777Nu3eWY4jJwcTQ3Qg36RQnbVdRiGDqqNCx54XZU0bLBM7yUMyMiYufASeZhbTn1ScPglO64cWLqo4dRLECHzYF6orL1Sf/+pQsUgkfmjhopTJv6g4/UPFqZODu3Nt6OqRLNAkC7ToDtU5aLszv2RXCyl29FhJaKQXzhIzqKk4ddLiNqLD9/+7jzaUUib/YvXvX7Bc8yIwl/Z/WpTxYGbK3VNoPTr9w6CvED6UH9IH4XA48WMnYDHCDByyONoZdMuL9KSirvbV9X8o++7bjLlZYeER9CbaYTRU5qrBeuQSWowSksTSUB89P4yfA/EfKZOnXKiugiHa4RGRFadO1ivonjVL/0kEuJkG/bBsBhwI6hyRWBw3biKbje8PZqBg4mn3friTNpQsonOhmp5sEgwirUYLMW5D5xF4+fcmEPtiPioa/wAAD1pJREFUDrPQiMgRsWN84EQwg5yW5qa9H+4Ex1DG3Cytlk57xGgTNOJiYuPAgBoKeFmPWGxON/byHBwON0oWF4QdRpiBZ+ubbzAu6gfm0k7rPR/uhCCSlLunQJMtLDxCJBIr6n6GAZOD/ql4WY94fCGHw7lton7PIBKLR8bewReKfOFkMIOemNhRirpaWWxcxoNZ4xISK06dhHSRGXOzRCIx6BF08F84XwXptAf9PfG+f0QUGKRWeiHliB3Do2JwzlmMJ3lo4aKHFi6i/URaDZO7NkYWB8ORIHl22r0zm5tughk1uEdCAt7XI0lImHf1SCQSD4+JE4glXjwHzBAEItTq635m8vbHyOLWvbKxuenmv97dCo248IjIf23fCpuGQi+b9/VIECgN4PO9EuVPZw6JigkdFtWNHTG+iJnN3mPgzjKaosX+M2PsLfZ++D6jREKRKGNu1kMLFynqat/fvlWn1YKhpKirPV5ylG7EPZjpA6c84PhEf3ZY5Ihr9bXd2LE/CQqSDJeN5gbwPXxcTD9ySCC4qTV/csGYncCLFPrZnc2YmwUuIWaStQvVVRA9KxSJlq1YLRKJ39++gZnvyAdOecDxCT0SSUMFzTf0Og/F1gbw+SNjRwvEQZ45HGaAKBMLfzJZp9z77LI5ezwvkOdPVhKTcoThyBcHwDJa/ft1kLW2XlErFImeWLLMu6fqMXxlvF9kdFxjzUUz0c9zRdkRwOdHjogODMZT7Ps9ZxDnhKlzuiqtifrssnnxeC6H5X8NN4Ynljw5bkJi2r2zYOi2LDZu2fJnwiMi8fhsT8PjC6PixzZcueBqDv4+EsDnR4yIwko0OKg0op06+1CnZh352RXzw6P9eEh9eERkxtws25Ih0kxj8KH4NR5fGD16HKe/R0gGBUlk8WNHJdyJxWhw8LMJbWp1fiX1KvKHG92dhx7jg1hfJq98rla0ShFKcn6GNfQ0ubC6bJowKWqgXkE8vlB2x4SmxtqODnUfvyqAzw8KDpGGRXJ52GM9eNCQ6B0l0rpuk524ahbxWI+P961x/5huYlWW2pbuOm4a2omB0yM6YoMXMDxurF6tbG+50QtVCuDzA6XBQcHhAQJ/627BdIOXW1Gtk3x5Vkg6Kzo6fMUQK2HfM5KHb6jfYVUWkkJhYtZv7qabbxebqBN1lNP1A+d7NHtr7xEESYcHSU0GnVbdru1Qa9TuhCkwKIgbwBcFBglEgRxsDQ1e3ml3KUagRJZZGuhpPv9xShOaHjg2FKdn8DMYPaJChWhshLXD4sJN0uk6PS0H8lz/BY8vlPKF0vARMK02YTLabqUQxROI2D4WkYsZID7XoG9dDAihpxq2KBFFIdK6jt44rt5wr0QmwdXDn7D6s+lHeOusKYRcrlseuVfg8AICRIG2C18UhMVoiFCuR++rnF8qRSEzSdITeZKUmbCuECSpMpB5ZSqt2Y+7/4cgVj0iLK+XW5ffua41Uh2GTkUiPGsfYTDQofaO6wBHClG3NMgiSTYrV9Xml79t05pwjfUbrO01M0lVXieW7Okc+9N1Xc+sd292ewymf9CQaFObyw41EQuFclENy2wm2BSJOlttt1YuNJveq1A/NwUHS/sHt/SIokQBrLgQ2k+kMaImDcWs17WRE4axmXUPObQxGAsvt6KmriNkJSwkZaEwyyJkIRTMuybQCxEymdmWhWUwsggbbSq+qBFy0f/chSXJD7DqEUFSMin7lfvpzqnzN8iPz5mcrr96RI/tI4zHYDrUJLcEKJztMqSAxyV5XKtvwWRm6Y0snRHpjSyCoPbI1fHB3AficaY9X6fTPmLmraeQy3Uz7fbGgoTxBIUqVGtAd3PcaZAreFyKx6WCLPpjIpBWj976oUXAQ+kxWJJ8mk77yEZ3kMt10mv9a5ihRhwXtXNQ34eT8ThIKkYhIjaHzerG7hhv0unPvtRMFJ6hB/jUtBCu1s0kdb2xvop0ET6EwfQHlUb0LxX6rQQtDkGfqhDqW4Q1SaLRQfyHx0j+c5PaXqV6aBw/ARtJvkpne01poP79Y2c/mqt13F7DDCgQLqul0CstKEuMnpCis3pUoUWCXh2UR7EfuUNKBnC3VJs62kwkSe27QP0uSSDFI7d9EutjMZHUmDDOM/fQD/1yC3H4ksnp+j++x/5szMBSru/s3T+gof98Nhg9E44+aKM9Qd2HJNGUCPH0aFFhI1mj0JHWQUkkqSZPtvMywvFIWl+kU48EPHTnCC74iQS1JqfrJhs3EwYzEDwRhCby6Z416OZvImhDaZYQ/VaKaozou45uGUrBXO6jd0gvGNn554x6tZmkaDEyEaRQyls6QRArwI4kH4XxH9ED7WGdopCrdfr1gvUIM8BMDEBbwumAtY86rAf6VtdpKH2kRO0mlz1uJMGaFRU4JlzwcSPZ2KClQ9tg0DaLun+ieHYENot8mk77qE1P/niVHuxxoZmoV5qdrpvoYMWhfsswHkDMpg2lVAGd7QiGIGkplNeGpgjQs1LaaCpW2htKJIlGCHnZ44NPqdE/zuqNOgICR0wEKQ0PeCZBGIwTkPg8LOjAH73p526e6cMy1cMyF6GNGF9i+vTpg+N57FV3GkoQI/JbKRpjMB0zcbQsNhehL47XIZL1+B3BgULurivm9iYjE16L+KwFieJpwT6UBxXjlLRYURf7yHafKAnn4QT69fNTs/nrK11mRiOwfYTxLI6G0t/b0Rg2d5ZBH81mnyY5CRLh3FGBB5upH8/rzEYSlMhMUDEywa9H8bFZ5EcwetQl6/CwQO6qVFquTjYYD13qknWGFxAglUqH+m3DeJZRPNqjtFdNO5Wg9+0yyWrgCWexzHNZRN0oyebz+o5WE0FRZoIWI66YszhRPCsC9+r7GZ3jIW3P23ZMtt2miMjI5OSwoX7bMN7giSB0n4juequyJObTI/QFxa3QoZoflISRNJMkiNEvJgT+fRqOnvVLnLfXzDZ9anabsD8b40UiOei1MNpK2qu2GkqNOspoICwNNDIoNCB3qvS+4biF5q84b6+ZbWJo7Tbh8UcYrzNfbPEoWQwlkqIMJoJko/vuDPrr3XjOYf/GqkcJw/jnrnUGhfzcZs4vpTvRFErCzj5KH4WDfzDehzGUdrZS4mDu5vtCkoOxt8jvYeGAfQwG4yPgcRkYDMZXwHqEwWB8BaxHGAzGV+iiRwUFBdOnT4+1kJOTo1AovHiWhYWFgybiATNwFBQUxMbGKpXKAT1KTk5OVlaWbUmsDTk5OXK5HD/kvtOpRwUFBXl5ednZ2XUWEEJZWVlelKTs7OySkhJvHR3jLxQXFyclJRUWFg7c+SqVytLSUoSQnejs3r27rq7u3LlzUqk0KysLS1LfseqRUqksKCjYtGnTypUroWT37t1SqXRAHzMG00fkcrlCocjNzQW9GCAKCwvT09MzMzOdHkUqlW7bti09Pb2goAA/zz5i1SO5XK5UKjMzM22/LTs7Gx5AbGzs+vXrwTxdv3694xGhoZeTkwP7wIOBwlWrVsXGxsJDha3MmwQMXSgsLCwsLS2F1iIctKCgICcnBz6YlZUFu8HhmJPJyclRWmBKcJ0YUpSWlqZbUFiwrWZMvVq/fj1UJNtKlZOTs2rVKqi0jjXK7hbCUTIzM928nl2pFaZHWPUInqVdoKxUKmWejVwuP3fu3LZt2woLC53apQqFIjMzs66ubtOmTXl5efCFTGFpaWlBQcGBAwfq6urS09Pz8vKYD9bV1eXm5q5fv764uLikpCQzM9N2K9SVlStXMq3IgoICOJm6ujqlUlloQS6Xww6MfYcZChQXF8NLNDMzs7i4GF6iTE3IzMzMzs52dRtKS0t3W3CsUba7QWMtOztbJpNJpVJXjTKZTDbQPqyhAJu5m3Dr7Z4ElMNjlkqlmZmZ8EhKS0uZVxBIj0wmg2cPTw7eFTKZDKoL2NVg5hQUFDBuKdianp6OEAIpSU9PtzuNAwcOFBcXM4ZPaWmpXC5PTk6OjY2Fr125cmV6evr69eu964DHeBh4+lB5kpKSQI+A4uLi0tLSTZs2uTmjzMxMqN6ONcp2N2iswas6PT3d9ii2yOVy5seC6TXWIfZJSUlSqbS4uNj2fVJYWOj4emEeDFgrTlEqlba2FfP4t23b5nR/9wlMkpKStm3bVlxcPH369AMHDiCEcnNz7eyg3NxccMBnZmZiE2mIUFxcrFQqk5OTmcuVy+VJSUkKhSIvLw8coHa1y5UJ41ijGIqLi+VyOeMrkEqlUNkcd7Nzd2B6AZu5yytXrszLywNjValUQrvajblrh0KhYPw+jMnDAK+vvjSwGR9Benp6YWGhU1MoPT0d93EMHYqLizdt2lR3C8bduWrVqtzcXMZaAYse6qdTB5CbGqVQKORyeUlJCXMUqVRqV40VCgV4nfCLsO90hiDC3czLywOPdXp6OvOG6Q5SqTQvL08ul0N3g90H09PTV65cybgVt23b1v2XCbyaZDJZbm5uUlISNAZhaJJUKoXWHLicsHE0dACJsa1FjOdRLpevWrUKCnNzc7Ozs8G4lkqljt4Apt/GtkYxWgaDCWwbYrAzvG6Z+pydne1Y5zG9oH/iaQsKCgoLC/FwIQwG0xdwvAgGg/EVsB5hMBhfAec/wmAwvkJf7SOFQsEMQcJgMJi+MEjsIxhj6X78GwaD8XEGif8IG2gYzCCgU4/kcjmEsyYnJ8OwsRwLUJiVlQVhq0w8LYS5QuAIDLqPjY3Ny8uDgNjCwkIYgM/EuMIOTOAiHAIKIao2OTlZLpdDOpvp06eDxHTzrCCKDbccMRi/pjPfSE5ODoStQkAsDBuTy+Xbtm0rKSlRKBSFhYUQtQibXA2QhziS9evX5+bm1tXV7d69Oy8vz3ZIK8Q62gbNQvRJUlJSVlaWVCo9d+4c6F03z2rTpk3ZFurq6nAMEQbjv3TJNwLGy6pVqyCJB4x5hfGpEK4BgYXFxcUw+t4xmgRKSktLmdBqu8QxMH46MzNTqVQ6RtVCUC4zjrabZ4WrHwYzOOiMF2EME6cwY+Fh9L1SqQTh6N1NcPpBV4XdOSsMBjMIsNpHSUlJTCise8DYgbabqx0hLQPjISouLrYLr+0m3T8rN6HbGAzGX+iM78/NzQVfMrilXZ0/tJIcI/htSU9PhxRr4KvOzc3tnR51/6yys7MhKQRuvmEw/gsen43BYHwFHL+GwWB8BaxHGAzGV8B6hMFgfAWsRxgMxlfAeoTBYHwFrEcYDMZXwHqEwWB8AoTQ/wMDzyC1R3fyMAAAAABJRU5ErkJggg==" id="0" name="Picture 1"/>
          <p:cNvPicPr>
            <a:picLocks noGrp="1" noChangeAspect="1"/>
          </p:cNvPicPr>
          <p:nvPr/>
        </p:nvPicPr>
        <p:blipFill>
          <a:blip r:embed="rId2"/>
          <a:stretch>
            <a:fillRect/>
          </a:stretch>
        </p:blipFill>
        <p:spPr bwMode="auto">
          <a:xfrm>
            <a:off x="3568700" y="546100"/>
            <a:ext cx="5105400" cy="3187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diagram that shows two environments: Active Directory running on-premises and Azure AD. Azure AD Connect joins the two environments.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As Tailwind Traders integrates its existing Active Directory instance with Azure AD, it creates a consistent access model across its organization. Doing so greatly simplifies its ability to sign in to different applications, manage changes to user identities and control, and monitor and block unusual access attempts.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are multifactor authentication and Conditional Access?</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2022-04-22T11:25:08Z</dcterms:created>
  <dcterms:modified xsi:type="dcterms:W3CDTF">2022-04-22T11:25:08Z</dcterms:modified>
</cp:coreProperties>
</file>

<file path=docProps/custom.xml><?xml version="1.0" encoding="utf-8"?>
<Properties xmlns="http://schemas.openxmlformats.org/officeDocument/2006/custom-properties" xmlns:vt="http://schemas.openxmlformats.org/officeDocument/2006/docPropsVTypes"/>
</file>