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create-users-and-groups-in-azure-active-directory/3-exercise-add-delete-users-azure-ad"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ortal.azure.com/learn.docs.microsoft.com"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create-users-and-groups-in-azure-active-directory/6-collaborate-guest-accounts-azure-ad-b2b/" TargetMode="External" /><Relationship Id="rId3" Type="http://schemas.openxmlformats.org/officeDocument/2006/relationships/hyperlink" Target="https://docs.microsoft.com/en-us/learn/support/troubleshooting?uid=learn.azure.create-users-and-groups-in-azure-active-directory.exercise-assign-users-azure-ad-groups&amp;documentId=1878ac97-7045-e333-903c-16cbdcd06b69&amp;versionIndependentDocumentId=10924d10-77ca-dc1f-7031-3bbac7f8c0c0&amp;contentPath=%2FMicrosoftDocs%2Flearn-pr%2Fblob%2Flive%2Flearn-pr%2Fazure%2Fcreate-users-and-groups-in-azure-active-directory%2F5-exercise-assign-users-azure-ad-groups.yml&amp;url=https%3A%2F%2Fdocs.microsoft.com%2Fen-us%2Flearn%2Fmodules%2Fcreate-users-and-groups-in-azure-active-directory%2F5-exercise-assign-users-azure-ad-groups&amp;author=curtand" TargetMode="External" /><Relationship Id="rId4" Type="http://schemas.openxmlformats.org/officeDocument/2006/relationships/hyperlink" Target="https://docs.microsoft.com/en-us/learn/support/troubleshooting?uid=learn.azure.create-users-and-groups-in-azure-active-directory.exercise-assign-users-azure-ad-groups&amp;documentId=1878ac97-7045-e333-903c-16cbdcd06b69&amp;versionIndependentDocumentId=10924d10-77ca-dc1f-7031-3bbac7f8c0c0&amp;contentPath=%2FMicrosoftDocs%2Flearn-pr%2Fblob%2Flive%2Flearn-pr%2Fazure%2Fcreate-users-and-groups-in-azure-active-directory%2F5-exercise-assign-users-azure-ad-groups.yml&amp;url=https%3A%2F%2Fdocs.microsoft.com%2Fen-us%2Flearn%2Fmodules%2Fcreate-users-and-groups-in-azure-active-directory%2F5-exercise-assign-users-azure-ad-groups&amp;author=curtand#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5 minutes</a:t>
            </a:r>
          </a:p>
          <a:p>
            <a:pPr lvl="0" indent="0" marL="0">
              <a:buNone/>
            </a:pPr>
            <a:r>
              <a:rPr/>
              <a:t>In this exercise, you’ll create an Azure Active Directory (Azure AD) group to manage the developer team’s access. You’ll also add a rule for the group to manage the membership automatically.</a:t>
            </a:r>
          </a:p>
          <a:p>
            <a:pPr lvl="0" indent="0" marL="0">
              <a:buNone/>
            </a:pPr>
            <a:r>
              <a:rPr/>
              <a:t>Note</a:t>
            </a:r>
          </a:p>
          <a:p>
            <a:pPr lvl="0" indent="0" marL="0">
              <a:buNone/>
            </a:pPr>
            <a:r>
              <a:rPr/>
              <a:t>This exercise depends on having completed prior exercises in this module. If you have not done so, complete </a:t>
            </a:r>
            <a:r>
              <a:rPr>
                <a:hlinkClick r:id="rId2"/>
              </a:rPr>
              <a:t>exercise in unit 3</a:t>
            </a:r>
            <a:r>
              <a:rPr/>
              <a:t> before you begin.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 a new group</a:t>
            </a:r>
          </a:p>
        </p:txBody>
      </p:sp>
      <p:sp>
        <p:nvSpPr>
          <p:cNvPr id="3" name="Content Placeholder 2"/>
          <p:cNvSpPr>
            <a:spLocks noGrp="1"/>
          </p:cNvSpPr>
          <p:nvPr>
            <p:ph idx="1"/>
          </p:nvPr>
        </p:nvSpPr>
        <p:spPr/>
        <p:txBody>
          <a:bodyPr/>
          <a:lstStyle/>
          <a:p>
            <a:pPr lvl="0" indent="-342900" marL="342900">
              <a:buAutoNum type="arabicPeriod"/>
            </a:pPr>
            <a:r>
              <a:rPr/>
              <a:t>Sign in to the </a:t>
            </a:r>
            <a:r>
              <a:rPr>
                <a:hlinkClick r:id="rId2"/>
              </a:rPr>
              <a:t>Azure portal</a:t>
            </a:r>
            <a:r>
              <a:rPr/>
              <a:t>.</a:t>
            </a:r>
          </a:p>
          <a:p>
            <a:pPr lvl="0" indent="-342900" marL="342900">
              <a:buAutoNum type="arabicPeriod"/>
            </a:pPr>
            <a:r>
              <a:rPr/>
              <a:t>On the home page, under </a:t>
            </a:r>
            <a:r>
              <a:rPr b="1"/>
              <a:t>Azure services</a:t>
            </a:r>
            <a:r>
              <a:rPr/>
              <a:t>, select </a:t>
            </a:r>
            <a:r>
              <a:rPr b="1"/>
              <a:t>Azure Active Directory</a:t>
            </a:r>
            <a:r>
              <a:rPr/>
              <a:t>.</a:t>
            </a:r>
          </a:p>
          <a:p>
            <a:pPr lvl="0" indent="-342900" marL="342900">
              <a:buAutoNum type="arabicPeriod"/>
            </a:pPr>
            <a:r>
              <a:rPr/>
              <a:t>In the left menu pane, under </a:t>
            </a:r>
            <a:r>
              <a:rPr b="1"/>
              <a:t>Manage</a:t>
            </a:r>
            <a:r>
              <a:rPr/>
              <a:t>, select </a:t>
            </a:r>
            <a:r>
              <a:rPr b="1"/>
              <a:t>Groups</a:t>
            </a:r>
            <a:r>
              <a:rPr/>
              <a:t>. The </a:t>
            </a:r>
            <a:r>
              <a:rPr b="1"/>
              <a:t>All groups</a:t>
            </a:r>
            <a:r>
              <a:rPr/>
              <a:t> pane appears for your Azure AD.</a:t>
            </a:r>
          </a:p>
          <a:p>
            <a:pPr lvl="0" indent="-342900" marL="342900">
              <a:buAutoNum type="arabicPeriod"/>
            </a:pPr>
            <a:r>
              <a:rPr/>
              <a:t>On the top menu bar, select </a:t>
            </a:r>
            <a:r>
              <a:rPr b="1"/>
              <a:t>New group</a:t>
            </a:r>
            <a:r>
              <a:rPr/>
              <a:t>. The </a:t>
            </a:r>
            <a:r>
              <a:rPr b="1"/>
              <a:t>New Group</a:t>
            </a:r>
            <a:r>
              <a:rPr/>
              <a:t> pane appears.</a:t>
            </a:r>
          </a:p>
          <a:p>
            <a:pPr lvl="0" indent="-342900" marL="342900">
              <a:buAutoNum type="arabicPeriod"/>
            </a:pPr>
            <a:r>
              <a:rPr/>
              <a:t>Enter the following values for each setting.</a:t>
            </a:r>
          </a:p>
          <a:p>
            <a:pPr lvl="0" indent="-342900" marL="342900">
              <a:buAutoNum type="arabicPeriod"/>
            </a:pPr>
            <a:r>
              <a:rPr/>
              <a:t>Select </a:t>
            </a:r>
            <a:r>
              <a:rPr b="1"/>
              <a:t>Create</a:t>
            </a:r>
            <a:r>
              <a:rPr/>
              <a:t>. The </a:t>
            </a:r>
            <a:r>
              <a:rPr b="1"/>
              <a:t>Groups | All groups</a:t>
            </a:r>
            <a:r>
              <a:rPr/>
              <a:t> pane appears, including the new group in the list of Groups.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direct assignment to add a user to this group</a:t>
            </a:r>
          </a:p>
        </p:txBody>
      </p:sp>
      <p:sp>
        <p:nvSpPr>
          <p:cNvPr id="3" name="Content Placeholder 2"/>
          <p:cNvSpPr>
            <a:spLocks noGrp="1"/>
          </p:cNvSpPr>
          <p:nvPr>
            <p:ph idx="1"/>
          </p:nvPr>
        </p:nvSpPr>
        <p:spPr/>
        <p:txBody>
          <a:bodyPr/>
          <a:lstStyle/>
          <a:p>
            <a:pPr lvl="0" indent="0" marL="0">
              <a:buNone/>
            </a:pPr>
            <a:r>
              <a:rPr/>
              <a:t>You’ll now assign members to the Developer group.</a:t>
            </a:r>
          </a:p>
          <a:p>
            <a:pPr lvl="0" indent="-342900" marL="342900">
              <a:buAutoNum type="arabicPeriod"/>
            </a:pPr>
            <a:r>
              <a:rPr/>
              <a:t>Select </a:t>
            </a:r>
            <a:r>
              <a:rPr b="1"/>
              <a:t>Developer group</a:t>
            </a:r>
            <a:r>
              <a:rPr/>
              <a:t>. The </a:t>
            </a:r>
            <a:r>
              <a:rPr b="1"/>
              <a:t>Developer group</a:t>
            </a:r>
            <a:r>
              <a:rPr/>
              <a:t> pane appears for your group.</a:t>
            </a:r>
          </a:p>
          <a:p>
            <a:pPr lvl="0" indent="-342900" marL="342900">
              <a:buAutoNum type="arabicPeriod"/>
            </a:pPr>
            <a:r>
              <a:rPr/>
              <a:t>In the left menu pane, under </a:t>
            </a:r>
            <a:r>
              <a:rPr b="1"/>
              <a:t>Manage</a:t>
            </a:r>
            <a:r>
              <a:rPr/>
              <a:t>, select </a:t>
            </a:r>
            <a:r>
              <a:rPr b="1"/>
              <a:t>Members</a:t>
            </a:r>
            <a:r>
              <a:rPr/>
              <a:t>. The </a:t>
            </a:r>
            <a:r>
              <a:rPr b="1"/>
              <a:t>Members</a:t>
            </a:r>
            <a:r>
              <a:rPr/>
              <a:t> pane appears for your developer group.</a:t>
            </a:r>
          </a:p>
          <a:p>
            <a:pPr lvl="0" indent="-342900" marL="342900">
              <a:buAutoNum type="arabicPeriod"/>
            </a:pPr>
            <a:r>
              <a:rPr/>
              <a:t>On the top menu bar, select </a:t>
            </a:r>
            <a:r>
              <a:rPr b="1"/>
              <a:t>Add members</a:t>
            </a:r>
            <a:r>
              <a:rPr/>
              <a:t>.</a:t>
            </a:r>
          </a:p>
          <a:p>
            <a:pPr lvl="1" indent="0" marL="342900">
              <a:buNone/>
            </a:pPr>
            <a:r>
              <a:rPr/>
              <a:t>Screenshot that shows Add member button.</a:t>
            </a:r>
          </a:p>
          <a:p>
            <a:pPr lvl="1" indent="0" marL="342900">
              <a:buNone/>
            </a:pPr>
            <a:r>
              <a:rPr/>
              <a:t>The </a:t>
            </a:r>
            <a:r>
              <a:rPr b="1"/>
              <a:t>Add members</a:t>
            </a:r>
            <a:r>
              <a:rPr/>
              <a:t> pane appears.</a:t>
            </a:r>
          </a:p>
          <a:p>
            <a:pPr lvl="0" indent="-342900" marL="342900">
              <a:buAutoNum type="arabicPeriod"/>
            </a:pPr>
            <a:r>
              <a:rPr/>
              <a:t>Search for and select </a:t>
            </a:r>
            <a:r>
              <a:rPr b="1"/>
              <a:t>Chris Green</a:t>
            </a:r>
            <a:r>
              <a:rPr/>
              <a:t>.</a:t>
            </a:r>
          </a:p>
          <a:p>
            <a:pPr lvl="0" indent="-342900" marL="342900">
              <a:buAutoNum type="arabicPeriod"/>
            </a:pPr>
            <a:r>
              <a:rPr/>
              <a:t>Select </a:t>
            </a:r>
            <a:r>
              <a:rPr b="1"/>
              <a:t>Select</a:t>
            </a:r>
            <a:r>
              <a:rPr/>
              <a:t>. You’ll see this user in the </a:t>
            </a:r>
            <a:r>
              <a:rPr i="1"/>
              <a:t>Direct members</a:t>
            </a:r>
            <a:r>
              <a:rPr/>
              <a:t> list for the Developers group in the </a:t>
            </a:r>
            <a:r>
              <a:rPr b="1"/>
              <a:t>Members</a:t>
            </a:r>
            <a:r>
              <a:rPr/>
              <a:t> pane.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Modify the group to use dynamic assignment</a:t>
            </a:r>
          </a:p>
        </p:txBody>
      </p:sp>
      <p:sp>
        <p:nvSpPr>
          <p:cNvPr id="3" name="Content Placeholder 2"/>
          <p:cNvSpPr>
            <a:spLocks noGrp="1"/>
          </p:cNvSpPr>
          <p:nvPr>
            <p:ph idx="1"/>
          </p:nvPr>
        </p:nvSpPr>
        <p:spPr/>
        <p:txBody>
          <a:bodyPr/>
          <a:lstStyle/>
          <a:p>
            <a:pPr lvl="0" indent="0" marL="0">
              <a:buNone/>
            </a:pPr>
            <a:r>
              <a:rPr/>
              <a:t>You can change the group to use dynamic assignment. Membership then depends on whether a user meets the rules you set for the group.</a:t>
            </a:r>
          </a:p>
          <a:p>
            <a:pPr lvl="0" indent="0" marL="0">
              <a:buNone/>
            </a:pPr>
            <a:r>
              <a:rPr/>
              <a:t>If you didn’t activate the free trial for Azure AD Premium 2, you won’t be able to complete this section. That’s ok. You can still see how you change the group to use dynamic assignment.</a:t>
            </a:r>
          </a:p>
          <a:p>
            <a:pPr lvl="0" indent="-342900" marL="342900">
              <a:buAutoNum type="arabicPeriod"/>
            </a:pPr>
            <a:r>
              <a:rPr/>
              <a:t>In the left menu pane, under </a:t>
            </a:r>
            <a:r>
              <a:rPr b="1"/>
              <a:t>Manage</a:t>
            </a:r>
            <a:r>
              <a:rPr/>
              <a:t>, select </a:t>
            </a:r>
            <a:r>
              <a:rPr b="1"/>
              <a:t>Properties</a:t>
            </a:r>
            <a:r>
              <a:rPr/>
              <a:t>. The </a:t>
            </a:r>
            <a:r>
              <a:rPr b="1"/>
              <a:t>Properties</a:t>
            </a:r>
            <a:r>
              <a:rPr/>
              <a:t> pane appears for your developer group.</a:t>
            </a:r>
          </a:p>
          <a:p>
            <a:pPr lvl="0" indent="-342900" marL="342900">
              <a:buAutoNum type="arabicPeriod"/>
            </a:pPr>
            <a:r>
              <a:rPr/>
              <a:t>Change </a:t>
            </a:r>
            <a:r>
              <a:rPr b="1"/>
              <a:t>Membership type</a:t>
            </a:r>
            <a:r>
              <a:rPr/>
              <a:t> to </a:t>
            </a:r>
            <a:r>
              <a:rPr b="1"/>
              <a:t>Dynamic User</a:t>
            </a:r>
            <a:r>
              <a:rPr/>
              <a:t>.</a:t>
            </a:r>
          </a:p>
          <a:p>
            <a:pPr lvl="0" indent="-342900" marL="342900">
              <a:buAutoNum type="arabicPeriod"/>
            </a:pPr>
            <a:r>
              <a:rPr/>
              <a:t>Under </a:t>
            </a:r>
            <a:r>
              <a:rPr b="1"/>
              <a:t>Dynamic user members</a:t>
            </a:r>
            <a:r>
              <a:rPr/>
              <a:t>, select the </a:t>
            </a:r>
            <a:r>
              <a:rPr b="1"/>
              <a:t>Add dynamic query</a:t>
            </a:r>
            <a:r>
              <a:rPr/>
              <a:t> link.</a:t>
            </a:r>
          </a:p>
          <a:p>
            <a:pPr lvl="1" indent="0" marL="342900">
              <a:buNone/>
            </a:pPr>
            <a:r>
              <a:rPr/>
              <a:t>Screenshot that shows the Add dynamic query link.</a:t>
            </a:r>
          </a:p>
          <a:p>
            <a:pPr lvl="1" indent="0" marL="342900">
              <a:buNone/>
            </a:pPr>
            <a:r>
              <a:rPr/>
              <a:t>The </a:t>
            </a:r>
            <a:r>
              <a:rPr b="1"/>
              <a:t>Dynamic membership rules</a:t>
            </a:r>
            <a:r>
              <a:rPr/>
              <a:t> pane appears.</a:t>
            </a:r>
          </a:p>
          <a:p>
            <a:pPr lvl="0" indent="-342900" marL="342900">
              <a:buAutoNum type="arabicPeriod"/>
            </a:pPr>
            <a:r>
              <a:rPr/>
              <a:t>On the </a:t>
            </a:r>
            <a:r>
              <a:rPr b="1"/>
              <a:t>Configure Rules</a:t>
            </a:r>
            <a:r>
              <a:rPr/>
              <a:t> tab, select the following values for the rule:</a:t>
            </a:r>
          </a:p>
          <a:p>
            <a:pPr lvl="1" indent="0" marL="342900">
              <a:buNone/>
            </a:pPr>
            <a:r>
              <a:rPr/>
              <a:t>Screenshot that shows how to assign a dynamic membership rule.</a:t>
            </a:r>
          </a:p>
          <a:p>
            <a:pPr lvl="1" indent="0" marL="342900">
              <a:buNone/>
            </a:pPr>
            <a:r>
              <a:rPr/>
              <a:t>The membership of this group now depends on whether the user is in the United States.</a:t>
            </a:r>
          </a:p>
          <a:p>
            <a:pPr lvl="0" indent="-342900" marL="342900">
              <a:buAutoNum type="arabicPeriod"/>
            </a:pPr>
            <a:r>
              <a:rPr/>
              <a:t>Select another field to enable </a:t>
            </a:r>
            <a:r>
              <a:rPr b="1"/>
              <a:t>Save</a:t>
            </a:r>
            <a:r>
              <a:rPr/>
              <a:t>.</a:t>
            </a:r>
          </a:p>
          <a:p>
            <a:pPr lvl="0" indent="-342900" marL="342900">
              <a:buAutoNum type="arabicPeriod"/>
            </a:pPr>
            <a:r>
              <a:rPr/>
              <a:t>On the top menu bar, select </a:t>
            </a:r>
            <a:r>
              <a:rPr b="1"/>
              <a:t>Save</a:t>
            </a:r>
            <a:r>
              <a:rPr/>
              <a:t>. The </a:t>
            </a:r>
            <a:r>
              <a:rPr b="1"/>
              <a:t>Properties</a:t>
            </a:r>
            <a:r>
              <a:rPr/>
              <a:t> pane reappears for your developer group.</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Change group back to assigned</a:t>
            </a:r>
          </a:p>
        </p:txBody>
      </p:sp>
      <p:sp>
        <p:nvSpPr>
          <p:cNvPr id="3" name="Content Placeholder 2"/>
          <p:cNvSpPr>
            <a:spLocks noGrp="1"/>
          </p:cNvSpPr>
          <p:nvPr>
            <p:ph idx="1"/>
          </p:nvPr>
        </p:nvSpPr>
        <p:spPr/>
        <p:txBody>
          <a:bodyPr/>
          <a:lstStyle/>
          <a:p>
            <a:pPr lvl="0" indent="0" marL="0">
              <a:buNone/>
            </a:pPr>
            <a:r>
              <a:rPr/>
              <a:t>You’ll need to assign a guest user to the Developer group in the next exercise, so let’s change the membership type back to </a:t>
            </a:r>
            <a:r>
              <a:rPr b="1"/>
              <a:t>Assigned</a:t>
            </a:r>
            <a:r>
              <a:rPr/>
              <a:t>.</a:t>
            </a:r>
          </a:p>
          <a:p>
            <a:pPr lvl="0" indent="-342900" marL="342900">
              <a:buAutoNum type="arabicPeriod"/>
            </a:pPr>
            <a:r>
              <a:rPr/>
              <a:t>Change </a:t>
            </a:r>
            <a:r>
              <a:rPr b="1"/>
              <a:t>Membership type</a:t>
            </a:r>
            <a:r>
              <a:rPr/>
              <a:t> to </a:t>
            </a:r>
            <a:r>
              <a:rPr b="1"/>
              <a:t>Assigned</a:t>
            </a:r>
            <a:r>
              <a:rPr/>
              <a:t>.</a:t>
            </a:r>
          </a:p>
          <a:p>
            <a:pPr lvl="0" indent="-342900" marL="342900">
              <a:buAutoNum type="arabicPeriod"/>
            </a:pPr>
            <a:r>
              <a:rPr/>
              <a:t>On the top menu bar, select </a:t>
            </a:r>
            <a:r>
              <a:rPr b="1"/>
              <a:t>Save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Collaborate by using guest accounts and Azure Active Directory B2B</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2022-04-22T11:25:22Z</dcterms:created>
  <dcterms:modified xsi:type="dcterms:W3CDTF">2022-04-22T11:25:22Z</dcterms:modified>
</cp:coreProperties>
</file>

<file path=docProps/custom.xml><?xml version="1.0" encoding="utf-8"?>
<Properties xmlns="http://schemas.openxmlformats.org/officeDocument/2006/custom-properties" xmlns:vt="http://schemas.openxmlformats.org/officeDocument/2006/docPropsVTypes"/>
</file>