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azure/active-directory/hybrid/plan-hybrid-identity-design-considerations-tools-comparis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azure/active-directory/hybrid/how-to-connect-install-roadmap" TargetMode="External" /><Relationship Id="rId3" Type="http://schemas.openxmlformats.org/officeDocument/2006/relationships/hyperlink" Target="https://docs.microsoft.com/en-us/learn/support/troubleshooting?uid=learn.azure-security.manage-users-and-groups-in-aad.azure-ad-connect&amp;documentId=f8057fa7-3bfa-9b68-2a9f-6cd355f16acf&amp;versionIndependentDocumentId=c6ba9c92-bb34-4652-1a07-21c5e5933c91&amp;contentPath=%2FMicrosoftDocs%2Flearn-pr%2Fblob%2Flive%2Flearn-pr%2Fazure%2Fmanage-users-and-groups-in-aad%2F6-azure-ad-connect.yml&amp;url=https%3A%2F%2Fdocs.microsoft.com%2Fen-us%2Flearn%2Fmodules%2Fmanage-users-and-groups-in-aad%2F6-azure-ad-connect&amp;author=curtand" TargetMode="External" /><Relationship Id="rId4" Type="http://schemas.openxmlformats.org/officeDocument/2006/relationships/hyperlink" Target="https://docs.microsoft.com/en-us/learn/support/troubleshooting?uid=learn.azure-security.manage-users-and-groups-in-aad.azure-ad-connect&amp;documentId=f8057fa7-3bfa-9b68-2a9f-6cd355f16acf&amp;versionIndependentDocumentId=c6ba9c92-bb34-4652-1a07-21c5e5933c91&amp;contentPath=%2FMicrosoftDocs%2Flearn-pr%2Fblob%2Flive%2Flearn-pr%2Fazure%2Fmanage-users-and-groups-in-aad%2F6-azure-ad-connect.yml&amp;url=https%3A%2F%2Fdocs.microsoft.com%2Fen-us%2Flearn%2Fmodules%2Fmanage-users-and-groups-in-aad%2F6-azure-ad-connect&amp;author=curtand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8 minutes</a:t>
            </a:r>
          </a:p>
          <a:p>
            <a:pPr lvl="0" indent="0" marL="0">
              <a:buNone/>
            </a:pPr>
            <a:r>
              <a:rPr/>
              <a:t>Companies that use an on-premises Windows Server Active Directory solution can integrate their existing users and groups with Azure Active Directory with </a:t>
            </a:r>
            <a:r>
              <a:rPr b="1"/>
              <a:t>Azure AD Connect</a:t>
            </a:r>
            <a:r>
              <a:rPr/>
              <a:t>. This is a free tool you can download and install to synchronize your local AD with your Azure directory.</a:t>
            </a:r>
          </a:p>
          <a:p>
            <a:pPr lvl="0" indent="0" marL="0">
              <a:buNone/>
            </a:pPr>
            <a:r>
              <a:rPr/>
              <a:t>With Azure AD Connect, you can provide your users with a common identity for Microsoft 365, Azure, and SaaS applications integrated with Azure AD in a hybrid identity environment.</a:t>
            </a:r>
          </a:p>
        </p:txBody>
      </p:sp>
      <p:pic>
        <p:nvPicPr>
          <p:cNvPr descr="fig:  data:image/png;base64,iVBORw0KGgoAAAANSUhEUgAAAk8AAAF/CAYAAABQVS1eAAAAAXNSR0IArs4c6QAAAARnQU1BAACxjwv8YQUAAAAJcEhZcwAADr8AAA6/ATgFUyQAAM6bSURBVHhe7J0FYFXVH8d/58ardbKNwegOkQYREBVUBCQUQexORKQViw6Vv4otIKgotgjYqHRKd491vn7v3nv+v3P3BmNssLHezgfO3r2/2/ee+J4mlFKpd+/eXuBwOBwOh8PhXBYmngDFE2Urf/75J9GtlRRCzt8eu28Oh8PhcDic8iJXLwn6WhUhr2DKK6Q4HA6Hw+FwyosqJZ4YvMSJw+FwOBxORVLlxBOHw+FwOBxORVJq4olVo12p43A4HA6Hw6kqlFg8lYYAKs45uNjicDgcDodTkVyxeLqU4GHtkori8pN7zvwul7zLBR3P4XA4HA6HU9ZckXjKK2IYlxNFhVHUY/KLKEauLb+dw+FwOBwOpywptnjKL1aKI5YuRV4hleuKSl4hVZDjcDgcDofDKS1K1OapOALnSrhSMZUfLqI4HA6Hw+GUFlcsnspaOBVEaYgoDofD4XA4nJLAxFNQzmKhoObQRUfub4WTK6KuRExxAcXhcDgcDqckMPH0T85ioQgoUET8bYy/LXNMlYu8Qoq5y8EEVK7jcDgcDofDKQ5MPPXNWSwUFUWGir9H0B1ghqIIlIqkOGKKiygOh8PhcDjFgYmnhJzFwvEJEM0noqocxRFRXExxOBwOh8O5FFfcYPxy5BcjhbnyJL+AupSgqoj743A4HA6HU/kpM/GUW9pzOVfe5L/m5e6FCygOh8PhcDh5uSLxVF0ERf7nuJSI4nA4HA6Hw2GUWclTVSa/iOKlTxwOh8PhcHIplniqaYKCCygOh8PhcDj5qXElT3lFEK+i43A4HA6HU1yKI56Y6mCDZZ6jqpXGXMn9coHF4XA4HA4nL0w8FUtR5BcTVUVA5b/PKxFFVU0scjgcDofDKX2YeLqsimCiAR1Fx0Yb91nP49vuW6s85N5X/nvjpUkcDofD4XCulEtW2xVXFBUmViobVeEeORwOh8PhVE4KFE+lIS5yz5HXlTeXK2GqqPvicDgcDodTdblIPF2JmGAi5XJCpaKqynLvLb/LCxdQHA6Hw+FwisoF4qmkIqIwgZJfrFQG8t9jUZ69Mj4Hh8PhcDic8uWSbZ7ykys48ouIgoRHdSnN4aVSHA6Hw+Fw8lIk8VSQYMq/npe8guNS+1UG8t4fF0ocDofD4XAux2XFU1HFT0HCo7ILp8tRlUQgh8PhcDic8kEorLSFiYXLCYb829m5yrr0Jvca5XEdDofD4XA4nPwUq81TQRQmsMqjpKY0BE7ec1Tks3A4HA6Hw6kaFCieSioWruT44gohdo2yEjVFEVQcDofD4XBqJheJp8ounEpLNLFrFiSSiiviOBwOh8Ph1CwuEE8lFT5lLZxKSq5gyn/NwoRTaYg0DofD4XA41YsStXnKKzaqotBg98xcfkGVa+dwOBwOh8PJT4kbjJeUihApecURL23icDgcDodTHEpFPJVUcFSUYOHCicPhcDgcTnG5YvGUX3iUlIoWLlw4cTgcDofDKQoVXm1XGeDCicPhcDgcTlGp8uIpf2NvDofD4XA4nLKkSosnLpo4HA6Hw+GUN1csniqyqqs0Spu48OJwOBwOh3MllErJU3kKES56OBwOh8PhVCSlVm1X3qKGlXzxht4cDofD4XDKmxKJp/zihQmo8hJRpXUdLsA4HA6Hw+EUhxKXPHHxweFwOBwOpyZRKtV2pVWFVpalVnnPXV6lYxwOh8PhcKofpdbmqbzgJV0cDofD4XAqkionnvLCS5A4HA6Hw+GUN6UmnqqikOGlWBwOh8PhcIqLrnh69eqlq4g///zzihVQXvF0paKEnaMox+YXaldyDIOLJw6HU90gQ5YRaHL1dyCQARjJ+awMAkaBrhMUcotjZrMsn5HD4RSD3r1764GqSlfblQQunDgcTnXEsWxISKhZDIB8UZxRBO3F3iFnl99dS/WZOBzOFVLq4qkyipKqWKXI4XA4V8J7W7JvrRUgdsHY2GfJwaOB8/ejznm3trDYfSYOh3OFVPmSJ16CxOFwOOcZsyrNtD/FY/StngNjSvrHcYcVwMgjTQ6nhJSKeKpqJTtccHE4nOoKzWnKyuFwypBKV/JUHCHGRRCHw+EUDRbZSzmLHA6nhFT5arvLcSU98zgcDqe68UD7wJTlI+t4fKscDqcECKUpJspLmLDrcBHE4XA4BaAVFDkS+u8J+/zBrQJP+AwcDqcEVOuSJ97LjsPh1CQURan9ZNfgQRjzXRT57U9TMvBHyVnjcDgloVKKp9IQPQWdg5dWcTic6gzV1LD6IVInjP4ujgBLHq1yOBwf1b7NE4fD4VRVXB53i9uXnXqOTNyX4ybvf4CM32/xbb6I19dn07+OOzCj6DNwOJwygbDSmNzhxq90epbcUp6SluzkLS0qzXMxeKkTh8OpLJCpRwJBVYLNkkDeHxgx7JU/M7ofTrm4LXfjMCnOoQlXxWf7BgWnmhM07W88gyvHkAvdg38+AQINgcJy/A3JsedCKAh0FH2t+TKfgcPhXAG5eqlaiqf8wonBxROHw6lIMh322k/9mNZx6XYrgCj0wYjqFoyYIMwihls9EOBRC4ij9Hgrn50UUGHARBWQRFyQcS0anajbz8HFE4dTGpSJeGKUlugpTfHEhROHwylvyCNJBCLSDQBGE6ieuzrFGm+0eaHvvhQvEzsobmg5DrvExROHUxrk6qVq3+aJCycOh1POmN/dmHYVhKX3Ag2+Bc39K8a0Mzef9QzYl+QyAlWN5SucOBxOaVPtxFNBVXYcDodT9jjI8TRntxGfnx73+1HnLxgTfY3GvhgpdcRcnD9QDSOonD05ABk33ECONG1q0IYM4R2XOFWOUqm2Y+SKloqutiutqj8Oh8MpCmT8HgKSGCQBad8+1vS/I+lq0wy7R0CpdEUYRDydQGwOL7UXKraonvFljcIltnJ5Kke1Xco11xANiNnrTG6quTIGUNHTi6jCdgHMa0XZsl0Oi0oxuKkn8N9/eeTNqZSUapsnBhdPHA6npkGmHAwCTb0GFx/Etc7oooskZvR4KmcwpkahsjfFoW7JdFEr29SptpE8eLXftw9/n/oHWy8QVBv4dwwuROEvjQkQaomEtDmdraCowutfFPdVrHiK732TTDNP1tGUzD5A7IOI5OymGZVgKuFtMZXpFTzglZOJYtwExPKv4JX/FfzCjviJJmvgpg2+roYcTsXDxROHw+FcIf/7xyZ2rSfcPPSLs7eczNJGgaYZ0cwagefsUDgoBAjKBboRiPC3gPHVq31CHE3CpKXDPktOxW3Qt6ERfry/tkcWpUJHAycvHyPg8uI1iQCqAusej2340Xbb0I+32QSgWjvc5QaMCVFPUVHTb6n8xdOhm24ioeDxd8afuIbSrNtAtF8HRk9dTdZkWkhKg3cJgiKoxCtmEY94QFVNG4AG/O4XXGs7JXJaxPr1lW6EdPLcukj87P6+1fKFCHY6r2uSb+0cZMYRAmlJtUEDg89UjjAPp2XT+deif65+lJl4YlSU8OHCicPhlDVk0kFZJHR4ozDDrDNWNcruVi4ZbwoCgUiL6El2aEc1Vf0ULZvAQI6DVz0hYDT1+k3h8PS1kSWOsB5acZx8uNWJp5eiQaXN7m7v3yzLrT3y/QEnJqBaELrn6bQWZSqesnr0Jw4l0eyxpTSlir2/ILsGg9HdnBoUo3YFLZtEDVNir6gIHilRU01bRdWyRjZFfhG5fWeWb5cKhzy38UP8yIMx0fFZygmW3lHtZ1C999DXe1xQOkfGrzeCKvyJ4qpZ+d8XfmhN+4jO6/y8z1Kt4OKJw+Fwisnx5Mw2gz9PvW5nkjIZY5lwn/kSkMQAk/z73L4hSUu2Zr2+7qw9lU5rlW+Ay7JClSf8nBw8a202AUHtCATS6fQWG3wbS5XkDj0lr5YWq7pT+xDBMYDKzu7UqIZSibLCpFKBCU3ikG0kJbRnndOJ233mCgfF0zJ8tyMqRDwBfAte9zD6Zs8LxdOzf5lAMG7GxdY5lnIk577+R+d2eVpfr2bk6qVS6+XAxQqHw6mukCGHiDjpwNWjvs54P8lJ5lxKOImYeJgk4sB9FmKi+ghocH9cmHH8v0/UP1N+wokhemfeHJ1CZzVNBlldBRbzJt+GUiHrvntJcrcu/idbN7jR6dzztqYe/hX8U95Rg6wDVD8lTCtF4cTQME3WREqAsiUOp2IpNfFUmeBCjsPhlBZWhyeqb3/jTRrQj9addndOyPYUOEYTK/muGyQrbWPMO5cMjXzDT4DxdFqzH7Jfaujp28ivQtvq0Fdaa3RK/SvtAHiOxNtvJyd7X+N3omX9q7M2//SCy7ZnLRhP/QjB6Q8rQZ5GqkEzFNae6QIwiiZeopEr75TI4VQoZSKe8lafcTgcTlXFavdE/XLEMSfJAV9izNZWT/ULgJU2Yax36N72gXNn3hA8bHCroFdsr7XQe89VB7x9+4qnO7Wt6937z70kZddngvHsGhqYPlULsl+tmVEysZSkkDwrSw1YERTxEJU4JDvJNu0TMgO+IbbwiZAV/GOpFk9VFVgaKYheEOVDIBn2FeD2gGj4D4iQ4TuCU8moliVPHA6HU1IGLz0V9fW+rDmv/pV+53/xDj9UBwXmCo0SyX6kc9CO1rXkRwSiTr6hSdARURDdvs1VnjOdW0cnJv73FnUf+osGJL+nBbNqOU+4JlHWDOlimFBS8WV5BA+ximlgtWylKQEfgzXycWKN7mmytO4t0fp3hj37+lwiSwdrXFabCJkonj7A9zQAFOU68Lp7gcfdHdyuLrrzerqA4p4HiicFqFax/ogImi7yOBfBxROHw+Hkg0w+WPv7/fa5z67KGL4r0S0WJBJQNMHV0cZ0VYMpNzYO6Lfz6YZrp/aJrnbVUKo1Mw6MGfeoga76akHDDDCxxKrg3JKTZMvHSKbld0gNnCVmRd0tqg26G0jbPsG3zX2w3r7E9+MOndoWtWFzcu29/3n8HxjJjvSdpIZAUExS+jh4nI8BVRvi4/+MAuU3EIUpIBNC3+huhSA2OKrQAm298Ag2jlc5g9+EiKCXigniZNCUx/B+yrGtXtWAiycOh8PJA5m8PwIVwWzMcg/PdKlSgaUrAB6TSL6YcWPI07WN4sKBzf2T0VbIrlUb1oRUI5d4tmxDInHUeoFkhA+WSKM+kiN2oLFJ38l1DsQvr7P70MGYHeuzQ2Y+XC3fTbEgAgVNew6I+iUYjGwsrsno2vjcU3pJFEKndkOvp8zEfc+w9XJFlFh14iYUbo+CpvYBwT0LiMymGUrSRRXnHNVGPPF2VhwOp6T8dzw7JtIkvo6K4Q6gGma/C4J4gNBPsj2eJ/0t0mcnXmhc6QZuLE8EKh0PiOs8N+5wwurYnftOxB47aI/+6UveEPwCMH2idBt4lRV0bncV/VZdNEbl6G10lBrwTc4nY9fX03enEquuK6eR1fHeBMkJovwnqMo40JQ1oCjD8J6WgVdE8aTZUMixYQeqTVV0aVCpxBPvJcfhcCqKdu9tJ7+eco+MCJTvwNVChBNLQDBR0eg4bVrrtG51AnikxfKuLrtvkVMgLG9PIBP2JThyDAUSivtYfMtlDxvMUhdN0hoUc6NA9W7CL/k8bngRt/bBe7kWl1vp+k6jO3Dbaf04jk6ZiaeKKgniAozD4RQX8oZCdp42Xj1+Tert+5JcBQ5FgHt58M9nAOpEOqNldo6NwykyBMJ8S0CzmeT0reRSfokXawhOyNtA6CBQvMMx4WyNttH4y6qscQd0OXeT89fjPgOaukiveuTo8DZPHA6Hk3yoHVDxYw2gQ/7UQcB8YONQ2R1gED8GgT5Dp7e6aC4xDqcInPdaJrIeV48yPZWH8ysalVDIlF36TLXdIHon0NmdfsG7aoRXfg5tJn0bETwgyjtANn0Eovi7Pg/JO70paN538cBT+j6cyieeeMkRh8MpL1welcTMONgJU4yFmIgUOJUFAeLp29i87L1BEVNoNRq7iVOOsHSN0oYQExupr5u8Tvz7IghCMrBaGt0J21DAJJMF6OUoHYvrdfR9ywJCWoCX9MxZoV3wz/mJjSndD4pnLHjtr4PqXgOa2oyMXdcArM503PY+HsvbsyGVsuSpuAKKNxbncDhXwoFUd+zgFgHvYBzSEWOeAiIS4lYpXbR4q3XCnVcFp/mMHM4VQOqBSMeSsf+a6ZReFFPf74GqN4MgLQHJ8Blo2gigkh1ObngRE7XH0D8WUn1cClCQUZw9S8b+4+ez5KUVCOL3QKSN5xzI/0JwUH88cDFuP56zW82GV9txOJwaCXntmNj1nZPXfrLN2hQzbAUKJ/zzKYje57NfbZaSY+NwrhT0Y3q7IvEd8tyGoaCosaCqp0Gz30tnXj0SQuocB6K9hsJpCu58rnVU2aAXUHTHe+mL1zuMfj1P+ysqAtX8L3RqNN77EpQMRtzhN9y/xlcRVSvxxKv8OBxOkXF7/V0aPOxQ6fkqCx+yKFA/iX4FBCbTV9vwxuGc0oFSCcXKvShEloJo2ASi/DuAoaG+LTsTBbzIqtDKrsQpLxRMKAHuAtDW4cq3eE+XTkApDcbw8AZodAWKpxofJnjJE4fDqbKsOxVPmn1yiJAF591ve53iyoPZbYKmHupMxh847ybs70wm7osjc44QMnF/MKjaC5gIdMREwXe283SuY8z468GYVXRaMzb4JYdTeujtnzQjaCob56kFrnfUzbNbqvj3ASDiVhQy5TB2mO7vrwWBdAFFfRSvOR/FXApIhiyQjL+CwfwlCMJJfVcdtr8+v+M2XFyDyznmGkqVF0+8vROHU6MQH/gm3kym7DKbJx8wE8VvoCeFjIFE5Zy77cuTz3/2n+1HNxF+B0nM46TfMTH4GDI8z2K8PwtjjycwITD7znsOWQDbjjPOKaGgYQ6bwyllcsZXsqNAOYzuKIql9uTNHCVC53Y5gKLqZtzpB0zcyn5OOX3wBDISJLDTOR3Hgqp0Ak3pAMR+K51x1R24/ApuzztYJwWBaujm4f3V6Clbqk3JE6+y43CqL+SlI/5k0oGYZTsy+trd2pegyN+6NPrtYz+mLUxyoBAibCTkHGdTyGtf7Myq6/Z4/YAq552GDqA37jMbI/4HMdbI6ZqdB0kg9PHOQac+GRrxZYO6IWxcJw6ndGAZfdGwEwRxBvq9W0F1dQHVMRIFy69wan038tymYLYbndclBUB9GCjZpR9TluilYMItoJGcqkNQEjCchINb7EjGbnweiDQZdzg/YCwhGUA0BQzqNjz2JzT4NtQ8qrR44qVOHE71ZOPpDDHutcMimbS3HZm0rz94vHMw0dn1wLcpX3y/39EfBMIauvbdleSJcngU1sD1AldoX2rWMFzf5+IxdFhsgnnqg38ddT4+rE14eo6VwykFWDUcIR+C29oFqHcqCpQU1CSvAci/gGxYDYL8L/rpHSigniDP/htE53ZNA2C972C37wxlB6EReG9PkHFr2cR20SjwVoEs/4MbZmOAaODbiz2DCzTtLlAlD7iEcAxD5dM2q5JSbUqeOBxO1YeM2yPVnnEoOM1KR3uINg9z30tAkFZg5P4gJjhhbkUNcClMGrGS5tItbY4LkZUJPYO/SqASJhylfHJODUbP5O8A1TuJvtnLDRp0Rj+9Gs2PgaYGg6qgTmJOrYcC6k0Qpelk3HoZzPQwCpQdvuPLDlb6REgfoEIgXp/ifVD9njAnkQNeX5QTQBDG4TZcp5NwfTMeM7AmB5NqIZ54lR2HU7Vxut0hgz890xJkcVCCna554sf0l9Nc8DRG0K0wwjaWQy5XzXRqa26MM36Y9GwcHwSQU3oQVBhU+wGcmank2Q3haJgHmhZzXpzkQVNZFdkI0IS2oBiZaipj5ZQLaQaqNAVUvJ4oKyAZ3SAZmNsGsukbFH5PgUbbgCT/A4I4BTRvXUx5y+neKidVVjzxKjsOp+pDJh6QyKSDkQ99lzLzaJa6HqOkJVTTOp7M8vp5Va1YgZztLAkEo3/BfTknCIJX9J2d/XSJNWZc38Aw6dpmIXz6CU5ZoNGF/VmpDmtnV/vSwoOYMbPAJghmpQLlUzJAqYiJai9csqJQ6gFedztQvL1AcY4FxZ0KgvQh7vQg3n8Iir4aXV2XC6+243A45Q6Zsk8gE/eHA9Eewkh56We7bHfvPusIxIiZ9X4rkmgySwRMkpSFEXsSiFJydJApeXS3kJVmgY7C84wo1GnaiKEtzK/1axpwFo9NZsdH+gkfvzconI+czClbNJqJIuUPFPAFl27mFAqsA827E7xeDB+kVfnoJ7wGIVcBoTehQDqD6wG4/hoIxm9x48OgKcEYdnJ25ehUSfGUt9SJV9lxOFWL02lZdTpGGQei4PlF7yEHcAOGY9OlQjIL8RjuNV+icwjdXwNb+P35+s0h92JC0wmot2OQUev4aOfg+xyvNvuKTm/+TaFuRvNvPrs9fHbzCLELoUpHCkqnHw44Xwn19+fz1nHKBgJ1yNh1Jvq/HjZMtJ5EyzKQDDb0zxQdbkd/LRqy0X2JGYpHUKhY0d2O+xU432KZQDUCRJoOknE93tvfeJ99uGgqnAoXT7z6jcOpGZCJ+0xk/N6G93+b9naKEz7HiPkqjJgDLpOzZomLvWucn7V9jOFj3J9NXTEKRMdNIbJ486i2oT/S6S1O0ddanNo3uuGphmHGIvWSEyWLa85N0ae1ac3xWHQzmtt9mzic0kWf+kdkg19OJc+slem8LtkAyqOgeK5BkTIJZNPL+DsGw0NnIM6R6MdP43ofvYE2UNl3lvKBqnVA9bZBZ7xMuKzxVIqSJy6gOJzqDXlxnxkE8gLI8je/HXPfdCLDw+bIKiTgE5BEAULNkp2I0mHQ1Pu6xhr6fX9n7echJWUmnd58M321veudITEuP7OQdwA/DqdyQlUZKBkLRr9PyZh1fUEDic7r+h+d2W4mndH2Jfx9E7xaAnjI9SAYloEgf42iq67vaE4lhLd54nA4ZQaZsEcmk/b1BQWmYeLxHAqhNmgutMGpSNiEo3RH7QDh00+HhE1sFKJ2BZf3m7m3RK2PCTVm0g+u5dnhSgRRgQIVnZIs8+9yOVhDa1W5AyTjKpCNO8iE7Rc4MMo7QDL8DKo6BPcL9B3FqaRUGvHES584nOoFeW2/BII0DJc+ASI8jakHK20qEJNIINQiW5/oGrw5LlB6RJLo/bUDxXcOjWmWTl9vy0uXKhFM3hI38ZJs00FID3qTiFGTtLi4cpiLrTqAL0/1ElC8DcDrvuoCp3rr69t4dVmVoFKVPHEBxeFUfTxeFzmcbG8QQYXbMVDPRVM0sK7QBSAIhNYPkVw3NzHvnNIr4NF72wXcfmJC421HxjRR2sYGcdFUWWCCSSWU2OUMkhGwSrDVuk8SGlwvB1/1fN3/Dm0MWriQp/icGgWvtuNwOKUGmXhA2HbK3u7rvbYvVRBYA+9o36YLYNkkWSCqgdA1824MnjCybVCfu1ual7er7cfGWeLdeyoTFDyQbrCSjFq/C47Y+wyBLR42xjX7Vkp3JlCvk38rlo4SzBvk9JorX4e5E3Q5d3EB7LPgtgq5Lz2fhAvVG8K6+vfu3VvPNfz5558lKvrJX3JUlGEESnoMH6qAw6kckJf2EfCIresEiR94FK1Tkr3wgqMwi5T6dGf/LR9tsz/5Xd+w4+3ahfCAXElJ6N3N7D1x5hqquG/SRFc3weg1yyLEqyAlqUQ+BYpwkLhJArH4Jxuj4pLg2BkrNYQrnkeGanWfe+5S35WcbB01E4KSxhV1OFTikuxiQkjPOmeSt/lMFQ4Zu6kPCHJDvXiuvFHVkyAKv9DZHS64OHlylQim8MEgCCE+UzmCH1P17KPzuvzrM1QrcvUSF08cDqfEkBcPENBIe9C0hbh6NboCc55BZkmtF0iOHkn3PrrugVr/ta0bnIG78kBcBUjo3V2i1qwozWvtqXrShoLR000wqCGEUKKBoKKIsgpekq5qQjoQw2kC8mHihBOaKMeLgcFnhCxnstsLTmOTei413eENv/0hSF4yZQYEJVdp8cSpWVRZ8XQl1+BwOGUHefmYAG5Xa1z6GFfbMZO+IT9ESG8aShZ8PjT896vf3beOzriGB94qytmuPQ2qM7mJ6k6/iUi2AdTobQMGJYCKOdOOMDmMiootAVXALSrEDlS2qyokCFQ+RbxwWhEMZwC03hCa0b+os6Rx8cSpaLh44nA4JYZM2EcwfWwLRHwPA2MnDJG+LRdhxW2TQSMf0JnNXT4bp4qTMeF94vz5rSBFs15FqXUQFe03gdHTAIyaVJAgYibWW0+f2k0DlQ1eTQ0FdyYoiEpZbff8+k74PHEV0klOgHgwkA10WpcLrk6e+dcPZKkfhsnyb3vEJkJW1bX09WtSfJZqRaUUT2WxP4fDKStcJPzFE+3TFPoehsx2OSnihbDJdykI6RrVXgLwvkent/H4NnGqGak33kq8qYlhqpbWQ/GkDQODqwcYlSgqa1IhZZFFRh9PShMUYjfEC46IW+scPbXHt6nCIWM3fQaiNBwTJJ+lvMCXqik/AChD6NzuFzQwJBM21QNVPIy7FFmYliIaKN4b6Pyuf/rWqxW5eqnat4jncDhlgUtIzIY2t18d6GvjdLFwkgUCg1v6Zw5rYX4BqPpBdRBOk39PDnjhl5RI3yonD+G//Eijt29Jjd157FuDX7t7RFq/D8mOGE2y/P4gDimDKHqZU5HQx5LyEI04ZZuQYfwPsoI+FtJCHxHMjW5xR8cc9O1WOaBU08dnqggHWsHvlJk1lRZ4TFk7TddxRf7WVRUunjgcTrH5bq8z8NOdtrnf7be395kuwCASGNDMkjWma+DLy4ZHfUxntKoWVXXrjzp7/3HM8eYr65MKHSWdAxCz5S9vnf8OHIp7bM47BqnxIMEZ249Yw2eQTNNu4hTcBckolEqUOFEyWY3xkOb3k2ALHydao/vJUoM+JnPzx+oeTvmkzubd+xr9u9HrO4TDqTC4eOJwOMWCvLBPGrwsccDENaltE6zKRSVOBoHA7a0D0if1DJ7cPEJ8RxQN1UI4jVoe32hvivuFrfGuoV9usj8x+isuoC7L06NozI4d1rr7jm+O25M8WfbvfK3gqjsI0gI/JNnGY8QtuYhVSiCZlr8hOWiO5K47UHY06hTTZ/SgunuT59U5eHJdzM59aVFbN3DBxKlUcPHE4XCKDBm7SwKNDKREmKlSiPCZL6BjrCHrqS4BU6+ONXwU5O9fLdo4TVyVErT2hGN+mkNr71E16XiWd+rGVOfA6X9mlrA1T82i9oa/MuvuOb7aEND9cdHU/AbIiLhDVhvcILvibg0dPW9i7O4Tq2sf2nPW8NZrfHR5TqWmTBuMMy7XqPtKG4wXt7E4mbLbH1SD2bdabMKNkjvlpYbZvlUOp8bhcGvSl3syb3/8h5R5Tq8W5TPng2SEmODlhBebvmsE4vYZqzSjlsebN552Tj+e6X1K1c43wA0wCqe7x5mHr7q37nqfiVMDIc9tXAoERha/wTihAmg2PEqgIPgVv5kQpoWEfgegDb2owfi4jfVAJYdwm+wzFYokEAgxS5Bq9xZ4ByzFDbNIYHVr4MYAcFmIoIKmXU/nd/3LZ6lWVJoG4+XWY06Tn8Wn3XRFTiSbNOKd/v5fpwotpu/49iYSOO4oL8njVFt6LTwR+MV/1gc1CgULJ0LSMaZ9IcPmXVhdhNPMf5KkXYnuZ05mKY/kFU4Mq5vW2R7vfm/osvgGPhOHUyRQkHgD1ay/WhtT/tfKkPJOkJqxAW3lWkrLyiHMIoERV0fA+3c0go51/PVOHnmRcKdmkWZYOKwRPNq9FvhJAuTbpcZSJol9uQmi4kBpKCqo+kCv0AGEg3Jx+45cdsQH9PDI7pfbv/RfITlyDqcq4w2wmMnYNUecHd1KAblPSjMxt/kyxrYf0dmtq81wBD/udQw6nOad6FVpAaXWFFIcasvNZ5xv3r0ivgKmweBUVQLU7HXdPf899UzcibmPRR+aVd97/G5MZ37QFU15gEl0y1p+8P7wJjDn1jgY2CIYPrmzETzYLRYsck4ewYRCaVj7aFgyojEMbh0CL91YB5bc1QQ61AkoG+FQxSjzd1BQVV5+ykds4TXK8DIqFdpSQu73UhVFGodTfSDPbCPP/ZjSCoPPGAxE/j7zOQJNIn2sU9D2FnHyu/TlptWicfi3+2yk3yenr92d5HnDqWiBPvNFYNxFzlqVmzeedM2+4/N4k8/M4VwApoIaEMGrOzYQgyQfGRSVcPS+R57JeOzp59OuCfUeE0BL9u1epoT5yTD0qnD47K5GcOdVoRDpL+marUUtM7x4QzQ8d11dqBNigke6x8L0m2pD+zp+emlTsFmEQa1CYNnIRnBPp1pQK8CgV+nVVCqNgCyv0ir0BGqIUUgIMwunmQs3CfFGEfQI3yyRrDCTqNvZb7BBSC3yC6LsX/k8A4dTfrjIjIG1G76zJXvC3ydcBp8xD4QqKj3Yq75p5t5H46pNj6gPNmU02X7W9T+bm9b2mQpF1ahwIlO552CKZ/RPu2y8Bx7nAgSgnjrK6Y2xkDw2RE2fIIKamE2Nrqcyh55rp/SWo52kEgH9DlFAEFOASEkotEq9ja2/QYRZ/ePgw9sbQutoC4j5ErhQswCDWwVDu9r+MByFVZS/cIFAYiKqUbgJ3hpcHxbcVh+FWM317mUmnvKKoaKUPhWFEp8HD8fbSvIX6W3NA8k1zHWOEK/3k8gG9KhU0+j7uj2IXNMiCK6JMdDnJQEU39EcTo3j48120aOSJwON4i0Yfi4OgFQ76PBqT97xZfYfAIZqkXsY/tnJwD3J7vdSHWprlicqCl5Vkw+leSZO+zdl0K4Ed+lEeJyqD6VWf+r4pB09/NCL8jcLA0n2RxolfwKIwzxARpFJaw1kzL8yaNL9mAbdhuHpK/RN16PrgbL8cTzD6ZwTlQ4qeufDaV69cXh+st0UMw3JcPui/fDn4Qy469MDMH9tImA48O1xHlZzfyabor/3GWogZdLbLlc45RU7pVGylP/8xYFM3Pc6yubRGBeewiSgB53W/BSzT/n2tP/CXfYv0z2kH3rcFyFKnEafbqJfoOX0A/2POOAbDwU51ADLZ3Q3jHr4+gYX+Dry3H4RDKynhPagQaBj6wqeAUdU035Iszvoe+1L/tAcTgVCJu7tjJH6YlxsmmPJA+tVQ7U34Niu5+kXd1QLv/70zykBvx20vn0g1XMXxjPFjg8DjGJCuxjjnWsfilvrM1V5yKx9BNKyQ0ATDCBusdJZT9h1+/AtRogTbgZKJPjp4++g36hWYDJ3AM2VBiC7IHn7KvrxA0X2F2TMxlAQ8Bqa4qDzu50rdSHPbPYHmfgD2e8C/yZWsEEYaJjxFwgFe0oafad/hWZwL9HbjopU2dfT9c9dv78zaafPhvuvbwcgMP+hYaI2gfVmQusruB6Az96Rzr9mR85+hwSg6e/huR/EUzFTPtB7XkFvO1Zi0q1eACwc1lCvqlM0Cn8fs8JHKJxW7ksHq/v8qSyyANc3CYX7O0fAjU2DwCQROJbmhld+OQvf702HLGcBzRt5b7uSUxqCqdJj1OrhW/wWA8FoLyXhxzQzJjT0NYg0GX17cDhVEjLugAmjiD641MRnyouCwukX9PvvVhfhNGVNkvzHIetzR9K9t1+JcGJgwhO9L9nz3oNfJ1aLHngkAoVTim0kSOZvwRL8CQhtPidPrGlHxi0gEK2OxD3ewLjPD669tS6KmeVAxFbobgBBHAqOxKJP+Dt2SziYLO+DJehTkOQfybgZzXT75A1tQJZW6Nc2GMZCkqEhSKaV4Bf6CZiC3gEixeknqJwQjYgN1pu63t302ZXn/RMhNvx7Ft+XGcNQXTTUR2dBfcRKmdi2HDCE4d9SD1usu8e6E1Z44utj8M9xO3yyNQuXj8Py7SkXCCeGw6vBD3tSYfS3x+HNf9Ng4ykHPIXLy7YmFiycahBlKp5Kk9Kq+kMIqjqJTDxgIBMOGA6mKUyZ55yc4m+SqtvJ+P0GlbLZvi8biZowALTF/eqgL5c1oC1wvSGIapV5txxOgci0Hga8ZwsMA0TIAoG+TF9rfsRnqdK8v81FVh1yjDya7hnrVbUSZXzSHGrT1YetC+/6Ij7cZ6q63GXthLHi6+B2vQ621NvBazwD5uDF4GlaH2TSF7TUVBDpYQgO6YmpfSRox7eDpn4GmrIEuo9XyQtb/cj4bf3I+O03kylPhJPxG/3IhO3XkQmb+5CXB59/z35gB0F9ApT0e9G/hYCz061kxDZ/cAv/A5L+G9iSR4HnrzmQ7Q0FJdsF7oQHwXXyPkzCjvvOUCmhIJhdxNTrEA1tTcZuNLR5+j3T5OTnnJLmeRrToRdBo/OBqK+ipHkB3/ODKDqbkLH/+pOxGwwgprdF21XsLKUNO+PBZCfsPOuEQykOiM9yF57SoT3J6oFDyQ7476wL9iQ4oAbX1p2j3BL4UhQ/V06OH4zAm1mKT74aRFj9zXH3d1ke6IiCh7XowMBIVjE7iGT1UQe8gsK7yLknnZxrlL5v53DKETJ5P+aKyWO4GJxjyQubmUz9AkTxgM9QpXG5gHz1X8r1h9I8c1wK9fOZrxhW4p5oU6/fdNY157HvUy7qnVilkLT+QL1J4Fr0J53fzQpu+j0+YT3w298WRDkOiCEYREMnEAyt0F/IIIW1x3h0NMaxr8HxHRHgheUgKc+ByXwLaN6m4BU+xP2fBWIaC7a7Xib92+stjunLHZ1AhXagBY4G8BDw3/gj1FIaoldrAZJ/VxRsP4B420MQrZpBtASBIeJzvP5cCHJW8iEiMKgQchWmJ0uBiN/tMbT57o2wqV9qgngVGEz/o693S6Vzumfgfu+g64S7v4+5lm8xaf4O3+On6Dr6TlRqsEEx64ea4PVB9eDRLmEw+booeKlvLDQMM+nb8iLiat1gE4y7Lgam3xwDD3YK0RuLt4qygCF/a/MaRg18emICQe6KrjdzmiBdqwIJy9kk1AdB0u0YMHsrRGrDvL6+jcOpUZBmqAKuxwj94u40VEvCPz/Tl5tm+SxVmgHLTrbcfta5wOahpVZSpPfAy1BGbjxpG4OrVTcO0di9a/i5/8jJELJBsVENgHfHQRRVfwGc2U9fbfU6UMfnQBQbCPfMB6rGg6ZitEq7g6J2hTMf3QOWo0+Bc1g2CPRW0PB8EhttMWYwtB13XvwQcIKIfosaDOBq1xJcGFdTkEDZ/SFkW5eCEjQe1NknQFFuAFvWBFD9bwMt6Ebf0ZUXSgkhtIlBtcZSIva1S6FdNRCGgMdTy7cHe/ZYfNbbQBBj8PVej2nRTfjbCo/17VA6yKiGBreJgGWjmsGwtmFglAiEWgR48pooWH5PMxjVoRZEBeaMuBHqZ4ChV0XC0ruaoniqDVH+ki6ubmkeDJ/h8Xd1iNLbRNVUataTYzRgEGiaBZQxGKjvYU5WlYdlTd3F4oNgWfvdAPR+fZuq3QOawhrxOXMOvhAy+aBMJuz3Qw9fQBE/EUCRLYZJe/0CRu/h4otTpSBT9koYad+OYaK5z3SOULNIn+8RvP7mumS1z1SluXdFQuyuJPd7GQ61GaZyPmvpoKiavD/VM6HrwuMjXv8rrWrGtQ7hR0xya4H53X7kmQ3hYBDvQH+xFRJuOol+hD1T7nOxeA6d0feLzkWzcV9MnbvEQWZQOJhOsaEu3ODK3gVu+1uYSX0S1BwBTh7ZFAHWzH3gcCzDtXgQ0nqBhZzB5VSgDQWgxIVndELAtYEgy/ipCMbLVAXv4fNthCovdqKpr8e4Do8CFdMWTX0A39pLIKoeMnZjMBm7IRSIaMXnexUzJg/gY7G05x4UrQvw+fXG+aWFGTXryA4RcHXtC0uZ2ICY7WubYcFt9eDN2xpAx7oBMPvWBrBwaAO4pr7lApEk4nHNI41wb6dwCDTxoQrKjNJuNF7S8+GntncIoivojCZLmOvmTv1MZjklzCYFG8mBj/pIS/Vt0xsvQU/8Mx5yUas48tqfBD35nSAIv6Cn/wRNQTlbGHh/hHQHjfxMQPjBYBJifBs4nCoCaYN/RrAUKmc9BwHTwSh/MaFPA/PclY+0KGCY8arFmJVJgWuP2eel2LWul41V8NkNkqAYDMZEk8l0ymiQ02RRuOw7cCuaeW+yd+53h2zXHkvQRUXV4tOwLaAIz4Ix/DEIClsGshczht6HILS2AwQpHUQp0benB0TDCXxCFe1pIMoJ4LRsxBe3AMyd54MU/ikIe0X0Ra+CJbg3mIMeA68nGuzZOb2XjbQuBEZ+DAHBizFetQKceRPmC2dBFceDFDoBgvxYZnccKD0bgRzwKQQEzUfx8T7YUv7Qj6+soL/BROt3zShMO/7OI//R+V2XoCjagG9pBihkLWh0CqYV00ClazG4zQXVu4HO7bqEzsP9NJiC+/6EJ/GdrOTYPBq8uOoUfLQ5DdILGIKAVdOZDEZoHh0EZqMRBdbFV2eNyr/YmQ5jfzgJKQUMeVBTKHPxVEk57x8ubIxFPEreaLSQJnSB+rRdKIpoZ/xlCU1++c2KojviVToQQnmvO06VgUze54eR9iAMF3V8pnNgxKoMbGb5tUmYYbfPVGV5+Nt4w8qD1onxVnWwdpmedUZJ9NQNNqxuHWm4q2OMcE24ydvphoam65tFGh6JDjRuxZz4JbUXJjZRe5I8Cx/86XRdn6nKQG2NNAgRl4FiHwjODMwwnnmIvt79CH2zBz6zsgAU5Rl9RxH2gOq+EYXAGdCU2aB6HqIft7aDv+dV8GTfAq7M4UD9t+vHuK23gCP9LrAmfkb/d23OuwtRdoIzcxTah4OqDqfzJh6htD2lr3f4BhTXreB1DgS/oOWgeX8EJ+7jzB4MUuAr9L1JpVoyUxZgGmAfkTLfoS+P/gXz1DQAjQ0wfUBHQjDfHpazDA1ROAaQebiPvrO/E5Mg/bjSAv067Iq3wnPfHIHJq07DniS3PlQBw4lp30+H3HAiU4Mx10ah0CLw3X6XPv4TQ8P9jqR54ZVfz8ITXx2GLSezWPW0vq0mUqbjPOWSV59caclRYecuKrnjPFkInOoQDNesHdtcH3ys13P/+m2Rg75yiIZ+9fzpO9O7GJ+9s3d9XU6TCXs6gyCuwYsH5R3niSxYTSAxbjzu8RreUaENyg0A2QFUa5c6o+Uxn4nDqcyQYUtPNv/2gPM3jBSjfbZz9KpvThna3DL0iWsi//aZqiQfHnAI7/+RPPq/BNc0j0ovOaWKv1FKbRNlfP7OdpbPn+wUftFkx0//kOr3zynblP3J7qfdimbxmQuAQN1gef2Njc23fXBbTLlMw8EpHy4xzhNCINCTsKuOfd/EIdqvmz4IerJ2glj7dTT3BCJsQEnyGGiCioLqAzy+K1D4DW3TMV1x4fYuePyLeJJCpvzCNPEKxnnKhVW/1Qk2wqTra+tjOa0+4tHbQA1pYYIgIwGHh8Lqo244nq7CbWg7mOKCyStPwJ6zVvBeSjTxcZ4qDxcWDpUAfGQN48MkBe5qPvvAo83QJYaHPUhFoQ56XOJWoOW0re6HmZ1tj/ITb8MrFzAlBYdT/fh6d5rcMdb0WKCRXNxwGsPgsVTvd491D93ms1RZPl2bcvPeJPfUywknkyy4mofLz718Q8DigoQTY8GAcHvbWJjaJFx+AxOjS/TgpnAmy9vlr2POuRNXJlTtHnicYkDBaohqeTCk1+JlgXfPswl+H2EmvhduYALjZfDX9oJBOQCqOgdtbtzWB0TDjyAaWZOQGWgrs7lSWamRjAJqZ7wLPv3PAdEBItzeMkc4MSwGAjc3NkL7GBm+2O2CfakAsSHmSwunGkS5iKe8pUUlFUIlPd6tQegRG3n1SDZ56yhzdmGeC4SWzJMnuaDnwSzyJrOz7SkuMhbv/ILZ1Ae8eUholBElkSKWgAmYrWj20nap8aRtpaQAOZyy4f11qeLLf6RHZ7roxblVSuNPZSsrBCJV+mqSS9Hr/ZPtdyY633R4C5/sl8HimTpB0nfXNZG+vL5ByCUD+6JB9Tw3NQ6YHWISdvlMBaJRKpzMVEasPOqc8OgPSTW1yUSNAz2PqIAQftTQcpRVCGmPYSn323voS90pndmdAubdcZ3NjyqCprCRxgOBahekPWVBtluFltEWXSTd1NgA/iiY8sJGFL8mzgC3NJYg0uyB3fHVooNtqVDpA3CplTqdx2ME2GcEuhPdfyZCd8sErGyDCDQh167/Enocr35BxJmi0FvSvNI3BoHejZsu+f4UFO9ukbyXrMgLUySpzHIQHE5p8Gi3sOtbRBquubhqnLDpLzZDkPpbznrVZOjn8Q33pnjezXbTy47+bRSJMzZQWjTzhlh90vDLMeumiKzoQHmxQMglG5F7VU08nKaM253oGrWuKjYg51w5VMP04lz7OrbchYxb50/GbbGAQDugrdy7rrHBL8d9fxQm/ngUdic4wcMmv8sDK2U6kuqCl1afgCeWH4YT6UUKDjWCchNPpVn6dMXkKKEUP0G7q43R26+10dO3T5g20F+CLUAEvEW6qJXR1a8N2luhizPRqXK+ovgsFepnUqm/mwqsG/clH4SNZpKtSddlqFKfLFW8ZBUBh1PRPPZ9WtSeZCXSt5oHmoEBZwad0KrK9rB79NuzgZtOOxekOdT2PtMlEQSSZDGK5+YjKwqYS/8X47bLdj9yeVX5vwT37CkrT7LqG07NRMI0ZzIowiJQlEVAxLFoq5AmInavBn8cyYL7vzgCU9ecgUSrAiqGdAwrMOfPBLjn8yPww950sNbkWYALoFwajOclv3AqbN9LCaxLnb8wij4xsDCNPt1Uv0DLaQf6H3FeODHwG9u9j+3P1N4kgDlMUXLhjrk3Q0BVjLh6cQNyCsdAUK6l01rH+yznuHHhUcll9YRvyVSCXGqJXv8lYa+zRYjBW9dPTPj5yYYFjl3FqbkcTcqoPfMf29KPttt6FRC6jgMVbqQzmlbJqVhG/5hq+eVI1ryDqZ6HMSNdpAyjURL3dI4xd1/7aJ1zE9RejtuWnm318yHbFo+iFimjFGKRjrSPNQ789d66+3wmThXk0g3GL0dunH+Fx5agwXhBGEUCfZqGw4irw+Dn/Vnw3a4kcHhQSRUnaeINxsuG/MKHiaSCXH6uRDBdGXmuXZiHQbtFJicbBNBB4PX0BI+7J6iem/Am9/j2KBJ3fLjfdDBDGbclG/5yg7wWxViZOSpIaw9Z6T+b0pTPer93or7vFjgcnWGfpYetPuJi/c/zo2Do+wAkg947taox/Z9k6Y+j2c8cSffeW1ThxBBFCIwKEQJ8q0Uiw+b1ZyOL+1YvS4ZDbbQ30fvh2J9TCyjt49QMWIgrr7Tt8rhVCqv3p8IDnx+E5dsT9YmBiyWcahDlLp4YxRFCbN9SFk7MK5jJi0f8yNSjfv+e9Vjw7DmlRWwqgGTBj7x0zI+8cMzPo+ljNBXodUQBXCPbBu2iM1tso7NabgMisSJ+e3F82qYk6J/g0Ca7NGiKT1kLb6BMnVfTYjI8MOhAkmtW33nH+fhTHB3VYzXd18HvhrPWgoo+CXpNOEtfrV9gb7PKzk97HLcdyVAmei/Tsy4/qkojTqR6W/tWi0Sq09tDowU0ti8UCklWb5cf9me/8dg3iZcY5oDDKT/YWFBMRKnlVmBRNakQ8cTIFUUFCaNLbSsR7HQUovDEP4HXswU87i1/x7v/znLTbqBPDEwfx5RkM7hdW0BxbTnmoK97tcLHcUL/lSexKaC47BK88sExfPdkCAr7co00KdUg3QvdAgIUFFQcDsCQz9IsX+x2jsDgkS8+QC9NtXUgyb/7DFWGfSkKuXnx6d57UzxvO71qsUqQGJh4mOOt3gdGLj9TpPA56ptkvxQnfQDjrGLFA2yAzmMZnts3xjtfnf13Bh8WhcOpIlSYeMpLXrFUFMFUULVekSEggyA3AlFuzhwV5KYaITnjrhAxItfOnEakOng3hV0Mb5Wer2em+uAXl795H/Hpx4jHpZR4BvcrQSJgivETK/ls5Jzy4vsDDrr+tBPT8Xzel/l8AgkQcfSitnqVnedXJjTdctq1INulRfhMxQNfhZcKHbMcRTs+1t+gWCRhhyAUP0pVMYO2L8XzxNe7s+7B1RJEbhwOp7woE/FUInFTxuCdZUYS76xYwTsR3aR6kndqgKgdYlssoP5a22dnv9GSskQkrNNcPljEqmi1v/gv86160w8sZi7Wj74rC9C4GPqpGHuWMnqiyONoDkC6zUVW3h11Q+0g+aLpWCIsojapZ6jn+bBKkccqMvd+dTZ0+1nXwjSnqo/fVnwIBFnkIw1CpLu7N/AvUluvGTcGu6+tb3k23CL8cyXxn0fRjHtTPDN7f3iqj8/E4ZQMHsWXKVUrViwp6JkwKs1OBvL26VdazEQ3Y1Q7/3myJBxFMUEdlKyND/fMYvYzuD3USL4SScGjBjtVCDpmpbeftMPdzJ1xwJ1eCpG6KMnruA/mVGL6LkkSJv6a0S3TxdrFXYjdo57q08BvzuyRN1aYzi8uY1YlB6w76Xgj2a72osWsQmMw4RPhJx3s28hy+4ZH4/6e2DNUe+GXZOOwz063G/9HygVV+A9+neTf4Z2T9933VWIcW188LDqxR13zwyg6D+g7FBN836E7E9zv3rQ4ns2XyakqEJqBSWk8EOFM+TrCJrRPB1rg8FAs3Tpb8HFl7ADwXdCLJtSvbtQs8ZSLdl7RaBrGlueTBrSfb+JwQZOmgmDVHHmcCNQeTNS1wYL2q8/9biA007c3h1PpsGbZYXeih9pZd+R8OL3Uef3HR0/6Vis9T/6YIq06aBt7Mku9gzV6LS4+4bStSbg4ePnw6B3MNmVtmvTF7uxxfxxz/7T+iPPcGFHDv4hvuPaEcwm+u/fWHrcvfHZlgj4I7oq7Yg80j5DuDTCJVxTus1xqw+3xzg9HLY+/eIocTuWE0BeBKp0wNelczq4TpjvP03mdL87geyxn8Z66FXBM2TuqdgUZqvw0TpejTMZ5YlzUfqIUKMn5Cxvnaep3p/3e2mX/Kt2tj/P0AkSJ0+nTTfSTt5x+oP9RB3zjLmCcJ7Y9PzLQQ01U+w2iWUpk6yoVTadU6WerKkSD4L1gnKdHZv0m/mCL+jZRFW/1mcoNi0zSHmhq7LNgRP3/fCZODWXrKWvHF3/P+HTVYXtTn0nHJAn0wfYBm9vVhj73d4ip9FOyzPsrg3y+J/OBvcmeN12XnKC3YDBuoXVDDOt61bfcu2hI1FFmG70yxf/PI/Zpe1Pcj6sUpEAZZma91HTi6dNAenx+9MdTWd6bWemWKAi0QYj8UY84w1MfDc0ZkbzLwuN37kr0fuD0qsVu18jiuXrB8opHO4U8OK5nKJ8Pg8OpRFSpiYFzKSVBZgYNbiQT99/G3Lzt9ls9Co3Es7MLNIezqm5n7qxT64KRZnHeEaWapvz3UjsPc25RVDAqLMZNEw0EKQNEOa1UHRH4mPqcArn9i8TY9addTXyr5/Comn13kmvm/W2DHD5TpeanI9nXH0j1zroS4YTiR6sbbPi5Vbg8JFc4jfoyIfybPVnz96a4nlA1Ta8XwYCsxwVOJxC8TgBGR3puDreTE5nK/VsTlGde/ytRr9ob1iboq0Zh0isGSSh29QWL505nK7d9ujPrxVd+S+dDinA4lZAqVfLEyL1Gcc+vlzwRMhoXMcojLELLPQHBk7GxWVjEqOA2No9XDqwmDnAbXrOIJU8HG3ut1+2d0/ksW2/8yl5LkkdYY1VJTNFKnsgZjIofxOvh8SX6FOdhT0lhPJ5uBC7pJ+UlT5xcMFwMQnH9NXqS/JmEbLT1p9Nb/ONbr7Rc98GJVv8leVakO9QLSs+KgoDCKS5I/rxvI9PYhbfF6CXGQz+PD9qd4P7saLq3LwqjnHZORIAAGWZnv9R0/KFDIFy74vCfSTb12pwAloPZINla15Lv3/RYva/Y+rMrk4y/HLYvQFH3sKZdXC16OVB4ua6KMj636fF67/hMnEoIGbflKRCMXfL6hXJDde8A0Tufzux+gQfr9OYpOVkl01yaGFPe98V6nA5qIv/+Tv/wT3ymakWuXqpx4kkkoPrJQhJafCKJCk6vFualYDaLxCaLQgYzsi0KpUbcFkEJEYoingxAj3YSnHfUltUUtm7ViPFf1W9ptkrC80/PUqB4IuQYXvl6Or3ZcZ+lxJApSfjEaW/guZ9iq8xWGcQTeWqjP5g0Gfy7Z9GptPgpSxEg9282QrjmB2SDjc561kMm/UtAkQJBU0V8HwBShpvOuOWiKiny4HYCwe5gfFsEhJNOOmt4tZ3ORhdPAoqn8zO951IlxNPD3ybF/bA/e3myTelc3BhHlkSlfqj8YedoacySO+ro3/jerxIa/nLEtjDRqt5A8yY6RRBPjACTlNI51jT81/vr/MHWX/0z1f/9zZmfx2crt2CcVez41SyL1u51jXe8ObjW6hYhpuI+IqccKNn0LCUBvVMh07PUmX3YlGbXNju9tHV+P1rWNA4zwmfDY/7XobbpaZ+pWlElq+1KDPo1gwCJbQJh0NWRQnfmrvJT+8iaugEjR1rLDCt61RavZfb2kaS7SdAexAi0yO09vEDiNoPfj996g9Yx95sa8KdNI219my8L3p7YOACCH1h0LLK03D2N7BH4zJVqUmLy5EYzGMWPQDRtAM+KYpcWFJlA9SkQzRuBtLlbX5fFEBAMK8AY/COYw74AEvENmfDzLSjIzyVq5KnNFgih48Fg+REsEUtBoA/7NpUZpOExQsZtvpqMX1buE8VKTCAWQMtII72zZYUMQ1Zkxq1MDFpz2DY3xa4WXziJxB0bIM4d0iJwXK5w6vHeqcZrjtiWoSi6UDgVA6tLjdie4H7vvi/j9arQF3qH27rXNT8VFSDt0EN4MWEDfG4563776a8TixyPcDjnY7TyFU5MUIy6OhDaRVf/2uaaVfIkkNEWAqc6BNEea59voTcY7zV2nf8WKfBLh2joV8+PLnyxk2H0fdc30GdGJxN2dwFBWo0XDSqo5IkQ8YIOeVTTcK2A+ypgYuCCSp4EAt4ggxAvFGFm9uJg82oRbpUG+1YrvOSJPLKxNQTAz7goAElfQOfcPItM3NIUKKkFGstAEQU8huMgu+uB/xPbwPk22oVaoCTtAymyLRikBHC6zZASfwhi4tgUGv5g/G0nfXmijZ2fQUZsDIAo+guIQhiA4wjI/9wGhhsDwE7+BUV5F1PPZSAIE0Chd4LLegN96/q9pPc2Au29L+I3Hwmeo0NBjDsFfjuC6CuPnSQT1ocDNbTA7+0CwboDRKMMHhHvRU4BjxaNxxwF4k4HFa5CW2qOTTxBZ7Q7TSZvsoCC+wouDwS9+B+d8IdCJm4MB1VojjYveNKzQIxdBJCwHaTY6ewY32OUKafSbGELN2d/MOufrEHoa/OGfXpdffNXX98V/Uyw2ahXZVU2nv4+wfTrUcerh9O9z6hacaZE0UtzlGaR4quNw0yzlg+vrU87c8+KhPYrD9gWpTvVVgXGLUUsedLBOCrKT/prQFP/O94bEpXMTAOXxbdZe8zxc5ZTqa3vUwxYlBfpL23tHmca+PWIOnqTAE7loTKWPNWdc9iUamMlT1qxphgqKXHBMvz1UBz+Sv/DtLpalzxVWfHEKM41LhBPwdBj7dic3nYXiCd/uvCFjobR9+eKp4konkjB4slPIsnNQsR3UZTYWC5VUcF4LFt7wEuhHjv2AooonsqLChdPz218FQRPB/R9/4BmuBm0RTeC35MjQLB0BbftRiDebLCdehHMdT4A/ydbg+N/d4Mm3Qfu+MFgiv4Lj0sCRdgMHtcB8PcfCkROAO9xJ+x68W66epueGJIxG27A770I5ITHwRvzP9D23wCBzdJ08eTx/I++2eNt8sqWOMjWdgLZ8zid88DnZNKmIPDCb6CmraXzbx6r3yxC7t9aH0K1L8AcmAiqJxrU9E34UT8AErgWFO8mMFhQ2HmzQEt/CKTQdbi8B4x+/qB4CJxJvAmiIt4Fs78FVHcgePZ/BRCzBmT/pSjg4lFwpYB2dAe4m04CST0NUuCr9NXmK32XLlOavX6ofpaTbEq0KflG0dbns5tCZzSb7jNUKl7/xyp8+l/qs/uSPa+5Fa2QUlUCkkA0jC/cGGUQFFhGdMQoC5lNQqUXFt4as7B7A5M67990smK3tef+VPcHWU61ke/giymOeEIwA0TrhRi+6h5reHDJ8Fgrs3VbePz6XUneL+0eNYQpIrw/jC4EO7s/0DSLwtpeFhan4U51g6Tv77kq5J5Xbgwrtx548uR9TRQQ6l8grSsD+J4ws5lhJLDD8WrzUs1sFhcunnJgXuSl6yNYaSsu0Wovnkq12q6sBFOpgl9Yxdskt/xMyM2riELZME++mAHtGRlOQm5aTcitP2GUVsjrwd1FgaTd2irond1jm8zZM7bpnINWYYFXAxRHvnNxCoTcscMEAr0ZpOBQMEZiwCatwdujLfh7PgJXyncoTkTQ4keDp3YyaKoClCXkmgYaylMWO6kKq0ldggJlBhike3Hdhh8jDUitvnD1U3rih9cQ0GffCIIsgqFlXxCEAKAR/S9K53QPi+d3++VMekuJiOsWoM4LI+MIpR/+jYbdP94N6Y65oEqDQd4QjveggcE0EzTHW3h/TSD9jBFUtMnGN0Cz435KPTB4u+Ml+uKzpIIoO0CqMwqTpIfBg9dIWnAXGH97FDa4PsbE8zCoR74tL+HEOJjupYk2FhoKoJDqvMrAV3vT+h9I8bxQmHCSRUGN8BP/ahRmGtOhtmFYl1jTHQ3DDWNQzPzVKdbyXL8m/u8y4cT2/XGf7ZaDqZ7PLymcrgA2Z93JLO+Q3anai79h1onZbmhs/qN5uDQp0CRl1wuWv20UKt3TMpxc3ylGurFhqPxAlL+0yiAKBQsB9Krx2Ur/r/dlvvzibwnlUidCvgKiaGQUEPFrTCoqlyPS15pGprm8WuWuW64EMM9XO0CCtlFGqOUnXpToG0UCfhIBM/7mBnpcBAvamJ05E9tWcExxjphACe69Oojp/BpBqYqnSg9+fJcKkRuy5c/h6ia/Q/vGv683R6x0C2InTKBJvJMMfH6XcQ10aPQ7XNXsN0x838KjCg6c6EG8ap4EJkeB1RBvUwJqu7tgQlAPtMxPUEAswzeWBKZaAyHB1Qg08jomO4sBAjaCTDR8qTJ4bmQTOQf6jmZQEEN2gMWQgqFUAY8rCdz2n1HoPgxiJza6LUCwG7M+ZCCAdTm4bD8BVX8Byf9OsCbnDMUrCAIZvykInPAQCEoqyAe26Pa1JAv9wTqQIm4lj6+qT8Zu8iMvvRON98WqAyUIiwvEvyF4LQ9olpwu6ILIGrujyMO/uQ2CicBsOTlBg14PqYIr+xB43R+A4D8FFCkdQ54fmK8NAnf9IIg8zCaExbDoH0jGbylWFVRN4p1NKaTfJ6e77E/2LMAcdZDPfAEmSci4Ksow8fFugQP2Pxv35vpH661c+3DdHw6Orv9mh1pSv9ua+S+afVOksmh7ttT+f8eGbYl3fpThVKJ8h5cqqqqJ+5KdT09affzBMWtShJevj9KGdwn8qE9Dc8/r6puH73+24ef/PdNo27pH628+MKbBpzc18htyVZTxaX+jVGDJEpsD72i68ujPB1yPv7LeXl5xt4TC36/yOTYvKDWipuRx7iUwoOh5smsI/PFQHPz6QJz+O7VPOET753QiZSJp/i21YNX9deG7UXUgHMUVi8u6x1ng5/vqnnMrRsbChF5hKL4KHM1c/wgPdAiG2KCaE33VLPGEYKpmwlxhN0zoejOH/uRaDUgY2+bVoDaltJdv23XoidiIwgX7FkQW9CQzh5xit/PrnIsgM/4hIEu9QDRsg6NjF9NZV/8EivgZrl8NJmEySCYJDAGdwRj7MYQanCAZNgIMfwODeFcQpRT0riraEkAgHpgRnInZ+5fA5N8UTEH3oehpB1myXj0CwUIbkIwK2I+9j9f4GUXSRyD6m8GU3gBEOQkswSPBGPIVRi0dQDQ/QOe9pLcxous7qngfL4Fo2QohdZeBX9hXYA0fCl55JcYyKyGm7RII8hsBijYR1A6peC+s/YkXYw43iGIy+gEFnyUBxRMryXKDgPd89sROfPKFeM3+YPS/HxSXH9jIJ3iNoxDQZSnQJh9Ao99MIGlrQGrUH2S/oexeOBfz0z5Xgx0JrrczXVpdn+kCDJLgbB5hmNS+nmX+S71r5fiF89Cv7q7rfrZHsPbVXq/w+rrUhw+lqR85vFqkb3uZ4FE0w74UZca/x5w3zVqbQZ7rEO79ZmTszo+Gxlw0/tPHw6Kd3w2u916bKMMYScgzZEoe3Ipm3J/qffWXvSk3+0wcTqEMbR0A0/pGQpNwA0SgMGoRaYTJ10XA3Jtr6cIq2CRCvyZ+0KOeBfo0skDjMJaPA31fZru2fo67pZk/vHZjJHw4JArCzDnCKy9xITLc3S6IVaXWGMpMPOVtm1QGsJPjJYrK7JybyfmbjvHoBFx5jDlMrp82S7Abz4bCh36Hv7qduQCRviURXwlCPryqFvDO5sx+ZPKhAcwB0W7G84dy/VQ4dGIPCpoXxRAZTldszun+b1Jmg+I3CrzCOPA4u4ArewQ4Mp4ERd6FScUd4LYPBYkMwpzmYBQoR0B134DHb6C0AaXzOn8NivNGsKffD9bUaXRB45whD6i6HlSlF8R2yZljLJT8CYpyHUDXHaB4hoDLOgivcTfey1A6o90/+j4+6GudzoLkfhjctsFgT7sfbEEf0TeuTgdBeRJcmXei+BkMQaHLQZLZvfTBe2HTEHwPVLkRBFb15u6LIupv9Au/oa0XuNNQYKkv4vkGgiPzXkg98SP9qFM8CO6R+KzDweV6BEVjCkjqHPDY+uL5f8i5E05ehiw9E7An2f1Wil1th1+pgMiFQIiJ/NIx1vzpwltqFRhmc8EQKiZa1cE2jxrgM5UpdrcSeiTN886BVHdLn6lQoqOBdqlt+LR2oLSePVNBODyq395Ez1s3f3Liap+Jw7kARaUQZhHhsc4h4G+4MJlnpU1ejCkVjUKdYAlCfGJIROXTqlZOjXBBJQFMGPVt4g/DUJDl9Zls+c62QVAvJEd41RRKtcE4A5WKbwlfvl4YU7r4zs++NnPsAoXdc+42/I2hMH7NXEx8n8G1UyDQHvS1nN52k78+6v/uHu+X6R7SDxPcqbBu+jT49zO8dUpbTtvf/4iTfOMpbHoWvcomz+WpKuBD+1bywBuMcyoh5IW99UAVWeP3C0pfMLKlDYLEF/57ttE0n6lCefTbFP9/T2W/sT/Ze5928XhUOiIhWse6pmEbHqn3jc90SbovPPnE5njnG5iAFFqyfAHFbDCeH1EQ1D4NLX3W3Fdnrc90Sbq8feKuLWddiwt7Xkakn7Sjc13T4B9G1TnhM5UqrM0TbN8/HSNdzGwW7TnLmX9A1QbSWS3Z2HwVRmVsMB72yiFT9/rmzUtvr9060CiAW6GQ6VIhyCSyYTpg1Jfx8PnObF0ILRteG2RfkdFbG9LhmR+TYFDLAPhyRKwutDwoxNhWdhxjzWEb3PbpGXDiORmxgRL880g9FE/nq+ww+eQNxisp7CuxxqJMJjPHls0+l9fu25ZhBE3JLWsk4PXk+AKGmsVGGM9Z17wi7FrLzi3hhxdBQzGk+9AcLholmG3XlPOu3AMPh1PKoBduF22A1feUaW1WkXl1baa87qTtmUOpyshLCQlRJPazmWqRMwN2hW7CMF5u0xb5GURPerbnkG/1sqQ51b14f5fsRZbiUNvtOOt+59bFJ3mjac4FCDYN2kaZwMSqTjQKb65Lh5s/OQ2PfZcAa4/ZYXu8CzUxQMtaRpbx8B0F0CzCqDcgzwUPhRl/pcLYlUmQYM2pSW4YajhXWsUYdXWwPkRBTaPUxVNZlDblg31ZVj6YK5ryiKRzLtfms3tNoHp8OUy8P2emgBGTjictEc/nE09etwSuzHPnUF029Hrnnoe4so6xfX2rHE71RMJcaJC54ovgf9xvI9/uzhh8JMMzzqsWNiRBDppGVYfmvWR1XV68Cijl2z6DqiDqHQmKhFSEmJnFtWezlb7HMrTpT3yfzOI6TuVDAyKw9ncFCWFWc5FfwKMf1qcPKww8T8Ht4fIiKk6I8JP0qji3SmH1YRtsP+uCxduz4K7lZ+F4ulcvVWJtoPKGgwYojPzyVfNtPu2CtzdmwIrd2Xrqx4RTgDFnn5gACe5vX3N62OWl1MVTOcA+E5O5BTkW4+cKK/brs9Ockif88vjAlrq1Igc3n3PonuZzD9+zxtH4TlTX0UwU+ZmNrZtM/uvOJq9sHdH0tf9Geox+PXFbjrfQFOHf75bJ1Os9L7k5HE6ZseGMMyzVro11ey/obVkgmA8KaBpqrO9bvSyBBhqMAfuyiVBpIIuCN9Ak/GMWoMjT/JglwgbrZPHXJWGlcUfTvQ+cyHCXcQNyfFsshSzEYW6UjVZfKg6/5UXnL9BVVohwAgRpPboNQMQf8Stdh9YPcEPOkCiMnGdg7SFfwgXWc5gZmTZZift/jOsX59IJceBnWIBLS3HlkqWSDL0gA/+bUYmPaheEoienh1OCTQEPJmyBJlEXS4wEq1cfwoftUzd/KRLeGtu2PwU1Hf4a8SOxxuZMPNzbPhjq+85R06hS4kkPVPqn9AmanPtnLtfGHFtnAoeVNOVuZ1Vq+jGohcISXdLcY9n0k2NZ2icHs+i72YrQhm13C+YBJ5XAhSe9Ae+ecJveP+M1PO3VJwfG41RFOrhvvxmU3BIsDqd6omKka3eXi664JEZLQFrjMOnJWv7iFjbopM9cIIpGxSSbNuylNfFFCp+1ggybroqWHw8zi/9d7txXCouvMId+tnWkYUz/xpY7/368frZv0yV5b4NNPmNVWaaOxV2XRBaIu16Q+F6En/iPz1TqYMSpmQj9D9PVVWZCVud3JkJW3drMf/cnQ2OgpO5/A6Jc9YKkvwq6ju4E9kvXCpSWW5VrsWB+SVPeA+q6CVRXfyDqgyAa9oIgvIJpzMe4AwYsEg+a9haunwRB/AxTlz8wgUFxRbcB1abj75e47Tiei5Wkopiiy/EYPC/aAF7FbVvQdknxpEiSLpIUDMss2RzRNoi9W2gcdl4YhVtEiA2S9Kq5P486wOXV9MblDUIL1uwWWU9C8fI5rnagpIuyPLV8NYrLBs5KCPtUzOMwl1sMzmwsAsx1DGZjz3fBp2UbPaoKbiXHedBh7k3fpmjaOTtzXjVPKbvmkTLTU/1VVzYvHudUXzC07Ejwwk2LK35WlqndTfT3B+M2dapjGhIbKH4piXpiUiAslx2frQz784S3x9x/Mi8I8wXx3V21ne8NjfmiVwNTv6bh8iw/g5CCYic37igxsii46gUbvrmuoV/fe9oEv73wtmh97KYHvkqSP9hiL/T+pv6eKHy6M3Vkpku74XxUVjBmiaS1jjaOf6BDyMRFw2JSfeZSR2DTRgnqnDBRvS1UUAfldyFEve3zO2La3tUuiDA34qogiXWN717PDLgu5trzOMHnAtG1QdcYXQN0TR/pFByy5r4614cUcJ1cFyN5H8Z0PC1f1F6Z8EIYtYIg3Qga+RZU5WcUS23RTcSEZAl+19G4zyZ0rLenFz2vDROhuSigfsJPbgYIQiFMD6D9VxC0h9D2NiqgNHTJIAkq/vbDZ7ewCxUG9TfC1jMusLlz0jBWWsQE1Ncj60CvBhb9zdUPkYE1JveqFDaedkKaQwUMY9A00qgLrlxYtV4YKuc+Df10u1Nh6SQF/M7nhjaoiVRF8cRgxZ8s58F+WRY5V+Ww2CbXMZgXyOMNSoCmCR6Py6wpzprrWy5B4xmbSdPx3/FSuUpAkwk/yaETvrpif2/FCHdbUsWXPOXy/ag6pwe18H+ofrA02yTp7UcKxOml4buSvG9/tz+71zO/ZVwUt838LVtq/9bJ3m0WHLt91JfxgW0iTHTFyLqJL/epNbl7nOnmKH/hW1kkRa5aKwhWihVgFPe3j5EfHtTUf+R3d8XuebpnCJ31Wwa54aPT3daecixetD3tupe/T7uo+v/pH5LMKw8479mR5JmFGbdCwxL7sKFm8UDnWNNdg1sG/+/5nqGXaiNTMny+CCNY9fRLLd1nXmlxkTv7agu3SSaGdIdq2njKSQ+kuJVHvkuAV/9IhRMZ3tH/nnAYXYpeBZnrJ3PjZ/Ytd6M7go6VqhxCAetqHGFU4wu4ju5ebuHGPG7l8ZyF4XHgU9JYXOqOC93xySPpG91RQJOTIAiHgAhRqEQC8U0IuM2Itg4ojN5EDzQUxKwAPBbfDV0J/qxKT9iE6c+b+BWmgarWQ3ud86+wYMwmgF2JbvjnhON8Yohvv3WUEd4ZEAWNQg3QvJYRDKIALhRDW+NdkGJX9A/UUm8HlfOp2M+4a8Pg21F14PpGOf0Skm1MZAE80jkE8PAaS5k+uq+arVTIcy4mlFipU66AYo5FHixA5foT9pvrGHhwQWPDFANKCdWoSFW9Bx4nHwlZ0D6NRPbyrXIqkDQS0dcL9Vr4VqsFb94abe3XUH65ZaRhtJ+BFFIsRiHLpTTflehZ/v3OjFc6v3Wiw5M/pUQ9uzKlTo93T3Resif9jUNpnq8OpqpL/jjh/qbrwpO3PPVNmmFYG39tzX1xW69v6HdPi0jjgxF+0v7cxKM4YO7e2Shc/qRrnOnWDY81+HT+gEi9amncjynmZfsyH90Y71pxLN1zJ97fl58czprT/u2jPa/63/GGbV4/1rjNgqP9vttvW7wnyfOWw6MW2tWRibPagfLGq2obB//5cL3Vk3uF5Cker1A8fx53OgZ+ehoGLTkNuzHh/nKXFfp+fHLeg98kuE5nel7BfVh87O9zLBPKekczUcWEIhOTbF7QVugKHAS1ypI3JdLTInRUT79UoKyEEYWTnp4FoeICC6jEhAnebDCQTyAbhmMqXQfXM9FZMRlDIUba4H6XhPlfm0eDmX+lwanMC2v4WI+6UVcH6Y3FmfjJcmlwNNUDidacgt2GoTJgGNOX2V82WGaP+pZzQxXsTnTBrc0DamQPu7xUOSFAKWWRBXNMLOWKqFyXtyov18syl6fT3BXC/I3Apgwp8ZmqHf6Ttzd0EcsCFzFePCkyp9xxEUNzFzG/7j9+W7Fn8K/MLBgU5767XegnnWubhwWbhN0FVbMxg9XljTiV4Z30X7Ln78Xbszcv2p61eWuCZ+2BFNfjNrcS5lEU49lMT5/tCe6vfjia9XXXhSd63Lc82bjk9tq2nU/V/+z21oHXtYwwvK5X5RUhvIsYL0T6y7taRZkGL7il1qNr7q17lNl/OwYEhUTjbw5Zv9if4n3T5lKiWfRlc3tD8f5G702mvx9MVTYdzlQ370/Vfjqd5R3mVrRCq2MMouCpFyJ/cn0Dy4Df74/b7zNXChSNhtYLlvQxgeKtCtzQyE8fcPFYulfvnRVkEuvgi2SxqB2dzerW3Da3xkr5WJzN4nKWcrPxqvagK7eJj8sf3UexieKWonD6FZfHoGEPWjaAlt0YE5muQMT7QPDfATLF9yNci4JpBgj0U1DM/+H+rNV3joopApvOuOCer87CtniXPmQBg+ULbmnqD51iczqwnsjw6kLrYKpb9+xsipUIS8EFn3bc7+/jTri/fTAmhz5jDaXUB8lk5C1x0lv8l5CCzoe2XCMTgCzXwr42k8J5czK+fVAyP/PXVLCEPZCzXkzwUiFq5s+GJUPG+I94f+RRQ4MXfFuKRjUeJDNk4sZwG/F7SyHSbRbqGCtQz6cYKfi2csofAVTB9LQTTC9I1PNxEGQ/lzqjB5ub7yIKGyQTt7BA9gKd3qxSDJJZEIM+PdN8S7xjdqJN66cVdaDLgsCwzebDiwqQfmoWLr11XZz/tud7h6qTf00Xt562dtmX4hmfbNP6YpphuGiQTLt6rUUiGTH+0sJr61sWfjQ0OmduReTJbxMNWxNdA4+kK6+mO5SmJY0HTbKQ3ShUnnlDU7835/erxUooyhx9kMwd+6eLhDwbKij3Jr/a6gvfposYszLx3q1nPR+vO2End7YJhHcGRUOKTYHblp7RBdTNTf3YlCARdYPltGy3Rh7/LkHFZ2Lzqt0SaBRW+U6T+5JY/RATWQXS4MVdDc6q8t9uSo6BqlauQTL1BuPqJBQ+80ERnsPwyMIQikP6KJi9n4JTnoHrmGaR6XgMy9Q3w7W9oNIGuPYWHt8RzzMfNM9EIIb2uP4xHpsIRvUWcMshANoyPL43uy6eA/8XPEhm3TmHTak2bbPTq7VmiWC9YBnG9wyDBzoG60ORMBHESpJYr7l1Jx0wYVUy3H11EDzYKQQ8CoWFm9LhqW5hFzQGZ+2c3t+coVfbTb0+XD9PYaB/r/aDZJaJeGLkapuyEk+5+EQUc0xEsUg0v4hCO+qoZ9aieAp9ENeLDxNPWvZK4+IhY/zufPeuo8Zii6fjoLmupbPanYtcq4N4injuD0OWIfxlr2AYgx+G9cU4RYiQgpvOfzBOeYNBRI3GzGlt/ApOWfNM8pOVtzJeaX9RO5HYGQfrOTxkU4Y7fzVR5RdPjFsXnwk7luGZfjjNc69XpSVqi8iqOUwGMbFOoLS8WYTp7Xa1jEem3hBKh39xxv9wqmfY8Qx1gqZp32VObTr+wAEqXP/dkd81SkxNw+XJtS3S30tH1j73fm9feiJ4V7L68qks7X6nV2FVVCUiyCScaRgmj7mlWeB3r/QJv7AOpgwpjnh68vuEe7ec9X685bSdNQiH95h4sitw65LTgO8P2kQZYXCrQLjrqiDYm+SGoZ+d0Ue1XnpHjF599NcxO/Ssb/k3LsTQA08XjC5TP3EBVGrxlGM5AlR9B4g4GoMjq4JkXd52gkY/QI82FdcCQRD3AlXmggoH0fYEEKEXZjob4K6YXgkJeMwEADUO7S/j/qz90zwMlvtw2+d4HV9mAaPZIognnwmCjAL8/XActIm+cMg0ViLFqu7Y+E6sYTkroPrtiA36NPTXS5dWHrTBkTQPbI13wuZTTvj27jp6u6hLwcVTCSgL8XSpc+E+TDyxHVmJE3NMPLEIFT2aKMHTf70EfiUoeaLWn1A8Pes3fOHdVySe3Ok96fzu+gS0jKounuq99K+U5PK/1yUY2bgjrO0CpxKCWdt0o+Z6pBZN/+bErOsvKBI8mpQR8cl2x5Lp/1j70gvaBDLxRF+EiMBp9NnaJQ/AZcirf6UbVuzMeOxYpjLF5tHCfeYrhkUj/kYhsU6Q/G6jCPnTOv7iibcGRGm3Lz0b7cDE7Ke76mx8//2zwq8B2o2Y+K//7I7a54YfGLMyQ9xx1nbNvhT39FS72k0rYQksa98Uaha29mlgeeyLEbFsDsVypTjiiY039V+CW7nuw5OElVD0qm+BDEyQt5xxQrsYEzTHxPaL/7L17u1Wj6b37GIejo0rFGAU4UyWF57tHgpzbq7FzEHoCq26q/ziSRdLrBddXkGPG9nYTHlshI37RFi7J6ZEWJqVB7ZND5O5++OxrLcpzaN8cHMh4qkOiqd0FE/XN/JrvRW/wdlshU1kD389XA+6xV0+uk60KhDhL+nfqP/i07DqACu8pvDctWEw66Zalx2eoCaIJyY4KjW5wuly4MdiMRVzedtC+XrkEQ8q+Bwba6hHwZPH5dry23O2MU9M0RHBI8uyh4hy7nny75vXsWvnHJszMBra8BRFfZhKDpl1jCR5LNd6BHkqrnLhVImhIIR6iHFashje3mc6R8NaIalvbsz+EKPofAJJt9wIyZkNfYZKywu9Qj2D2wS83TbaeH+wSTha0gDGohGrS4k6lOJ58a8jzh+3J7gfWZEI4pd3xSQw4cT2efjhGO2rO2NXXyCcfkzx/+1o5pitZ11fJtuUEgsnUSBKnSDpmxsb+w+vCOFUXPC9ayezWG8tAuF+Iqw5bIedCS5AEQrZLhXa6D27AE5keiHNruqJLyvVSHdocBJtZkzZezY4N8uM3tC+CoPh56KSUHzafDZKjSicWBu3fMKJgdvOCyeGjLZLjrKfFzaoZYBJgNEoSJcMi4EH2gfBs9eE6r3tikItFE65AklPtdCFo+2hjiGXFU41hUovnooDCiiWCDDHVDgTUUy4YEDUnJBy+B3IODMA0k4MhLSjedyxQZB6fCCk4m/asbz2AZBxegBkJ/QHe8rN3rQzr6alp1pdp3atIGkn2XY85vBAPO+gC1zqkZxt7Fhb8i3gzu4HXuc9kLC/zMZhKW8sDjtmgeRrNCJG+UycSgsFjQj1VEq6+Ax5oTYPvSDHeg4B2mLqFu1bq9RMvS5SmXBD1E9togxDIv3FfwWid+woEYqmCnaP2izbrYWfPGLNJy4vZMEWIH8etz11IMU7zeZWInOioCvHKLExoqSZXeqa7l92R8wxn7nSc02c+Zsf7omF1ffV1RPpoa0C4Y+H4uDjoTFQN0TWM8Is3W1ZywBvD4yCtwdEnUvMmZ2NN+RWKMGfS45hxLk8FF8ia+fULMIA1zXyg3cHR8P0vpHnplXJhbV9Opnh1YcnYaVTGc6c6CB/Np+tsnGdGtXgcZ3yU+bVdowcTXNl5J6nuOfwlfLkOqbsma9hLtd2OXIvyCJitpy7nnuOywlPtn9uadg55xN4Vb7azn/8htouIeBjlYg3+kycyokmUu8Kf9H1eOZrndJ8tnOQifsGgSB8jQEsv3/ORl/en05r/o9vvUpw91cJtf85YX81Pku5y6tdfnqTSxFmkY70aeTfc/nw6LM+U6H0ev9kl/Wnnb+hACjBJL2EdRE/2zhcnvrKgPBFt9YNvKidWnlSnGo7Fq354moZF5dsi3cODzaL+A5FGPtzEqw6ZNcnlmUjWKMghAHN2fiQOTP037r4DOC30ks7usdZ4puEG7vN6Bt+St+hAKpAtV05ge+7kGq70Od3m+66NnLz7JsiW7PJgfPi63Snl/xtPu3Ue+NhpgOSbCpM7h2ujxqeC9uXtVvbGe+C1Q+gKK5VtJIr9A+82q6q4hMpzDHRwiIhNhaUrzrt3PhQl3K5+7LjWFVdrivqOdg+bH92beax2X1UG2yzusYbqGMcAe2IHogZrNmZIHFX0U5v/qd/EAzg6lYzdU0pSDgxwk0CMRdQDs8yH23CDKwE4OKNlZglw6Ljh7UKeKZxuGGmSRKKNB1KQbAykkCTsC7QbEr2mS7JNfWDdgQahUIT/MvBhEe4hQ18aR7VqXbAxxUtnK4Q5lcUfJQ7O8SapUZhBoGNcP37YTskZuc8DuvhFRN4XtPWxuVc75dsU2DdCQf8dqTQjnacIiIEyfpEwGygTJ9W0mGNw1nvOjYwJoNVmR5J8+rDDxxMcevDFeSFfRrmBrcKgGbhvNQpL9W25Ck/LDHwLVYIPjF3jooqecLXQP0kSLyvqbHfghH1d/nMV0T4c78RuyHsFjcxfoD5zkgJlBWYbG+4ILRyyh2NQB8FpP4C0JMmcA23T79ab6tTEFtOZXd75Y+MpT8dclwwqa5ZEugz3UI2doyRbxjcJqTKpWYP/5gkbzvpuA0ThnnZbpWN9FwsWDiJ8hOeH9YyaP6bA2td1kcvOw7CuC+OrDprVW7MybMVHVEgaqSf+FuH2sYnf7i7Lhttu1JwhSVPDLagvwRVA2F/ilv9eGsmvLUxAzRMvNlkspN7h+m7zV6bCu9tztRF1dPdQuDBDiHxEX5it1CLyEueLgu+5sJ6280+bEq1a5sjLGLrRzsH66OD43eEHw5YYc0hO9zeOkCfiuXPo3b4bp8t52Phn851zHBn20C9VMpngq/3WvVRyVsWsdSJgf6B97YrCbmBKZ9uKBalcY7KSEWIJwwrrlCZrAiT1c/ubW7+Z/zgBgWO/1McQl/YJtu94iNewTjNAs4xtulXf+TbxKkg/CbtfN4Jxoky8T4VbNE+T5p8VaGlnuO/T5Xf2JI616MBRnQXhjGZkAOirHR0vtSqxP6kQsgA0vOrk933pnhez3Co7TXf5OBFgYmnOkHSa33bBLz0fr9aly01fuy3LHHFhqQ/Up3atfnf46Vgc+DFBUsfdq1jfmXJ7TFsmI9KQwnEUy6suQRL1G/fcsa5/MaPTkGmWwMJ96vvm3yWDdDIquxCTCKsuq8OS7wfR/OX6AosKWVw8ZQLvu8iDFXASvb8ZAG/D+iDYbKquFxxxJbz3jUz527TwY2PdQmFN/pH6vYCvnGB1ATxVG2r7TgXgrlbTy2ZvnxtjPzI/sktV5WGcGKkv9reayL2jyXq+VDPVnIqHEI1Fb/HG37gWnEp4cSYvSFDw/i0wO/mxRjQVUh78ipBCNC1D8f926OBZQQKoZ/YSOC+LZeFaQG3Ap0zrK6iZbdtrkinCk0vTIoujUkWslrUMk4d0jLw+comnEqIngajY56HqBr9atUhmz5EARsEg1UdHU7z6I41Eme2LJcKP+7Xpy1ciK7QMZ44xYf1vMvGd5+FwpUtMx/KfnOX85J3G3PBFhEe6hR0viSqmhVilAQunmoEhIYbYcl9rS2vr3i4oT46cbfXD1lu+PigpG8uIVkzujv8aeYrwWBb6zNxKpBAav3JJCTPT5/W6cIGDAXhEVlsuA2jxYJ6g4aAamSDFlZpvr2z9uG+jQJGxgWL8w2SUMRMAxs4UO2WmE67+wyF8r91GcKWM46HnIoW4TNdEpZ7DzGLRzrGGO+6s3X43Jn9IlgbyepCbtHEOaHKnpc1NGZTtrBeX2N6hOoDZLIBGVlX+g+GRMOtzf2hQ229Jz47nqfQlQD2Idho8WwQU329iKVONYVyEU/8pVcsFglONwwUZ782pJ6emF739uEWB23w2ZFUcfILyw+WqEdSLukze2admdlLn9OLU7GcndnzUPa0G4okEuj8BhoI9GdMrk76TOchJAo0ehd5/N0qH4DfG1zLel0jvxeahcvjLLKQmJM0XBqXovkfTvNO7/3RqULnCPzivwzy/X7bdbjfo5p2UY/FixAEQmv5SRuvqmUa8vcj9VaO7+lf5NKwKgB7qbnChy3rL5mVWgxoHih8NTJWeKhjsPBcjzC98XGjUFkfe+j+DsGDPxteWx7QIjB3vCMunioBkX4i3NchZzqXXHhafh5e8lTNEQlRos3k7SZmgy5sxi0/LR/I0F7OcGkD463q+J8TyPX6jpyaTMEJOCZhtQPFyLSZd9XyWao0HwyKcfWsb3m/Y23T3UEm4RCmA5dNpJPtaod9SZ7Per5/osfD36cY71qSQZ5c4yC3LEoiD3+XGPjupuy7tp51LLJ61MuOiSWLghIXJH/WvZ556B8P12WdNaqbSMj7PKxUm/XWZL+Ezd7PhinApJfW8peED4dGw4eDYyAmUPJH27coaBVMo9nxVfSdMFFRzu5SQkZ/iyh1cJ8rcviPTaeTOzQBsxWTYh9Q1SiXBuOMK60rzT1HdatrLZ8G4wSCDLChXS154J+PNdTbVFw199CQfZn0M6+mGdj2UKOwqU0t4dY/H21UndpccIoBefGgCRTtOVx8Bd0FGaqmYbK7f1PTQ3P7x37qM1UL+i8+22rHWdvriTatl3ZurrCCYQmJ2SBkhftJvypebWOwRXSnOLUgfFE3ZDqVLm5Fn17jkpgkMbtBqDTvhsbmeW/cEl0lei+WsME4Wyks0s674wX74HlY6RPFcxVaIlfpGoyP3fQMiIbu5T4hOnvfmncbaJ45dF6PCy5+9YKjcqYqT3dpQrF7mjLY0FDfjagFV0ddccXEr+g+zlmsXpRLbztGScUPF09XjiQQd+MgYUTtIOnbXx9uQPu/ezhqXaL6Y6aHdvDtopdM1QsgkwY0tcybf1ud6lSFwCkGZNKhNkC07RjQLpgqAoWD0iiUPH/o2fpvYQJRFcceKpShy85E/5fgfvVklnK3V9Uun0pgXISCiWKYYQM4k5zee5eLl9h4USS+XrBhwg2NLF/OvbkWGzeuSlAc8YSwiLo46Ufui2O/+WtALhkPVTrx9MyvArguVI7lAgupFhOlc68p8H09tEIhWdR6Rfdlxy+yckiIb+2KYN+1eiXaPrh4qmDKXDzhe4s0wbfXRwfduezBaPdTK06J3x9yTo630xfy57QtEknoEiFc//tTTfb5TJwaBpl0sA6mWayL+AXTuGDCCYNbWI5eFyf1e/SamEozBlFp8dzqZPOa/danUUCNt3m0EqUW+WET+wabhZ3d65ifbBFm3DCzf2SVisSKKZ7Kjcomnjg1i1y9lF/xc6oJJgFSapuEWUw4sfX1ZzytU5z0sYKqKJwqRO/PohOf/PQ4H0K2hkKnNz2N+cRFmGRekMCrmGn5ep/d/4mfs0ow7UjlZV6/SOegpgHzW0aaHgw2iSdyM2slRRQEb+1A+YcbGvnf8cM9ddZXNeHE4XAuTbmJp9KKlDiXB9+1FirTpSESbGfr9yw+IyfY1YluDQps+MtK9dLc9La1id4+PhOnRsKGK6AXjbGjUQjVgEwibydUy8zWazdHep/rF/dt+xjjiHCLsBXDT4mEjlESlHpB8hudYiz3fzE85rDPXMUp2TspTXJGhuJwKpZyq7ZjXEnVW+7x1a3a7qEZa8SfHLXLpNrOX4ID3aPITasfb3aCrbedf+SO/enKIq9G9YFUCoZAiJFsbleL3Pr7o02KNJ8Xp3phHHfQArK2xAtkSP7wFhsond7wSMzdsSF+f/lM1ZJRX8bXWXvcOT3BqtyhFHtiYQIWg5DYOER6eW6PWh9ef7VflW4jlqfabkykrL4Q7CeuqWjZwi7v9tKYeCcscmvkIK+245Q35dbmiVESAVRZxBPeB7uRXFdirhk8mRxpcQeKJ6m/z+SjZNGTQECtY9ae6KQ6P/hyanva//1jMevOer/P9GjnGokXhkCIWj+ATB5Z3zn75TuuqtgXzil3lm1LNRxL97z9xkbrfelO7YKG46FmEa6JNcz8/r56E32masuYVcmBP+23TjqVoTzmVrVAn/mSsOghxCzubxFhGNMkMvDXj24LqcJDs+egi6ft+2eAII6TRMFGBOKp8CbALPalICiqEkQ1uh7F0wAunjjlCRdPxcAnnFiVhT5mSR6XnyLfZESD9iAO/3BFIjXe7DOxh0wHxfUuaEq6fnp9dnwUU4KATtRwnfUHZjZ994uh4CeAo2st8Ytfn2pqe3z5GWHVCfuUU9kXNxIvDItMkrrXkq/95fGGh3wmTo3BSx78MqnV4l221YpGY3xGH+jnNLociPIUndG62g9rce/XZ40Hkz137012v2p1a5cc50oUBC3aX1jXPML46NNdI/f3b2GquMiqFCG/40f//cAo/DukGFFb+UFhHxB1Gp1WRede5FRJuHgqIvmEEyvGZ47lypk9933l3lyRb9IvqBYJeGzlp4nE0tdnYg95EvatHgQ/PMdmFGfnYo51Q2XF/8yxZebwdVz+hfRYcPSqbSneX5wqLdK0ETkQqG0hy3rWlR9YdneDy0/vwalWkEl7/YEKU9Djj0Nvluu/c7FjjDEcQkwr6dgGRfbrVRjSbeHJHvtT3Auy3VqbnKEJLkQWiatusLykd0PTSx8Mqp3gM1cbyBybAKezBHBXsqjAaMSXr1A6L67Kl/BxqhZcPBURn3hiYomJJtZmiPVIY44JKr1oCB27OeZyx9u47M0a/YJJ8BOrP0oSA8+P8K2pp6Ttn4+Q/11whp0CL43nETRBEBRBkDwWi8UTFBTujY5urLZp0402bNgBt4frhx6zZoPJ2oHOnJlz7fsXnzWtPm1dnOCkt+PL0/cpKgaR2JoEwJ27xzX7yWfi1CBQQHVCf/cDLuYvcUH/TX4DQRpGX2uU7bNVe/ouOtliX6J7ToJV66fS81OwmGQxs1GYPKdPQ/8337glokoMfMnhcEoGF09FxCeeWITJxBMTTUxA5YooJqrYNnZzeomQz10WgzmQhDy5+t0kKfg6nwkEqtmDvdlrJapiRKyfCq/NhssXNCCiSkQJf4kGAi7nVOHhTnpcTkMMNPXWRkHTZ95ZJ3v6r2fI0u32YUes9GOvRq+gi7neeHxjmyBhwF+jG/ORx2sYwsSdsgiG6SoRxtKLvXOqRIQn0qfUWxFgNuZmFqo9Q5cmhOxOdkw7kaHcxzpeBJuEk43CDc91jPX//u1bw6vV4KEcDqdwcvXSuVxUZSRXOFUC2MtixcNedKz8ms2CzkYKzhVM7EaZkGKOVe9d3lEN3YXVABoR/NKNITcnmyKGJZsi0dUair9Dk4zhtycZQu5MFANGJgr+oxLBfG8CNd6XoBnuT9Ck+xOpfH8GyO6jmbKe+/39kDv6rBPGeTW4wrF5KGR7aaeTDvX+93/LqDQfgVM+fDQoVnnlhtD0eiES8+/5IOHNI6X5xzLc50R/TWDFXdEZg1oEj20UKk2O8Rf/6FbXNOyL4UHfcOHE4dRMylU8VSIxVGRoTpFXfvHkROfwOSaicuvd2fsskoBSgTLxdNH7z5mSMUeNFdX5S+qBOkb7Bysej9ZOnlxIjlqVB61e2jbntq8MVaNCshtGf7U/vZHPxKkh3Nc5nNYPMX6a7lC/RB+Wr00JheMZSszsvzP7off39xlrBLP6hTl61An4301N/Yf8dE/dLQ1CQq48gHE4JYRM3BBCxm9uRF7dK5FxG+LIlG1Bvk1Fgry0TSDPb6hPpu6slgPgljXlWm3HKE71W+5xFVVllx+8HyZ22E3lCqTcdlBsYlBWjZfbmDx3v0Lfp2SwQNhTa95MMoRd6zOBQFV7oDP1T5EqtvOlUrm/RK+mY9KKCkQjRGTVd4ogyWq46Fx1+sN7fvJknFI6zTvYenOy+qtb9TWGKhEEoi2w7MZY+aFF9zZkgpFTgyBT9jUHKq4DeuG0JcxD9qpnSmtVy9BvwcDaW3OsnOoIeWZzZ7AYXwTP0Zchq/ZeiJDfBjXlVzj452f0+5klipjJExt7QaB5AqgJP0FK2Nv0k46VWoySiRv9QROfBUPg1RgINMhMfIMu6PmPb/MVQZ7aOAT8zQ+DdvoTOqt/saa/IZM2PwFUHgei1g3z4t+AonxJZ7Wf59tcKGTiplCgJ2NBrpMCmv+v4HHNpHM6LvVt5lyGcm3zxCiugLpSwVXW4H2xG2OOCaRcAZXbFipXRDF7XhF1EZLBDGFP/vJ6kvG8eALVEw+/z34Itn12Ftdyj8t7PHsRrKqQOVZdwEq9WEmY/tvroTnC/jq3vJfkJLfn7FpyZJFYm4UId+0a04Q1IObUIMiL+/1AoROACJPPi3kfFLz+RuH7lSOixlzbJOi0z8qpZpA7t/hBrPYPUM8GUITVINO3QPn3RvDrcRg8Qi3M20lgtCTDaq8HeimRIB5wgNzICW6pFnidaWA2s96bFDRVgOTEDLpokF7NSQbuEKGhawEIwjCMyk6C8GlvOPCAA5qqUSDvtIO3XQBus8KKsGwYnBIF0k4nKFf5g0BsdFanTPLSOgIOIRI0YgBnViZ9u69Vv+EyhIzd+DDGxi+BYB8F4G8Hhy0LgqSj4Daw94DPSBPB4qHgwXWNiLieSud3dZLJ60zgFiPwWAp/zj9Lt36ptxXEd2CARq7lGL66Y/S9GcTPh0DKvRqE0Ugw7LCB++pAjIDT6YwOdvLs5lAwHMb0pL6IQolAgDkZr/8IqNJ4fP9Xgzu7GUjGM1A/9DQcSQwHFdMjYVs2GFrhtzBE6nlwdn+qYAJJmAPi2SCQYp4Fr9IUjMaD9LWrk8j49SiqRD/MlFvpzA6ZZNLGQNzfjAdq+A0NYDAlgmTVwK5/dxkcmRn0nX41bpiIcm/zlFcAMf2RVxzlJf+2yiScGHg/DOb581fjsfZGzOVW5eUOLZD7AOyhzjk0YoySL0HSN+E3EUTmiM+h5Zxj6yI6CZ0BA50F92dFrmbZYDSejb5mQLqb3HL+kiXHq9KA0zZt8vVvHQ31mTg1BPpKc9ZxYRV6+mM+03kIyEFGcdCWs87HO80+ks8fc6oL9POOdozp3gBiuBUMIorotK9gq/coWKXHQPJbDcaAL8Dr+ARa7I8CIn2Giey9IMh1QJT/BpVeg+tvYDS3CgTTLyh8avtOC1BbqYXrfUFOfQ3zmbVB7d8a3HIwnuM3UBv/DAa/L9G+Atol1QEirgKt8WowWD7HbOcPZPS/MZAtDgXRvBrMIZ+gMBvpO2vZomG8TsQAUCzXg5Z0FkI9B8BrvBdMoR/jva0EIWMSaOauIAcuBVPAl0DcH5IxX0SAYvgYjIHLQbR8hslCgO9sAPW8TTGx64Dv4BXMc7cGb684FKj18R38DUrj78Do/y1owmIy7Bd/DHAvAMT9C4JhKbq/INvV53w07zCBaJiL72sIHEsehu//F7Dge5HhflCMI8AUsgjv7ycQsqZCAHQHURgAJOpaEIzj8Du9hd/oevLYxm5A8BsZA5dgQrOSjP+8HV77XjznJnznS/D868HruQ2/+0iQLD/je18EmjLUdwM1knITTwWRK5TyuqoCU1D4k1sClFdAMSXOHBNRzJ5fRBUOEfyhw6ihcO+K+y7j7if3ff1ArQEvtMSj2DcUGtw6JjoJ/MdeWe+6S5PtgY4n7crDL326jyeSNQ1CNusC6ny7vnPEW73S82syblKN0A1Ud4XGJQVByDFCntsUTMb9GkReLrvIhTy+2Y88vyGUTBnASpsvCXlxnYVM3H4bmbQj2meq/Fi1HzD2ikfXAJSNb0P3fpFgIFPAmjoXdtsGgUr6QIjjRkxMWdwjoX8hoCpBGEmKoHotoHn9QEscDbKSmHNCxE/tgR8oCKT6CgiCE4hlIBCbiOcIxOjzO8jMHg6apxVE/toZxREKDsevkJp2G9oagLSuJx7bCzSHAZTUxaClMf9Z9gSTz0CjU0A29gchch143CgOxZ1AlUVAvRuARIwAu5KMQeVjdN+BYEaBU+8qjP17gZq0E7y26VDrmN78gdy8n4BBu0HPFEv1VHweGUhwP5Z11t8BSfsAbKxkyd0b6ixvgu/ShM9uA+/ygaB4tgM9dO/55oiYtKieQPCoUZidnwPuY++D3903gmn9R6AKe/D+PsH7+wdI2J1wxroOFHUN0DOrQXDNxe8UiM9kBn8yCdyOvbA3+SZwKymgmZ4C8Bjw3buBeEfhfRwEh/UGoFof0GwCeNM+Bi3lN98N1EjKNcLL0RtFp7j7lzdMQCFMGDGXWwrFRFNuKRRzuT3zmIhivp09FCtyQscKoPIgiEEQWu9eqNXsqUu6qOZPmaIaDjOAygKiYjSbFVfzW0dZFbFFzolKF02j5KydPrU2XWzmM3FqCl4WQwvv4tKf6C4KkKJI2nSua5q7+pAjzGeqPDyZGgmitBpI4Hfg/KYU2gBeDJmwQQQz/A9z8RtBfbjAKZBIh22EjN/cnIz/oh/m8sOAiBPB623l21z5USAbBG0Xfu3d4BxxCiR96h4BE1IbZEo58ZrgwcSf6VPMvFHWZMFXqo6RHBB5B8Q2+5u+N4TFj0CaHWTpzh1AtKMYueD7ILvxdAMg1MamwkE/diQNsowSnkIA0cDOT4EeT4WkILwmEUE0Kiha5gOYPsbY70UIjp5A5pbDpNXHRAOd2+lNcHhRMAoaKEkDQNXmocC4Be8rHJ8FxaMwFW0PoiCJxbs2gDPbiu/uAdBCJBCkZdBuYlv9XGEO1sxjMAqg/bhvOGacD+D2EShmWNKA72B7KjhQULEkWjbkqCSSkgkHr1fxbRtAkDG9yZMfYCGT6MJVxu9lpeM3aZDRG8UPnYP3NQDvLxJPa4bU44ac7yOxpiU5UP0rybjdDpl6WuZBwcSanzA8YApkNkzH8LtTmAVgXgaqYRqE1BmD7z3PTdQsyj23iGJDd5eiKPtUJvBeGcyDsYDORNSlSqFYQMB9iZbX75+HPfelHfpgNchxdlnS7+/sQ4Oz4f0LmyTRoFGaHijKBqcK0QesMHH4xwfNPhOnBkBnN8ckwG8fJnAvoZ9lfvsCFBTWH263NbtladJgMmV/mfm/K0PtDZo3FlTaDBO4DmTinyKZtPNqMnFXTzJuW08yYVsH8vTWumTc2vbk5Y4imbilBRm3pTkZty6UjN/WlUza2oQ8829dMn6DhUzc0YVM2NqFvHpPbqKSQ5IQiwngDaB6jaBIQ3xWIJM3hZIJO3qQiduugd77GmNi+xbQwHtAMwaB4p4IiniYjN/ajUzeGUle3iKTids7kjHrYlGM+eG1upIJWzqRV0ex9pQVT4hMMWFXUIh6oCUu/yIkYNy1DAIjJ8C1liWY8O+E7Fo/gUg3g3TVKHAJ8zBxZ1UJmMLIeJyI8Z7rfGx3U2Y9FEAdwXPqf3Raq1chW30NxIBQCD57lb5d7f40xJneA8G1CxIabUVfKIDW8SFoaVgMgvsouOR/wCw+gYn6VagBPOA27oGwMBY5li2yOpy8cOBzCArC5xNsYIz7FWNcN4rhWqAptfD9KGCiLj0TrHrr6usWORbkgCfAaIrE93QGks1n9HNFqC1RGDYB5/6Z+jtwKPNBCG4Ifrsbo+8hoNz2EkRa5oJg/R1Otj+qJxlaXDtoFbUMjKQtXm8xilINr+HFBAi1EIopWUzG1GUxWBpNIC8eXgoW5T78Jq5z96d/Q48GEj0AYr2eQE0P699UEDworj4Ek18PuCZ6CRjlhmAPfheIAVMUPC97s/r0YOjMhifxvbfB987aUu2lY6PL/r1XUsqtwfilyF9dx+6pqoLPwh6GOSZMmbpnkS1rSM7cucE1RaOFhD+5ZkGSIawnrheLIOLZE7L9w7tPrH4rod41w2R778lvpqrGQfjeyvT7ySKxN/CnIw6Mb84bj9cwyKR9weirXwaNPIi/rK1dPkg6hlzW82cpfbWlXsJQkZAntxjBrC0HyD4C4B8F1G0Ff9sYUOqNASo2BMV5Owi2NZjF+QdM2r3gN74HON9ahNkbBQT7YgC/r0EgJ8DpXoQJTFMwmWujAMNc/ZG18N+01+ivO/XSADJ242gUT8OAuJeDZnkAtPe7g/BwEEjichCoFROsJCDr/wZXl8mY8FtB9vsCvN5nQZPGY2r4CEDq7+AI+Rz8xd9BS3kItJDbwWgOx8TODMrh1fDfjNl4LZYxq1DI+PX1gBqMdHaHg/r6lA0ioJRC/2AEi2UvfaWNA20BKJyagUFOAa8SAu7sY2CyoGgwqnRW+3Pt5sjk9YHgJo0hIOAgndrKRl7cIIODtIQMixtCHL+A+N8cUK9aD+KeE/BTVyfclL0LxL0fgtbqVxAOnqaz7k4i4zY0wGuHYcLvAoNpD32tTZknGuTJTWHoVxroKx7nGbrgugQU1qzReh2M0VNRpAcBzTwOENgUZCkFcxYhQJ2nMOqvrwtA2XiSzrg6WT/XpPWh4BXq4TvYR19s6SJTNprBSZqDXTaAv/t7kDc+Dd5uR0Fefwh+6GuHG6xvg+F0faDREwGsNogYfBgy/4gAlUSDn7gfbJ4mIJnSwOBJBjttgZczgXjkNIhNFPCqKFZFvB8aDCd+3wPNehlQyzbHCN0KimIBgzmeTrsqFb9xAxT5YbjvGTqrYwKZsD4aNBnXAw6All0fHHYvmE0SPm8IiIKTzuq0R38XNYxy7213KaqTeMolj4hiAiq3R945ASWZ/KXQJ1a/nWwI7YXrRYaVr8bStGmpb93yhtvlUOqP+3XgaRL5NuYnymWsjhAD2doqVOvz99Mtasz0HJwcms49GBnlb1ixMd7dw6MWEEYpJOGfSeDUltA3WrFS1gqDPL2pIRjoP2AM3ApUCQSPvT4kf3E1tLw9A9LEMbjLowCnbwFH3d5gtj8E/pN6gf2NjzHnroDkWgKqeQWImSPBFXgWZOF3kE1rUEQZwZvVGMRj19Dpd6WSwdsM0MD7MyZakWAw7gJH9kDwnB4MUp0WKKgegcz3e0CD6zNh0xkZGl33GUgnjoOp3lv4fjbg+R4Bt6stCrXrgfqjWLM+jgnZMyCFrALZvBITsCDwZtbBY66h00Zm5jxV9Yb03RkGbb27QfxlIp0xGd8J2lru84NbHHtBWDuPznzuf/qO1Rhy95bmEIWCXv7kDjrtnd91W8t9ItzoWAjGI/Wg5fN96ajTVT+BrMKUe2+7mgYKQPaCmWOJCMuJs6o8Vn3HqvHsgiA6iaBPsYKrRXd4Qk3IStvqtGW567frD5li6EgPJSicCt6/tF2WQtpnWNXz8/Fxagx7n4nJeKSjZYkkkFSf6UII1IoMMMz57cm4+zFrXrFVTjK9FYjXA57MxXpvMCAWqNX7ekgR+wIlEzAgvQAQewZEFj5JIDhGsDZRAXqIzcEOhtp7wCxm4nN5wZl1FJzWpZj/GQdSm5xu8XU9V2EQbwta+odgz/4Mlw+BMWQYeBUbCMQMft3DwBEWAuG7WaYJsQSApmeg8JIY8BX4CahfI9DowxgVfwFyEMuQKODMPAJO2yLMZ00AsTWLM2oGBLKBaiMx8szbENkFmnov2mpGaTeBU/i8d6A/3OmzMDR8LwtA0yZz4VR54CVP5YCvFIoJVeb0UiijMcAQ9Mi3jybLgS3zRNhIvkbkeWGDZBJRq+89uuDYm0N3xTS4mgh3vH33WY/hWo1qrAGnTwzjKVgjwMLQNVgueXbT7bnrOYNynvtlQg+XTSJxtbJ45m59ocMhn0Dk1CDI2MNGMCrD0afMxtXIHOt5zLIAQ1r6pTzXPWhC6yjTUlGUWWeJcoVM3o2SyPMVaM54OD1pNNjmSdBcWAJCqgdIWCRQsSnIxv2452nUSO+AIi4CIiWB6grCZGonCI6vQAh8HWRxEOynp6G++3mQTYNANKSBK3M5BIQsBhXDiTNrNBBhOJx89jr6xd92MnrzaDApg8Gach/4xbwCkjkOBMUK4r0Pg+u9W0EwPw4iigBFuRlEeRKccP4GscIyIHJz8MbfCWkxByHcOxEMZrY9Ha/1KV7rc/piUx7OOJxKAq+2K2d8Aoo5JnBEgrG1oc7VstvoJ2COIqdxJRMp+iDmecVNLrhdMlBiDlZDbMe86Ye26G0uAmJbSI6gegbVbRdB9TABhRJIK/AM58j7unMGTfftjRvOlYbhryhTkIwayGYKliANAmqpEcFhWsb3U72K2860U/X7UJzL0mTeCcNVUeJbfxx3PZTmuLh2zoC+e1S7wJTnuoVMbBxpWCwJrMFw+ULGbgjF8OKmM9uzjhtAxq0LADDJGEZYFiEnk0EEBUVRFlBXIAZJDDuqAhp6adHpAtUcACZTJn3tKpWM3iSCoAXrEVXmaSv9aFhOr7FxG/xZS106u2OGvj5xnRG8Bn8wB2WCmiaBWwgEomoQMiYDnPMEcAnBuLsHVFUGg5+VTmvlIRM2BoAqymAJzKQvN9XIs5skIPq1ANJPZtNP7ih38cnhcAqHi6cKIo+IYk5XLj53KfK+ELbMGpDm2go6z+XOVxAFvfRcG/u9wHHhVKMhZ9Kd17y3OWPB7HXZbT3qxR0VjKhF7mjjn/FM16DxbaPNi0VR5CKAw+FUeXL1Uk4OjFNu6Krj/NhQrPSI5cpZF/BLObZPXpcrnphjy7n23P1ZQlVcl/d6uS73vL7hFXKuy8BfTs2FxoZq685atccVCrsL0upuVYPlu60hCzZkvbY30TkSvc6FXfw5HA6nCsNLnjgczhVBphzCgOvtClR4FyhphSG3gBIoArc080vdcto56fRJdRFd2JyJ8gqFjP1HYpWLel5A0Cid3Z1lHoBM3hIMCmkIBrKLvtq+wu+Tw+FUPnjJE4fDKRH0tSYUbPYNQLXHgMB/ejudfLhVCt/stYWfzlZnQAi9m7xw2NfzrAIRDaNBNv8K5pCvQPL7iUxcM4KMn8Du61rcthis9mJPnUImbYkl45d39K1yOJxqTqUseWLw0icOp2pAJuwSQDJ0AAqfYMC91BRBqbjP80CEZXR60wop2SFffUVgS503QBM6gDtrFPgFXQcqzAXF9SyYhB9AkZqCkewDNwSDLFjB7lIh1GIFm1Jbr8kO73GajqeUTN5iALfCRhen4DlhB7npOyCcSQexzkQ6o0MambgxFnc3gsmcTF9rayXjN0ViRMc6h6AjZggKPgOazQs2byw4HRn0retyhj/gcDiVGl7yxOFwSgU6s41GX2u2Gaj2MIqj/1iezLcpP2wspbnDW5k//GRzUlfyyv6KjH+8cOCnM2Ami/F2N4Do6IdC6DoQDV+isBoGApvwVfgDhd6jkKVMA9nCSqm+gdRPHyejV4eh4FoBBuMXYLQshAD7SBRG3YDE9AFiGkKe3ng/gOkPMAV+AF7PL2TCuw3wPDOBkn9BMK5HobkLMk8NB5vWDIi4HvyUMpmTksPhlB2VQjzxUiYOpxpg1DagEHkUl1BAFQKBsDVHXXeP/jnzva7hxgFZdmeMb0sFoQs9DwolDYUfBVUR9QhJVY2gpv4PVOEfjCUfAcWzDQXVLiBxjwExPorrzcC2aACYDwyAYzvfA1XbCPTEN0DtX4NReB4cme/CTvsgUKgFNOMw0DwENFUD7dQdoHp+ANF9HYB6DdCsExD6yvace+FwOFWFSlvyVFBVHofDqbzQqa00EKTNMtEe79vItC/ULBaYK8pwqpDt0Vqlu8myu1ckzScT98eQ6UfLe1JhDQwBgOKmGVDSDkjm30AMrDdpLlYw1l4L/gKbGkVCwaOBV9kGxH8OgIX1QEWB5a+ioAJw4XmATcptkHGdzaCEZ6cKePM2oMeologHIaLFFlC090EN7w6aNhTdZ3T8v7xxOodTxeDVdhwOp9SgrzXRPNOabPxwYORDz18btlEWhXTfpvyQgykuyw8HXcNQbHwDds9kMuVAQ/L8rjKd1oUOG8YGovWAbKwPV4/8AhR5KQq+T8HSfJE+c7woWzHnpoJowF8UWPvJYfxdBEa/rmC09EG1ZYAMYTEIhrMQeOcKsDdeAS3XRICkbQGx4c1AzANw/3ngH3ofdPJfDqKYACmB7BpuEGQnGFEnrTb9izFvOhCpFainV/lujcPhVCEqRYNxBm80zuFUIxSb8M8pGtbrwzODNIAZaAnL2VAQeth34s9ZDPSz8PdvOq25Pnt/WUCe31gLVBrKCo9Q3LjpnM76jP9k8qYA8JAoMAop4FIjwWI+QV9p4yFPbTGg6KkPlAiQGX+GfjTUSiZvDAQXrQ2gqhA4+hi435TBI8bh+dLprI7JZNzG+qARExgMZ+j0dlYyfn0MUINIZ3c4rV9r7KbF+JIESDt5P/1kBC954nCqCLl6qdKIJwYf74nDqV6QCfsNLaPke5pHmqZ+vdcWgWH60oNlEsELVNuCuuYX0OhHH98Wab2vS6gVQMhbpVZlIVNRuGnBk8GbeS2QxAfpjEFbfZs4HE4VoEr0tuPtnjicKgfLkLGAqwdeOrO5Z8/oOotva2q+0SDQ9xqGGlyicIlwTTUZD+2GR08iAqzZneL5ZcinZ/qTiftjfXtUcaQscGcvBW3bIC6cOJyqS6UueWLw0icOp2qgqioIgqCHY03T9OW8jF+dENohxvj0vV+n9HEptLuWI7IuiVki1ENFm6oqf2FssAqIcBwEwx/tQ8LVT4ZItHWcpVqUSHE4nKpBpay2Y1R01R0Zt1nECLoFSKZwUI8kgyfkAJ3fk83tVu6QyRtag2YZA27HZDq/61mfudiQBzdGQZihGZD9h+nMkfE+80WQSasMdPpNHjJpU3egpnvAkTWevnmtPmM8h1MYuWE0v1hCMUVEMafHXe4+fx7OFm77LLHBU12DFy7aYb0q06mE2Tza5eMdwoYUQKfRJABta7Nwgzbh2qC1T/+c+nW2C0/ONiveZDr7KrfvCA6Hwyl1uHgqAHL3VhnC1edBEoeCbN4EanZncHm/AMfJ1+n7o8q9USeKpyagGh8AxTOfzu2CiUbxIT32EuhonQmSPBao/V1IeP8punTpRbl1MnrT1WDIvhv8n50Irg9bgGa8DTz2OXT+NVm+XTicc+SG081nnKZOsWaXvnIZ8oblI6mOiE0nHR1/OeZ5esdZV9eDqZ5Aj1rEsI7XNqBOM8uCLcsDPnGPx6rKLMz4HMIdckwcDqdCodOb/epbrDZUGfHEKC8BhQKiM8iwEohnJJ3dYw15fsNQAPE9cJ7qAwH1+2L87ALJXBtUz2mwGN+lL5yf5JQ8s7UvmK2dQbJ4gfoFAVUWArgjgBoHAlHPgM22H4zGJDAF3QeaE3PHSxaAdmc9oJ6BINJUoCF1QHOtBdm/F3h37wDzQ5+D8ltTUA33gNf7Hgq6wWAIqAuZ8Rsh0+9rqC3cDnJAB3Dv+wvSF/4Ioa/0ADnwNkxAvPDbgql08/t2/b4e2xQBFu03kLUToNCGIKT1orMHppIpW2Lx3I+iSPQH7e9/wdP+EaCuVmDy+x/+/gGKNBCo5gBBPgH27KXgb7kfNBEgLflriIx6BO3RoKxdRGc8ulN/AZwaQ/4wetvSM4K/DPJd7YIMfZsE6NOM5IbZS2WGVIdD/GCnzRIXIt9xx/LkfjYv3CwRavJql6/OKxAiuPGCvBqPw6kk0NeaWHyL1QYungqATNjwBCjCS3D02Sb02/UZZMTmRhCjbQbDyofAe8tk0GgKCOpqAMNUcGT1g4CAXShIJDAY3WD1sLmxJgHJGAs0eCho9hSQ6EpQ/T4BgW4Bh/YRGOVxmGR8jQ9ZG7RkEYXSKtz+LnjU8SALk9F+HDTvGhClp8Hk6A7UUh9c5HO0/4i31wfU7IngVLJBCq4LRvI4qOpcvMYk8B55EeQWb4BqXQxgOQKb3v2crlukJ2Jk7KYB+PM/EM4OBy36C4Azj0B27E4IFn8GkroZ1KCVYF6ZCbaBQ0B03AiC4zGQQmLBK84GBT4FyXkT2DYMAL/evwBJmw9KWHcUeyH4Lv4Gwf0QpM7qQhetKmwsH041Q9O0MAyjmYIgqEUNl3nDdGHHkCkHwjpEGFrd2sp/6sx/sms5PUp9NJvxiJwdOBxOlYNOb17hmqK0ydVLfJDMvLhIKspJCZqGBerrsVoQ5mZFcEZm6DUBkmET+Bm/wxRABVdGIEjmafrM7ES+A7djjjf1CFjmfA5egsIiMw6FCOs5lAmy/X6wiMfx3PVBNvcCg6U5GKJiQDCZgWQnQcjCb1CQJKBo2gD+0q94jBG0cH3YYv26XmEtCEIayMHPgcWBwkm7EVOkELAE3QmihYLUKBy96c9gCLwFr3EjXGfW1T6Z+Bd+X3oLCKIF5Cav6r+a5U4IEhpiKhgHSfv/R+d2+5G+Ou0fFIF4f0oW+E/cikdS/bpEXAXUEAnGHrcBKDIox9aDCF1AkBqCOfBmEAMEiB1Xl12LU+0RUfiwNkxpTDj5bEWiKCKLvtYsbcszdf9uGykMEcDbG6g2p3mE9G+9ENmL4kvlERWHw6lMVLo4qbxKmQokTfwDVOEwqC+8RMZs6QRUnoI3tBaUpttwqy4ndKdnpfHVeR0vgiNzOCjuLzGDjAb/2pA1tgcKjOsAAvYCDfTgvm4Qo5zgJvG4nAKK61fQvC+CaHgJT2Vj8ziAmoAPrWfPWaKEv7h8PrdOwE/0x+s9jwnKURBiRgIV9+B9ZYLHuQCv+hz4+/8JkrQaT/U6CqQbwTuqkX7kaQubyf1W0E68Aq7MYaCqM0AM7wsp+2xoz4Kw1sPIpK1dyNSHmoNAvACWCHC/3VK/JrsBkRzDnx0gS2OAOH6DrHZHcf0IaMoRfObXQBTHAtTeq1+LU61gXpw5Jph8yyqKpnOBs2zCqUQHtg7PsL3UPBlXXv1uRK17O8VI9/Sua3zp5mYBZzAfg5kbgZWoVmAkweFwOFWk5IlF3uUB/bRjCti020CSU8DiNxrE7E2gKveAf6AVBHkNEHE3Rtt2/P0Wd0+is7pa6bwuGXRWB5euNwC3mSOGgAz7QF7zEojmk3jcD6CpDoiBo6Bq94FsaQii6W6wZlAUH6dBlFbiOdnUDb/4zp8OorwCVBRHICSh/RsUKwaQTffjcdkomB4HSZiN+y4Hg3kEyq3u4ErDe5L74rmvQ/E0ET4ds4ndDMQp0SjSVoOn1k90XvcMcNPvQMDr1Q5FmabdBYZacUDMT4G3TTD4q9/g/f4OEDIIz30G7+E7vDc7nu9tkEz/gBC6iH7c3QGK9iie8//tnQeAHVW9/39n5pZt2ewmIQlJgIRA6DVIE0gCKoLoAxEe7cFfRX0KgkgN8AwooagIKqIUeYCKINUHKKJIkZJQBCKmAGmkl022720z539+d+csk9m5vey9d78f+GXm1Dlzzpk53z1z7sxaVZ6vUjQykcYu4+98gSrHEUgDphkQTLMXjlG2v7ITyvEHjrxhz8S0cSOWPnTm5N8/d+74H31i++CRSrEdQtL6ihJQL6o++rIqKIt5VRi3AQBA6am4NU+Mn1ga0hmpLBDfnn8F1W08hUZ8d6b83gfJ9UYAVAPiykUBteGXUE52jPd3cvnxtkkZ82N5/R6XOvsZ8buWmXyvZ3HFWwEyQnVK1gmSxgEqo8/wXHB/II1Swuo0FVafdAMAhhQ5d5q6VmuLil0wrvHedCtePF345tlUv3kmNX3nfHn14l7HG4CKxhFObyjbP+mRnvXK9lDiqb3fmZpUosm2baFnswq9psX//EvJJlOQyS6LKBqoI4P2VSG81jAZBwAwdMjrdvuHs1szQDwBAJLXWeCqhYclbHpJOVlIpeNrSjjd7eynJJVw8oJrGgBQbWi9VDU/Ysn2hlxJiCtfDYtLX50sLnltCn9lXcx+tP9XcFe/0ihmv32FuOKtg5IRASgQvj68lg08E6SEE3/pf0W/T0rezEY4eWGB5DYAAKgFKlY81cSN1jAPJCO8hEJN91Og8QGyt39VXPLoZ0iYQXWCu5Kk0U7MrBEXzp8gLn/hOvH96XoNChjmpBJK6QSUEk3JV2EYVy0+R23+paz/F5qp+bazTQsf86uPrk0+SAMAgFqlYh/bMX43/2oSVeLqeYdSxPgz9bbPpFEtyylm/4psMZ065x9Oo4/4DzKNd8my9iNDrKZoYjStXf4E7TTtMxSon0Kxf75ADWeq8NeaKRY+iUKNrWS9/G+K7X8yUfREqhPXkN1wL1nRQyk4Yn+yYptILHmUrEnjiOqOIyOxkuLWBDLDJtn0EIXidRQ3T6SezQ/L245tc4oIqpxMM0w+10tACadG8+olrWr/l8o+m/RNz2/l9Xv8l7OfEi7L3z7sNo+a3GCHAoY69OBr1V3earqWAQCAqbrHdtWNNOR1B3cqqfo0CRpPE1ZOokT8KrLsoyiRmE2x6N0kzJNp1IQLlP/VFO1uJHvCvbR87jSKGr8m2XEmxTpjJDa2Jl97IC2bEr291N53PFnyXor2hCkePY9io64niuxOiditlLB+TDFzb7Li3yf55sHUJ/+DZN+5NHLVkHzkGJQeFiOpBEkikeA/lPixcUIJJxZCPNuUjXDqVja7fzczn9qlycpGOAEAQDVT0eKp5m7AQjSqk4rQxh171Nk5nuokTes+MtvPpnDoc8p7JIXqDyFjxBgafxiLo1nUsWyuvPGgX8jrrniIItbrJOwOqrv0/6hJfkqJqcX0pytvpl7rMaLYDDLX8wAZoWDH/6NJHZeQtF8nufNMMuzPkLXhITn33Iy/lALVQapZHJ/rJmyapjSuWjxWXLnoeeX+ubJsH/veJK/fY7Wznzfe69bv2gYAgGoBM0+lR1AgPFpcPv8QouB5ZHY+RK3T+a95Fw0byW5NkCHWkLTaqK/zpyTk+dTV8ieVuosatj9CXPbKZPG9b+2iRiGbKNBIse9NIkusIGFMok9dsSuFjL1J1q8he2RUZRglY2K7vPRTCYqJ+1X+J6rRah8K9D3RfzwwHFACJaCMr/GoEk7nqy3PNs3ksBTwC0+vVfbppIvoQ2U/7t9NT7o/aiCcAAC1BsRTSRHdZAbeo6bRV5LZMJcSiXsoME7tB+JkBt9RwmeD2r5Lwtwgf3hgjKR9tXJ/RHXNs8lWg1x81UqK0dcoPOFwCrXcTYn996cW+Xcyw++SnHopNYZ/S6bxNDWO/TmFQ0Rd3ReQGNWm8niLJEWSRQgRv41ZkjQW0/r3lif9QNWTatZJY9t2QMVJKLPFlYt4pinTbNM7yj6h7AfKXlB2r7JL5fV79PejNOiyqHIMFIr9tLmBcAIA1AIVvWCc8d58GdyAs0Nc+3qQtthTKWQ8QrT5Kvmj4//oBIEqx31deK+HQdfM7IW7q3/fVub3tl+ebZqr7DollBJKaAXVPmdgKnef2qbE79pMB65bAEC1UzULxnHDLYC4vT81Nv0vmVv+RKFFf3F8QQ2RzfWRuG73daagOY7TTXK2SYmka1g4sYfaxpXFchVOtm2nLQuuYwBALYHHdjWMvO7QNyjW+0mif1wu516c8fELqH68oua99ZG6cx9d12lJ+olyzuv3TT7S5e/TsXBiAZUT3mOwMNJ+vO9nAABQS1T8YzvG7/EAbshgOOMWK278hI1GXLmIH9/xu52+qUTT4qRnjuj8+c3k/I06XIcAgOGE1ktVKZ5wwwbDGff14L0W0oXli/f6U8LJVMLJwnUIABhuVM2aJz+8N3MAqhnuz35WCIUIG79y8EzTmjVrkg7lB+EEABjWVIV4wo0a1CpanPihwxKJhO81UMzrQgslv/Io4RTmR3QTJkxQh8S1CAAAWDAOQAWjxIoIBoOkxEtKcaNJF5aKdHnybBMfXxGFaAIAgI+BeAJgiHCLFhYn2tzwjI+zW3T8RJMSTEnjcqhwPjZUEwAAeIB4AmAI8BMuGj8h5XWnI5t43uNr0aQw0pUNAAAAxBMABcNiI1fz4heHTeN1e0kX5sUdl4WWI5qUd/IYSQcAAIDUQDwBkAJHTGS0oSDd7FK6Mrr3XY/n2PB4DgAAsgTiCdQsWjjka7nCQqRclivec3Jmm8x8zhMAAIY7EE+gqtGiwM+KgZ9wSWVDiT5+NmWyLEtVT7KOLMcLAABADhQinvAnKxhSshFIXjGRq1UTmcpr2zZ/T6Wkv+ADAIDhAGaeQNXjFjteG+5wHSjRJCzL4l/RYTE4AAAUAYgnUDE4j5KyNo3XPRS4y5WLPfthrzju3tXJ1wNksnzgdDzTZJomhBMAABQJiCdQM3jFhtsKwS8/r+WClHKks0vH3rpUPPN+V7PjBAAAUAXw5xcGvhL8/PPP5zIKcNyyPRfxDlB4JFN75CpCKhXum+nOxbbtgGEYiYF4V/4rTBSMy7m7DZodcueTS58v9vUirnglSImAqe4YRNHNMWocuzdJc4u8cfpqJwoAANQ8Wi9h5gmALGEB4mdeMolAFk7Obn/66/eJqh3T8SqYoguny+bvRjJ8L4UaH6VA/YMUlzsQBX6q/nQ6W5xyc/qTBQCAGgQzT6AiySRAvKj+oJLk9qJHVx/ig2lj9B8VPBOk9/ln/RzOibQxOR9Xo4+fPNfLFwsylBi7fveBvJL+Dtn0d3d8TaHXifjuG0Ey7HvJiOxEVvA0CgbGUfv6D6l57I5kBLbKGw9aLS55bTQZZqO6m8TIshMqbi9RwygKmBFK2I0UrFsv5+4bdbIcQMyeN5psY4RK2yVvmN4mrpo3ghJGMxkirmq7jkLhdfK6feNOdAAAGHKKMfM0+E4NQJHgQT+VpaCQvsyZslBigcTGAzabe1+H89ZdiMLUieYmFk0y72uqFMIpSXuAz3c9UeMeKsMziVZvpIkToiSM+0kEviUumX8wkfkqycBvyBYL1CncTBT4rGqO9yluqTjmmxSPzRYn/mCb9hHffH0GWeY/yKi7h2z5krjs8U+r2j1L5bFICa57VP7vUiz6dZUO9xkAQMWBmSeQN/wTeJ93BgV7EvLiK57dQo/9u5ssv2ZK13Q+PbA+IOibh7TQJZ9sZoX0Q9UXeEDfBtUfxqnNZtZXcVvyQD1CWR0HKVOD/yDCynQ+/Bgtlw7ld52w3+j+XdocDvTXSzRhJ+Oqf1oDhqhX3XiDqjf+9Zvl7sO6f2fy81Iy0eRCXPB6K4XoXDLF+SQT7RR+/UsUPeRBEqE/k4yNUo08lRYsOYkO2P0hSsjNFIz9kay6O1T1flKluYxi1mRa8Mcv0GFnnkoirOLHXqZE32xKJOL00Zb/R5PG3UXBtfVktjxHVsOlZEUOp2D4DopEuunl28+Wbz3EohUAAIYcrZcKEU88QA0axEoFxFPlYVmW0gCmd2Az//et9sSFT26knri3ewhqqRPUHDZ81Qe3aFdM0tY+TuduX0FjGg165PSJdOSUBtUVBqe2bHvims7Esrte3xpatCk+1P2DxVhEmS4EfwYlvMd2IfPsA0fSlNbAOaZh3O+EJXGfky67n58bv3oo9nmLaf8QNEO2UEO8m+zGWUpyPkZ1v/8ixU6/gUTwz2TFdyBhjqCOzrOopfEPSjxtcsTT7VTfdBjFui5WCnJP+tfvTqDpX/6Cum2MIjP4Gll9/0NxK0YbO75G2425Q4mnMJmtfyer/iKV7pMU7bqN+lRHePVnZ8k3H4N4AgBUBBBPoGCUeCIlnhxXP6pZjOPu/cj6y/s9qtEcT4eAct/w2bF08ESeEPLnrbURuvyZTRS3t21fzuqyGaPphmPHCsNHNDz7Qc+EO19vX/7Yex2hsnXKHOFSH7ZjPV3/mTHnzNi5KaV4Yrh/pxJP5RBNGrHnWwE6xrqRRtRNJWmPo3h0AzUsPo9ie/5BiadnKRJ5lULB20ma75MdOYBs+SyFEo+TbPgxhcKfonjPhRSzdqO/3/JF+c7DMSdbEhfPn0UB8yYKhDdQIjaKutsupREj9yQZPI/qwp+maM8tSjxZ9OJtX1XpIJ4AABUBxFON8bO/rROPLOocsTFCY7oSNGFTt9WUUFW0fYPoHVNvrGkJW23n7759xymfai1axfmJJ6V5xIy7VtovL+9VjeZ4OrCzpc6gMKuoFERVodsj9qBnaJzigsNH0S2fGycMQ3D7qy7x8ULtGb9aPuG9zYnlbT3xUNKjlN0j17y58M4p87kfOqn+nBe+vtM24onxE0WZKMd1IL4zbyyZdgtJQ1LHqjU0Zfs+6gzsQEaolxrNLuqKbq+EVVid471KRL1IgcRcihvbUUPjKop1t1IkFqK/3rZG/vsP2xRWXD5vHFlipOpEW+RNB20Wl7/WQpbZQk0qXaR7LPX0kvz5rHVOdAAAGHKKIZ44bunv3A4QT/588pdLm9Z1xT/R3idPj1p0dMSiCapqAjxvweFKZvBevCFAGw2SL23XaDw2akT4haPHtHTceEphQiqTeNp3+zD9577NupPwomveDSrLup8lLEn3vNlOqzoSA+LJ6QrbiKc9b14yYVWXWN4VTYRMFX74jvU0pinghKqDKqnfFMz6sKlRB2fxlgs9qmH+uKibeuNSlUPQ1NHBcxZdNHWQeGL0yfF36BRp/ziphGtA/M/rnyGr4Wsk7AAlesdS95tny1+cv9QJBgCAmgIzT1XOEbevMrf09h61tkde3h2TRymNUe8EpUWN3VZDULw+tk7cus8486knvrxLrxOUNd620HCbfCyeeui0/UbS70+byApmirK1yrZXxsfbqMzbd7g/cVwWWRoZidvGMXevTLy2KpJJPE1U4mkZi6e6gKAnztyeZkxtblRBfcpY7rBuGa/2O5VtVcZwTqz+uFy85WNz2RiuT/0rO47Ha5j4TeDd6viT1HaNMkZfB1pFcpn0e5z4+eQxq9pj/3fEr1bS2m4ro3hi0tVvpSGuntdMEbk3a3Sqa1go5+6n6xYAAGoOrZf4xp8vw1u9DCGn/2Z504r2niuXdshHOqLy2GyFE6PEjanE1mEru+x7X15j/XryDUsmOEFZkWpgZ1KE2cr/Q2W9ypYqW6fMUsbP3ZLmxON1LfwuIHZrU//IlOtdWEwkBZu9rQ7jUvBMkxJRfSyklNnhgIiGAsYKZVuUScdsZXFlHylbrmy1sphjHcp6lUWU9Snj+OxnBU1jpbIEW8AQcWWWsphj7JaO9Sp7MsBXWepqG4Q+L69VIvK6Qzvljw97Vd582CsQTgCA4QLEU5Vxwv0rRz+9NHr72m45J2bJUY53zrDgauuVp7VF7Gf3vnnJJy9/YnMOw3tavP1ijLNNiSOitPjSwolnctijkHIl1z+5BFrR8clbl58tp0eUAAAAqoNCxBMGhTJzyn2rRry6InJjd5zOVCPztouN8kKSymuv5Z30u98ubDvC8cyaLGdEUvYxv7QuEcUzToU+Fh7rbEsqoBz4dQR8jLDrHAotPwAAgAoEM09Vwol3vxd4eXXPBR1RebYSHYW02yB64/ZOHVH77gNueX9fxysjbuGTQUDpNUS+cNo06dMJ9GzEe7uzLSksmpQl1zmpbVSdjy4br5HCdQIAADVGUQdhUDqWdASP3BKRF9tS9v8Uv8j0xMW0ZR32rQfcspTf1F00WFgoBs2SeQUTu7UxnC65k5psxFO3s90m/2KYH15/dQ5YAwQAADUIxFMVcNZvVzSs67Yvj1nU6niVgOQjvKM29SX++7Q7lxetXyhBwSJnm7diphIfGh3uCKhUIimbMqos/EWY8k9rmeAyek37q/RJh9rPRuABAACoMiCeqoD5a/uO7lHCxnGWDFtKc1Of/e3FvfF9HK988BMMcS0k1NbIVqA4pIqYzXoi3/6dzbFzKN8gtJBScCb5ZwQAAKAigXiqcL5w9/vhtj46K5HD6wgKIWaL0as77QtPeWB1To8HXYIhJY6AKmefG3SsHEWRij54VootE3yuCiwYBwCAGgTiqcJZsNme1JOgQ8u27FiJoJ6EOHZTV2yq45MTpuH7mEyrDf5FWnJhdTqxxeJEhZuO2EpFNsIk51pzH1OVY1B6Hc5l1AYAAGB4AfFU4fRZ4hNxWxR1EXcmYpYcv3BT7LgTH16Vc/+wbMlv63bD6kJ/EDYpRrIQTpwm3O9TUB8deFt5tiJHxVOHH7yeSRuHO1HZPSCk/NDhAAAAaguIpwpm1q0rRE/U3k8Nw1pIlAVbkhFJ0DG9nfFtFnpnyXpnOwglMiwWIJlwBIoWPkUTIKlEjobFTgbBk/yckTbH7RvfLbIAAADUFhBPFYxdT4GAKaap8bnMMxiSohbtvXJrzDuLlA8sIrIuvyNKGP1ZFv2duHwwdH5qy48B0/Z3Fjwu0cNl9pY7GcYizBFiSberzF7K3G4AAADKAcRTBbN0Q9SMJGg7x1lWbBJjt0Yp5XfvHPEwgNftQQXnPBNTjL7JhUrODikGvpHHbhZSyrZZV+X4J9P0+wwIPzZ+VxWXaSC+c06Dzkv5O3uDwwAAAFQ/EE8VzG7jDLO1TowdijHYsmVoVMjY0XH6wiJBWwnQ37YbkXTlx8CickcUJd0sepTxB4uTHyhmP8bZ126Or1/uyX6cdpuGUHk6e4NxjleSF5oCAAAYWiCeKphYPEBxe2CxdXmRJBJS7uS4BkgnGBz8Iqhk/muDvCgB4+wlhQvn1Zt0FcZAmbgcbnO8vej4equFUEDZoLelu+Hyq3z1d+44PgAAgBoD4qmC+agtZvXE7K39Y3e5kULYVqPj2AYlDpy9bUnlrxhYS+QSR4NwhAeLGl4gH1XGabxrnvwySFdBulB6q/u8e31TEj622mjjMDbe17NgPPuU8RUJKl9eGM/xI/0+AAAAagmIpwpm8nbSCprGZsdZdnosI6VQYKGUSCSSW20pYBGhhUkSFkluEeXj1sIpHZnCNR9n3A+vfUqmdZXdPQvFYW7jOmABx2UaSOvFew4KndZ7fAAAAFUOxFMFs3tLkxUStGLbMbk8SBKyIyrXOc5CcAuRtCKKUW4VxVefaIr9KMxdAN53Gz+q41kwPiZfK8lHdlps6fLrc3D8w8o4nl7v1B8IAACgZoB4qmDuOGOSLQz7HbXLsx5lxRBkt4TFGsdZCFoJacGhNkmRwb92S/o54XoWiHfZL5WC8nuUmK4fc1iDMi2AtGn4ONp4psjt5vVmXPc888SzTilnnpzzYOM0HG+bF4MCAACoHdINOqACGF0v/hkQcqvjLBumkN0Jaa92nIXgXmCtNEZSS2hx0u/4WESxschhf903k3FcBJ2tm3Tf/WNBxIvOtfDR+fFxuGx6697ncjC6TNo0yXz4XBzjMJ03z1SxWNPx3ekAAADUABBPFc5RE4Mrm0LibcdZNkIB8dE+40KrHGch6HVTLCy0CPETFlp86AXiOp1XfLQ7Wzfp+jGHcR46fzbOW88muWeV2DiM47OI0ml1GbTIYmMR5w5jOG9eJF6MXwgCAACoUCCeKpw7T5/aPTIsnjDEgKgoPUJQUMh5GzrjBc14JVWKpIAyU5lQxm7eshmOsZ/bX5v2a+3PbQC/ehj4hp0PXAxGCyIteNymRRLD8VlAaSHFbp2H9mfjY+owNp2ece/rtAAAAGoEflxCs2bNSt7gn3/+efdNv6LQi3I1XO7hwtF3vj9+/hr7ud643NPxKimmIXp3aqbTll62+5OOly+WZZFpsh75GBY8M+5aab+8vJd2HhWko6c2FqQeLJXhn5d008Yeiy44fBTd8rlxhuoKWqwks1Z9Ibj3LR+MXdUllnVFE6G6gKDHzhhPM6Y28ws2u5246ciliCOVuWeWWMyx+GJhxeylbJEy7a5b0x7rnXHXR7Su26KgUsFTRwfPWXTR1PudcAAAAFWC1ksQT1XCjjcsOW9Nt/yJLWWJ31otqDFEr+w1JnDC/PN38XtENkAm8ZRKsrD3uEaT6oIfT3zGLEnruhIpVQynccST7gr8bzK66gumEk/jtXhS+oQO3D5EoxvMnFSRxuQD9B/jY1RGqu7zyi+SkDR/VZSi6hxZPClRec7i70I8AQBAtQHxVGUc9svlrQs3Rh/ujMpjHK+SYAiR2GWUec5JM8f8/sbprWkrOV/xNEaJmofPmEgTmz9e+721z6KTfrua1ioB5QdnlU48HXPH8vEL2uxlbT3xgsTlkZPr6bKjxlB9cNvCWzbRA+920P3/7MhLQGnCAUFH7Fh3zt/OnQzxBAAAVYbWS1jzVCW89s0pW/cebV7dGBQrHa+io1SJHFNPT+46Sj6eSTilI1On6onZ9NTibnrm/S76szLePrm4i9ojvJQoNR797EbecPx4+vzuTRRScThavtbWY9G/1kdowbroNsZ+azrivmmyNdZjn5raSDcfP065AAAAVCuYeaoiDrp2mVgbiJ/aFpF3xSxZyAdzfWkKiSXTRge+9Na3d3nP8UqL38yTwvjWH9dZv5zX3q8YUsBB/HhNY6vmTNeipop72xfG038f0qpT8TaZhGee1Gb85l5r2UMLOkNL2+IFzQ65y+WGy5gvnOXOo4N08l4jaHyTeY5hGJh5AgCAKgOP7aqUK55aZz71fuc3398qr4tbkhcvF4X6oNg0rp7OOGpi+Ln7/mtKVpXLbeBtF8VuH7TFX/zGExvpn+uiBYkYTUAd4rPTGum2z29HrXXGeMebD5zMnsWTKscotbsnPza0+9+7xL+G41/q8XPAPmXaj9/lpGG/zyu7JOnq/zVekzL9eZikKHOMX0HA8flzOZwnP3PkheNjlPFk20JlaafOeKU7CzPbtkmJp+HZgQEAoIqBeKpiLnxqlfnwgu6TO6Lix71xuYPjnSdChk25Ysdm41u/P3e3v0xvzUnvsLjg+PqXZUzyDeAPLuikG15so0SaduJfxX1pr+Y61bRp+129aciT9m2SO44Icmbtqi9skymLJ7VJ/8wvD3yEYc749VNHPDkuAAAA1QLEU5Vz01PLjMeXxw9evEXO7YrRkbbkmZDc6kTVqdUQpBd3baHZ+01oeOPeU3csd6WygnALrwFyES6qL6jo3JWLW3x3GbLN21tuv3QQTwAAUJ1APNUIB/7sw+bNvfEvtfXR+dGE2NPiD9L2P7ZKAX/IluKNAVrRFKJfjW0J/Prd83bpcAIrAm9bM37tnW28fNH555onp1NpWB3xI0J+vMcCkTPj2bGYEk8S4gkAAKoPiKcK5tv3v20+vCYU3hwT4sCxprV/sx2788w9fGdoNDPuWDpyxZb4zLYIHWdLOjhu0w6SRJ3FszJq3DaEjIUM2hg06d06k57ab6x49tmv77bBST5UcKMOashc29oRK2pT3NknXY5c83SX30nLSolFFK+VUk3iu1YMAABAhQPxVIGcdN+6xg/bOo/c0CtP6IzSrjGbgk0h6lSnumxCk3hjTJ3x94mhzo1/+Pr0lCf/jYcXitdWm63re+yWPVrF+Nc3yFBLwLaEaWwaETK2Hjqa2u77ym7+L1OqEHzER1pyjZ8tOt9c8vT2U35E54c3HgAAgMoH4qmC+PxdC83FHcaRbT00pzMuPmlJGVQn6IQq1Lmrs7dDBq0aGaL7dhlt3j19UtPqn31h+6JXwqd/ucyctzEa2mUk2UdPa4zdfHzZ10Ft09aVIJ6YXMuhqaV+CgAAwx2tl7DwYog57q4PG9/dbFy0soMe3RqlmZZtbyucGOVWg7ARteROmyL0vX9tsp/+0+LOM46+c1mDE6MoHHbbslHvbo5fEovTX1d1GQ8/+E7fN07+zbLRTnApGKw2PLAgyWTlINMx/fwgnAAAoDbBzNMQcspvVo94dXX3dRu66WuWlPWOd1bwx3ubgvKxfbYLfr+uufXDv541uqAK2etnS8atbZc/74zSiTbPfCn4Uy0tYfrb2BGBCxZdtMsHyYhlwk+MZEOx+0U+5YBoAgCA2gQzT0PMF+9Z3vDC8u5r13fT+bkKJ8ayZUNHTJz1xvrE35as2nzREbctHnvNK5GcR/qzf7NM7H3r4p03dtBDHRE6RQsnRu0Htkbps6s6rN/tc/PinR3vYuMuM+/X80suLdve5lzU+Sq/bc0JGkD5Jd8C7jJTWVBZWFnA2ReOeeOy6TBD6R/OP/nHhbZsgHACAIDaBzNPQ8D5T6wJPrW458I13fb3E3buwskLzxA1heitMXXyp2Pq6U/zL9gjq1cPnP6bD8LzViWO2hgVc/vi8iBVo77tz3XfHKLHdx9lfnnet3ct5msN+G3e3f27qi8q/fLvDRF6eEEHReIfL7Tmn/XnOxOVL00hg760TzNNG5P8znDy4FwG1e9CahtjtwaCCQAAhgdaL0E8DQG7/uj941d22vfFLcmf9igapiGi9Sa9PbqO7mqto78ShdafNS2WuPhzuw9U1uXPLxUvLRF1bZ3W9PaYff7WiDxeCbiM38kzDBEfV09zprXU/+iF83bK+9d67nZUbVin3PzZE943l7bFEqc+sIYWrI9QMNUH5spE3JY0c+cGevTMSdRcl/yAn+2Ip7Da8udbBqjmvggAACB7IJ6GiKN+9cH4d9Zbz3TF5H6OV9FRdSXrTPooZNKrdQF6SVXWykhCbG0I0UibxNSuqDw+ZtGMhM0zP9nXYzggNk4eSV9afPHu/3C8csKnDZVX/6dW+L2Rt8/bYn336Q30nSNG0Zf2bibhPxFWclg4/eTlNnpyUTc985UdaOaURv6GYCeXX5UZM08AADBMgXgaAs59YLn55xXRa9f10GxV/jKsN+NfhpE0BEVVdUXUPq/9qVP7qjJzrz9ug9Y68cxBY8On/OUbk/XjtqxI1X7a37Jl6AfPbYj+5OV2+utXd6SDd6ifrLw/UsazYl0cR5Guf3KY96Tc8TmM3e54KV88ettrW9d958n14x46YyKdvHdzi/Lq4LKqcgfVlj8wPEA19kUAAAC5o/USFoyXkZfXJg5s66OvlEc4McmFzry4us6WskVt69k9WGNkB4uEjqj89OKt8ZMvf2iVW5jkhFtsuPbHJsulcnWe2LFwYnHFMz48RcUR0xkLIT8/bdrNn0jRfow7voZfy77Y2U8Jl919LgAAAIYHEE9l4qR7Pgi39dnfilk03vGqSiybzK0R65vPrO7j2ZicSSM2ws5Wc5gjmAbQIsojpAb83ft+psPVxm1u2J1cIa6Y4WwBAACAbYB4KhMrOuWeXTH7OEnpPtpbDUjqS9C+vZYstrjw9sWBx4LeGR61z3WoTbu1MEqJK3wgvYL/SZrjx4vhkw4AAADAD4inMnD944vEyg77zJgtxjpeVU1CUn1bVJ500G0f6lmaYrDc2WqWOdtBOCIoabzvuAdEVibTaXQ6D/pxnpteZwsAAABAPJWDFzcYo/ssOl4N3LUxo6EESG+cDt/aZRfzESSvRXLT42zdM0NJVD3yqwMCykLOflIUZQvH9TMOSiGoAAAAgAEgnsrAsk5xZNymUr2he0hI2LRjjGgvx5kWLXwcgZITKs02gtNx8+wQP16Lqby9oqtgfAQUBBUAAIABIJ5KzNm/XmZu7bOOteyBhcg1ga3OJ5KwZjnOYpBSoLBgcozfxs7iaVBc98xUoXgFm8LtLt6BAAAAVCUQTyXm/W5rVK8lpqshuaYGXT6biCX2+/qDG72/ksuJdKJHiZjkRhn3U972KeNZJ07EZqg4AWXJflxEAeXNyC3WinYQAAAA1QnEU4nZ2GfvVGuP7JIoYROz5B7PfLSl2fEpJbyuyS1aWMxo48d2Sj/1i1MWUNmYHy5/bwT3o8GBayZVPgAAAGqbihRP7kFOW7VikdjTltToOGsKS4qxzUFjouMsFdz4/EZvFkp+HWFgVogFFM9COebbaZS/ntHyJVU6F/iDAwAAhjkVNRBUu1DyctydS4ytfdYeaqiuqfVOGiUKg1t6rT0cZynwdgYtoLjf6r7Lbnc8jrONOtKCKZ1oygZHWCV/3QcAAGD4UhHiKR/RVA0iK5EgUxVz5yxmM6oVI2Ibu9zx3NulPD+vGOJ9Xvek/f3c3D+S2zwFk/ddTzoTPs9abUsAAABZMqTiKZVo0rMEbvOj0gXU6j4ZtKWY4DhrDm6VoJA7vd8+lt+5lJEc2ytV39SZuDuF9uM0dbxVfaYUnYPzzEuNAQAAqB2GTDylE01+pAqrZAHV15cIqFJX9bfs0qKaI2rJHV5atTXtY8lUbZoB/TZ2bmDOXze0X2baj2eMIqpPWMqSftn2jxz6UdHfKwUAAKC6GBLx5B2o0okmL35xcxj4ysqe48OhSIIHfi5fLRp/qsUYtyUSCCYdWcBtpY2dSU9/3I/iYs7WDafl/sumf42XNNU/BvJV+0am/qHDVVxT7afriFwmiCcAABjm8EBDs2bNSg4Yzz//fPpRpgh4BzKvEMqFYuZVCuY89v64H75t3xyxZKvjVXMETbHhkB2CF//j61O3Ol6++AkY1V4suhIsWCxbih88t97+ySsd9NxXd6SDJtXz47doMmK/QGpRlvYYCj4Ix9Vb7hBs/DZyLoNvB1Hl4Pg8Q7hFGR9T/GLeVvvC/1tPD50xkU7eu1nnxfHCKp+I2lZcfwMAAFBatF4qq3gqhdgpRZ7F4qr7F4qbPzQCUe/y4xoiHCA6bCcj8fyXp2WseJ+2alR+PdxmtiRDiScrKZ7OVeJpYv00FYU/DtygrJujK+MM2PS+JttG57VZvAaN89OzSF3KuGyqGMlsWNC13j5v64YLPOKJy6/i1KktxBMAAAxDhlw8FXPgcefLYFCrGlio8DucyJLy+KufWf/0bfM76ddfHEd7jS3oxeUF8+CCLrr+hTa6/9QJdOb+I09VXg97+xmDvgYAAMOHsounUgknTanzB6XlrTV98vQH19CHbXFqDhsUMErWFbMikpDUE7fp6KkNdM8XJ9BOrUFeOzWoY6GvAQDA8KGs4qlcwgYCqvrgZnpvQ+TKsx5aO3fBBr3EKXfSddxCegJruBN2b6Jf/sd4mtA8WEChnwEAwPChbOLJLWgYiCegUU0UWNEef+krj6w57MXlfXmLnKAp6LR9RtC0MeFBeWzusej+t9upPZL/wjOVPZ2xXzPdesL4haMbA3s53knQzwAAYPgwJOKpHAMNBFT18NTS3qZ757dvfvy9jnAha+oPmVRPfzhjIm3XOPhdnZGETZf/eSPd/WZ7QTNQQUPQmQe0LD19v5GHf2aX+o2ONwAAgGFEWcRTOWed3EBAVQe3vNze9MCCjs1vruoNp33uloFxjSbtNkZlkSKPNZ0JWrolVpB44qz3m1C39NR9mg+fPWM0xBMAAAxDyi6eyilihkq0gdyIJWTTvNWRzT96cXN4bVdcNZQTUGFwd5o0MkiXHDVm6Scm1h0eDgiIJwAAGIaUXDwN9exPrQooceV8g/okyVsOtcV3XhQUqhfyhwdX65ukmlSzNEctuS6WsA11Vt7z4EbTDVloA3r7Nn/yhY2f9bWzh4eB+EL9Fw4YImTym9EH3nwOAABgmFHz4ompNQElvvuOQYHIFWq8j1Br6y3UvXlfionLKFx/hbxun1VONAAAAACUAK2X+M3JRccrWoaKWpltGiDEL8SWB6t/DqBGSyjpu53a/6yyEWLOW6a49I0mccUrjeLEM4W46S0hLn2rUcx+rV6Fk7jytYC47M0GMefVkLjktcErqysD7jiZjPus2/i7dnrLM0m81cYv4eStNw8AAAAgb3jQKSn5ChgWYNoKwX38ShF1BeKuULWv/o/addQbv4fsxD8pZv6DOqaMow3xa0gmXqe4PV9cevtnyaLTSFofUF/gVYrHz3DSVxp8bl5j3G5+bOY2VpR6yx8Q5q02fns5b93p2QAAAIC8Kbl4qgRqS0Dp8vMn35Kok7NbSRrHktH+HMUiV9CuM6aQIb5NVuz3JAILSO56GYlYnYrZQnLLParV/+qkrQYqTexg5goAAIY5FSmeSiFwvAKqKkXUeCUkpNygrJXeezlANjWRjHZRYMEHZMj/ovioJqqr+x2Nic1UscMq3mRly8lo/aNySjXsb6L6iU/IW45a158hyAPMXAEAwDBnWMw8abyPEKtNQMnvTJfUJ+4kaU+h5ikPUtyYQ0bkNjKnBkmKCylgj1AntYHaG/6kYj9PwbrdVLLJRNZHJGSMhBlXZ43B3x/uDHw98DqpOmX8ZWK9Zkr7s2HmCQAAhjkl+bWdW5R4BUsmCkmbLV7RVKrjlApx4fwdKEQ7kGH0UIOxgEQ0TN3mfmRLk4LBlfKG6WvEN+e1UCPtzmdL7WsW0tiJIUoYO1B903vy2j14bVBFwHVfQSLWXZBBnaLCygoAAKDMlPRVBXqAyVeUcPpSCxq/QbDUxwSD4EZApQMAAKgKSvqqgkIph4jhY3iPw4IKMwtlBcIJAABA1TGs1jz5AREFAAAAgFwY9uJJU0kiyu+YEHMAAABAZQDx5MEroJhSiiidt9v8/P38tAEAQC3jvs9573/D2dz1AcoLxJMPfrNQjLfTFkIxO7y7XMXMFwAAyonfvYzNHQY+xl0fun6KZTpP4A/EUxpSiSjG3cFyId90uaKPU67jAQBKi9917PWrljipDFQOuj28baT9hzsQT1mQjYjKplMNZafLpZwAaNx9xduHYOU1vzbw+nndfn5et5+f1+3n53X7+Xnd2g9UN6VqS3ee+hhDYdlQke95qgayreB8yKbein38Smwr8f13AtQRGUu2OllTna+5ul3e9MUeJzgt4qp5Iykmvkam+ai88aDljjdIQSn7MwCgtsl1/KjG+40+x4p+z1M1wBWprVDceWWbnzeN2/KBO7PbKgIrOk0V5kMS1pMk7T+S3O7v4pLHjhXHXZ25gEI2kmEeSpY9zvEZ9uh29ba19gegkvC7t8HKY7nidw/Rfu77jLZqxFt2zDyViEI6SLHrrdDOOlTtKObM25N6jHkU6fwctTS/S3H5C7LoEFr/3sG08+4G9RqfJxGPUt/fnqT6Ez6txNJmim/3CgXXHEMy0EzSaqRAw0skmz4ie4MSUsb+JFauocYHnqbYZftT3PwEGR+9JX94yhviqld3pIhxnDrbBK18+SH5yKXdTjGqjkLbG4BSMpzHhWoF95SPmTlzZrIDY+apRPANIp2lgztqMTtrLsf2Q5fHbWVGyusO7lRS/xG1P47GL9+FugNPqJLNIit0JoX2vZZiscPI7r2Btj6yHdnmT8nsPEaF/1il2Y+sDeeqdA+Q0b0dBbqm0pYLjqe48RBZcnuyx98vLvj15ygaeIpkZBbZYleKJpqSRy0xfvVaDKtmdP/09llY7RioPtB+gzGq5WbrHSC0VSvuzpiqU5bq/NIdM1uK2Q5Z5yWoTv0bo8gBU5TsP4isxE5quz0Fxs+ikPUsSWMKjTrwWJKxESTXParOlE82TNL8T4pufVz+6Jjv0/Rzb6VQw4lkyxEk7AOIQqMoNPkQFXE5mbQvUcKkPVdE+w/o3+9S4Rem/dzptVUauj+4+0e5TR8fAFCZuK/VYqHzrFTzo+gzT8UeFDINNDq82McdCvwaqdTnlU0nyQZ3O/iZm3RhzDb+QikgwwiLK1/fmSzjQjK6nqXw2A9VSK8SP0+RYX+DAg0XUUfj6ySM1UR1l5CIvURip4+S6aWIqxNbT8G6vcVXft9KC+dMJpHYpPLtILJupiCdSvVjHqaQOZcidXMoEPwaGWcdkapsjA7zml+Y9qskvG2uTYcBAEAmcr1XuO81Xqt0/MqqxVPC2VYUuQ463kGrGhnqzuTXSYpBfm0julVB3qRg/RyK2veSbT1NwTHnUZ29gGx5EYnQ55Sgupl6u5qpJ6TiijvINLtINtxHwWBEiak3lUhqoy75PTIaN1DrlKepZ78LKNTxU5X3iyQCN1LMvoBiHQmKJeZQSF6g/H9NKxY+7xSganG3o9cAAKAY+N1fUlmtkRzJZs6c2aY2o4qxYNw9OBZSYcUUQNXYcN7zr4RzKGabZMUtSwQt6uKDsuqS1DJF0k2j+ivi8jd57kiFKf0/cqTynyrpygWCumIGTWiwafaekr7xlkGjd5Z0faukC+cZ1BcQ1Nql4s6y6cI3lVulD4cl/Xwfm/5bxbWloO1CkubuayePMQT4tbOudw5z7wMAACgv+gd2yTuxs3pcKvFU8GM89wCb7w3eL49sBm734OJHtQ04xajLcnDttddyQdm4/7CZjgWUBV1uhoVJ3DGe8WR3sv8p0/lw3JAyXuOkjfPhvDkep2HzHlfva9jtrTgdl8umjeHy8Duk2pV1Ovu89slS5lf5nDejj6uN0WXUW5ozZ45fHgAAAKoIP/FkK/GkB7i8KYV4yiSc/I6TKQ1T6WKqWsSTH9nUfzZcc8013oy0myuE970V4+fHaH+d3rvlsKSpYybTZ6rzWuhjAAAAsqdqxFMmsjlGpvwqdYArRl0OFbkKi1zavNTkWtfpyl5t7QYAACA1fm8Yr5i7fDYDDsfJdmDKFJcHv0oavKudTHWZS9tli84zlWVLLnE16dKgXwEAQO3hFk8VRaZBTAset2VCD6TavGSTB0hPujrMp9794rtJlaeXbOPlS7q80a8AAKC2MFw3/Yq7w+c62PEglcr80AOq+zip4oLMpKu7VG2ZKU0+eaYjU5pC2j9d3uhXAABQO7jfMJ77SFQGeEByW77wefpZpeIuWyHnXQmkKn+6+uc0mcLzhdOWqk5LlS8AAIDKoWIf26VCD3x+lg9+IirdoF0Ohvr4Qw23ZamEUzYUWv+lLh8AAIChpeiP7dwDR7lFAB87lZUDPl9t+eJNW66yF0qqc861/JniF7M+yl23hfQLAAAAlUPFP7YrFjxQpjIvfn65wvWajw0X/M41U70Xo128pMqz0LYoRVkBAABUBiV5bOceOKpBEHB53VYJVFJZ8iXf8g8nEQkAAKD6cIunko1Yw20w1MLHa9mQS9xaItM5l7JOhmN9AwAAyJ+SvSTTOyBhNqG/TjJZNYK2BQAAMJwo6cyTVwwMl0EWYiI91VI/pSgn+gYAAFQ/ZX9VAQYPMJyp1tlFAAAAH1Ny8eT3OAoCCqQCfQMAAEClU5YF44yfgMJAWRsUczYFMzMAAAAqHS2eEspKPmr5DYy1IqAgBAEAAIDhgRZP65xtyWEBhVmo4UGqNq2W2aVCyon+DAAAtYsWTw3OtmzU0iyUt9zVIg4qieEgNtAvAACgNtDiKaTM7t8tHzyYeAcUHkSraSAdDoN+NqQSBsWqn1LWc7HzRp8AAIDaRounRmVDdsf3G3h5ANJWqfiVDbML+aPrs5rrsJL7KwAAgOKgxZPeDhk8YKabvXDbUJOqHMNdOKVrPy+5xNWUou1T5ZlPW6Yr33DvGwAAUEsMuWjywoNMpoGGB6l0VkyyzR+DY3pS1VuuFCsfplx5oW8AAEBt4RZPFXWHz0ZEpYIHsmJZJgopZy2Sri68dZoqbqZ6z6ZdCiHX9kxXHvQNAACoPdziqeJmoRgefNw2lHjLMtTlqVQy1YtXROVDIekzHT/b8mUbDwAAQG2hBROPdmX/tV0+lEOwuMWR20D2ZFNfhQqPfNLnkkaLo1SWDvQZAACoXbR4iimryJknP0o9MOU6UAJ/yiEesm2fcrYjRBMAANQ2WjBVjXByU2oR5UYPvpVqxUTn5z2G17KhUtqnXEA4AQBA7aNFU0BZ+UaYIqNFlDYv3nC/ONWOn2DI13R+mfCmS2W1Ti33KwAAAIPR4qmmRjj3YJZqQPPGSRUPDD8y9Ql3eKo4AAAAapeqfFxXKryDIgbG4YVfm7v7gl84AACA4YcWTxgRUuA3eHrNG8/r9vPzuv383G4vfn7DFV1HqeoknX+mtAAAAIAXLZ7413YgT7wDr99AXGgc3nebn18q84vr9fO6S2n6WMXCb32V3/G8BgAAAOSDMXPmzCPUFuKphvETCl6/cooJfSzeeq1YuAWV1wAAAIBC4JmnaP8uAENPqcSUGz9BBdvWAAAApIbFk6WMX1XA4K4JKgqvmCqVoALb4ieoMhkAAAwXWDz1KutSxne/oDIAKpp0gsq9D8qLn6DKxnRaAACoNPzuVwyLJ17vtCHpImp0tgBUFW4RpffdBioXfUPy3qRg1Wlg6PFrF1h+lgqhBpbGWbNmLVb7k/q9AAAAAACAP0T/H0qu72o+wwfyAAAAAElFTkSuQmCC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picture containing object Description automatically generated.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AD Connect provides several components that you can install to create a hybrid identity system.</a:t>
            </a:r>
          </a:p>
          <a:p>
            <a:pPr lvl="0"/>
            <a:r>
              <a:rPr b="1"/>
              <a:t>Sync services</a:t>
            </a:r>
            <a:r>
              <a:rPr/>
              <a:t>. This component is responsible for creating users, groups, and other objects. It also makes sure that identity information for your on-premises users and groups matches that in the cloud.</a:t>
            </a:r>
          </a:p>
          <a:p>
            <a:pPr lvl="0"/>
            <a:r>
              <a:rPr b="1"/>
              <a:t>Health monitoring</a:t>
            </a:r>
            <a:r>
              <a:rPr/>
              <a:t>. Azure AD Connect Health supplies robust monitoring and a central location in the Azure portal for viewing this activity.</a:t>
            </a:r>
          </a:p>
          <a:p>
            <a:pPr lvl="0"/>
            <a:r>
              <a:rPr b="1"/>
              <a:t>AD FS</a:t>
            </a:r>
            <a:r>
              <a:rPr/>
              <a:t>. Federation is an optional part of Azure AD Connect that you can use to configure a hybrid environment via an on-premises AD FS infrastructure. Organizations can use this to address complex deployments, such as domain join SSO, enforcement of the Active Directory sign-in policy, and smart card or third-party multi-factor authentication.</a:t>
            </a:r>
          </a:p>
          <a:p>
            <a:pPr lvl="0"/>
            <a:r>
              <a:rPr b="1"/>
              <a:t>Password hash synchronization</a:t>
            </a:r>
            <a:r>
              <a:rPr/>
              <a:t>. This feature is a sign-in method that synchronizes a hash of a user’s on-premises Active Directory password with Azure AD.</a:t>
            </a:r>
          </a:p>
          <a:p>
            <a:pPr lvl="0"/>
            <a:r>
              <a:rPr b="1"/>
              <a:t>Pass-through authentication</a:t>
            </a:r>
            <a:r>
              <a:rPr/>
              <a:t>. This allows users to sign in to both on-premises and cloud-based applications using the same passwords. This reduces IT helpdesk costs because users are less likely to forget how to sign in. This feature provides an alternative to </a:t>
            </a:r>
            <a:r>
              <a:rPr b="1"/>
              <a:t>Password hash synchronization</a:t>
            </a:r>
            <a:r>
              <a:rPr/>
              <a:t> that allows organizations to enforce their security and password complexity policies.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your on-premises directories with Azure AD makes your users more productive by supplying a common identity for accessing both cloud and on-premises resources. Users and organizations get the following advantages:</a:t>
            </a:r>
          </a:p>
          <a:p>
            <a:pPr lvl="0"/>
            <a:r>
              <a:rPr/>
              <a:t>Users can use a single identity to access both on-premises applications and cloud services, such as Microsoft 365.</a:t>
            </a:r>
          </a:p>
          <a:p>
            <a:pPr lvl="0"/>
            <a:r>
              <a:rPr/>
              <a:t>A single tool provides an easy deployment experience for synchronization and sign-in.</a:t>
            </a:r>
          </a:p>
          <a:p>
            <a:pPr lvl="0"/>
            <a:r>
              <a:rPr/>
              <a:t>Integration provides the newest capabilities for your scenarios. Azure AD Connect replaces older versions of identity integration tools, such as DirSync and Azure AD Sync. For more information, see </a:t>
            </a:r>
            <a:r>
              <a:rPr>
                <a:hlinkClick r:id="rId2"/>
              </a:rPr>
              <a:t>Hybrid Identity directory integration tools comparison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and configuring Azure AD Connect is not a trivial task and requires some initial planning and decisions before you begin. Microsoft has a full </a:t>
            </a:r>
            <a:r>
              <a:rPr>
                <a:hlinkClick r:id="rId2"/>
              </a:rPr>
              <a:t>Installation guide</a:t>
            </a:r>
            <a:r>
              <a:rPr/>
              <a:t> to help you prepare, install, configure and test your AD Connect setup.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3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4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2022-04-22T11:26:14Z</dcterms:created>
  <dcterms:modified xsi:type="dcterms:W3CDTF">2022-04-22T11:26:14Z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