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active-directory/fundamentals/active-directory-compare-azure-ad-to-ad/" TargetMode="External" /><Relationship Id="rId3" Type="http://schemas.openxmlformats.org/officeDocument/2006/relationships/hyperlink" Target="https://azure.microsoft.com/services/active-directory/" TargetMode="External" /><Relationship Id="rId4" Type="http://schemas.openxmlformats.org/officeDocument/2006/relationships/hyperlink" Target="https://docs.microsoft.com/en-us/azure/active-directory/manage-apps/what-is-single-sign-on/" TargetMode="External" /><Relationship Id="rId5" Type="http://schemas.openxmlformats.org/officeDocument/2006/relationships/hyperlink" Target="https://docs.microsoft.com/en-us/azure/active-directory/hybrid/how-to-connect-sso" TargetMode="External" /><Relationship Id="rId6" Type="http://schemas.openxmlformats.org/officeDocument/2006/relationships/hyperlink" Target="https://docs.microsoft.com/en-us/azure/active-directory/hybrid/whatis-azure-ad-connect/" TargetMode="External" /><Relationship Id="rId7" Type="http://schemas.openxmlformats.org/officeDocument/2006/relationships/hyperlink" Target="https://docs.microsoft.com/en-us/azure/active-directory/authentication/concept-mfa-howitworks" TargetMode="External" /><Relationship Id="rId8" Type="http://schemas.openxmlformats.org/officeDocument/2006/relationships/hyperlink" Target="https://docs.microsoft.com/en-us/azure/active-directory/conditional-access/" TargetMode="External" /><Relationship Id="rId9" Type="http://schemas.openxmlformats.org/officeDocument/2006/relationships/hyperlink" Target="https://docs.microsoft.com/en-us/learn/support/troubleshooting?uid=learn.azure.secure-access-azure-identity-services.6-summary&amp;documentId=8f1467e4-677b-6586-25f7-b11c8aec8c0c&amp;versionIndependentDocumentId=c08d5544-dac0-1a08-079e-7143d71ee464&amp;contentPath=%2FMicrosoftDocs%2Flearn-pr%2Fblob%2Flive%2Flearn-pr%2Fazure-fundamentals%2Fsecure-access-azure-identity-services%2F6-summary.yml&amp;url=https%3A%2F%2Fdocs.microsoft.com%2Fen-us%2Flearn%2Fmodules%2Fsecure-access-azure-identity-services%2F6-summary&amp;author=rknapp" TargetMode="External" /><Relationship Id="rId10" Type="http://schemas.openxmlformats.org/officeDocument/2006/relationships/hyperlink" Target="https://docs.microsoft.com/en-us/learn/support/troubleshooting?uid=learn.azure.secure-access-azure-identity-services.6-summary&amp;documentId=8f1467e4-677b-6586-25f7-b11c8aec8c0c&amp;versionIndependentDocumentId=c08d5544-dac0-1a08-079e-7143d71ee464&amp;contentPath=%2FMicrosoftDocs%2Flearn-pr%2Fblob%2Flive%2Flearn-pr%2Fazure-fundamentals%2Fsecure-access-azure-identity-services%2F6-summary.yml&amp;url=https%3A%2F%2Fdocs.microsoft.com%2Fen-us%2Flearn%2Fmodules%2Fsecure-access-azure-identity-services%2F6-summary&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2 minutes</a:t>
            </a:r>
          </a:p>
          <a:p>
            <a:pPr lvl="0" indent="0" marL="0">
              <a:buNone/>
            </a:pPr>
            <a:r>
              <a:rPr/>
              <a:t>Tailwind Traders needs to ensure that only its workforce can access its growing set of cloud applications, both from any location and from any device.</a:t>
            </a:r>
          </a:p>
          <a:p>
            <a:pPr lvl="0" indent="0" marL="0">
              <a:buNone/>
            </a:pPr>
            <a:r>
              <a:rPr/>
              <a:t>In building out its plan, Tailwind Traders learns that:</a:t>
            </a:r>
          </a:p>
          <a:p>
            <a:pPr lvl="0"/>
            <a:r>
              <a:rPr/>
              <a:t>Authentication (AuthN) establishes the user’s identity.</a:t>
            </a:r>
          </a:p>
          <a:p>
            <a:pPr lvl="0"/>
            <a:r>
              <a:rPr/>
              <a:t>Authorization (AuthZ) establishes the level of access that an authenticated user has.</a:t>
            </a:r>
          </a:p>
          <a:p>
            <a:pPr lvl="0"/>
            <a:r>
              <a:rPr/>
              <a:t>Single sign-on (SSO) enables a user to sign in one time and use that credential to access multiple resources and applications.</a:t>
            </a:r>
          </a:p>
          <a:p>
            <a:pPr lvl="0"/>
            <a:r>
              <a:rPr/>
              <a:t>Azure Active Directory (Azure AD) is a cloud-based identity and access management service. Azure AD enables an organization to control access to apps and resources based on its business requirements.</a:t>
            </a:r>
          </a:p>
          <a:p>
            <a:pPr lvl="0"/>
            <a:r>
              <a:rPr/>
              <a:t>Azure AD Multi-Factor Authentication provides additional security for identities by requiring two or more elements to fully authenticate. In general, multifactor authentication can include something the user knows, something the user has, and something the user is.</a:t>
            </a:r>
          </a:p>
          <a:p>
            <a:pPr lvl="0"/>
            <a:r>
              <a:rPr/>
              <a:t>Conditional Access is a tool that Azure AD uses to allow or deny access to resources based on identity signals such as the user’s location.</a:t>
            </a:r>
          </a:p>
          <a:p>
            <a:pPr lvl="0" indent="0" marL="0">
              <a:buNone/>
            </a:pPr>
            <a:r>
              <a:rPr/>
              <a:t>With these ideas in place, the software development and IT administrator teams can begin to replace their existing authentication systems with ones that use multiple factors and allow access to multiple applications.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 more</a:t>
            </a:r>
          </a:p>
        </p:txBody>
      </p:sp>
      <p:sp>
        <p:nvSpPr>
          <p:cNvPr id="3" name="Content Placeholder 2"/>
          <p:cNvSpPr>
            <a:spLocks noGrp="1"/>
          </p:cNvSpPr>
          <p:nvPr>
            <p:ph idx="1"/>
          </p:nvPr>
        </p:nvSpPr>
        <p:spPr/>
        <p:txBody>
          <a:bodyPr/>
          <a:lstStyle/>
          <a:p>
            <a:pPr lvl="0" indent="0" marL="0">
              <a:buNone/>
            </a:pPr>
            <a:r>
              <a:rPr/>
              <a:t>Here are more resources to help you go further:</a:t>
            </a:r>
          </a:p>
          <a:p>
            <a:pPr lvl="0"/>
            <a:r>
              <a:rPr>
                <a:hlinkClick r:id="rId2"/>
              </a:rPr>
              <a:t>Compare Active Directory to Azure Active Directory</a:t>
            </a:r>
          </a:p>
          <a:p>
            <a:pPr lvl="0"/>
            <a:r>
              <a:rPr>
                <a:hlinkClick r:id="rId3"/>
              </a:rPr>
              <a:t>Azure Active Directory</a:t>
            </a:r>
          </a:p>
          <a:p>
            <a:pPr lvl="0"/>
            <a:r>
              <a:rPr>
                <a:hlinkClick r:id="rId4"/>
              </a:rPr>
              <a:t>What is single sign-on (SSO)?</a:t>
            </a:r>
          </a:p>
          <a:p>
            <a:pPr lvl="0"/>
            <a:r>
              <a:rPr>
                <a:hlinkClick r:id="rId5"/>
              </a:rPr>
              <a:t>Azure Active Directory Seamless Single Sign-On</a:t>
            </a:r>
          </a:p>
          <a:p>
            <a:pPr lvl="0"/>
            <a:r>
              <a:rPr>
                <a:hlinkClick r:id="rId6"/>
              </a:rPr>
              <a:t>What is Azure AD Connect?</a:t>
            </a:r>
          </a:p>
          <a:p>
            <a:pPr lvl="0"/>
            <a:r>
              <a:rPr>
                <a:hlinkClick r:id="rId7"/>
              </a:rPr>
              <a:t>Azure AD Multi-Factor Authentication</a:t>
            </a:r>
          </a:p>
          <a:p>
            <a:pPr lvl="0"/>
            <a:r>
              <a:rPr>
                <a:hlinkClick r:id="rId8"/>
              </a:rPr>
              <a:t>Azure AD Conditional Access</a:t>
            </a:r>
          </a:p>
          <a:p>
            <a:pPr lvl="0" indent="0" marL="0">
              <a:buNone/>
            </a:pPr>
            <a:r>
              <a:rPr/>
              <a:t>Need help? See our </a:t>
            </a:r>
            <a:r>
              <a:rPr>
                <a:hlinkClick r:id="rId9"/>
              </a:rPr>
              <a:t>troubleshooting guide</a:t>
            </a:r>
            <a:r>
              <a:rPr/>
              <a:t> or provide specific feedback by </a:t>
            </a:r>
            <a:r>
              <a:rPr>
                <a:hlinkClick r:id="rId10"/>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2022-04-22T11:06:30Z</dcterms:created>
  <dcterms:modified xsi:type="dcterms:W3CDTF">2022-04-22T11:06:30Z</dcterms:modified>
</cp:coreProperties>
</file>

<file path=docProps/custom.xml><?xml version="1.0" encoding="utf-8"?>
<Properties xmlns="http://schemas.openxmlformats.org/officeDocument/2006/custom-properties" xmlns:vt="http://schemas.openxmlformats.org/officeDocument/2006/docPropsVTypes"/>
</file>