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4-exercise-install-azure-powershell/" TargetMode="External" /><Relationship Id="rId3"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 TargetMode="External" /><Relationship Id="rId4"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10 minutes</a:t>
            </a:r>
          </a:p>
          <a:p>
            <a:pPr lvl="0" indent="0" marL="0">
              <a:buNone/>
            </a:pPr>
            <a:r>
              <a:rPr/>
              <a:t>Suppose you’ve chosen Azure PowerShell as your automation solution. Your administrators prefer to run their scripts locally rather than in the Azure Cloud Shell. The team uses machines that run Linux, macOS, and Windows. You need to get Azure PowerShell working on all their devices.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must be installed?</a:t>
            </a:r>
          </a:p>
        </p:txBody>
      </p:sp>
      <p:sp>
        <p:nvSpPr>
          <p:cNvPr id="3" name="Content Placeholder 2"/>
          <p:cNvSpPr>
            <a:spLocks noGrp="1"/>
          </p:cNvSpPr>
          <p:nvPr>
            <p:ph idx="1"/>
          </p:nvPr>
        </p:nvSpPr>
        <p:spPr/>
        <p:txBody>
          <a:bodyPr/>
          <a:lstStyle/>
          <a:p>
            <a:pPr lvl="0" indent="0" marL="0">
              <a:buNone/>
            </a:pPr>
            <a:r>
              <a:rPr/>
              <a:t>We’ll go through the actual installation instructions in the next unit, but let’s look at the two components that make up Azure PowerShell.</a:t>
            </a:r>
          </a:p>
          <a:p>
            <a:pPr lvl="0"/>
            <a:r>
              <a:rPr b="1"/>
              <a:t>The base PowerShell product</a:t>
            </a:r>
            <a:r>
              <a:rPr/>
              <a:t> This comes in two variants: Windows PowerShell and PowerShell 7.x, which can be installed on Windows, macOS, and Linux.</a:t>
            </a:r>
          </a:p>
          <a:p>
            <a:pPr lvl="0"/>
            <a:r>
              <a:rPr b="1"/>
              <a:t>The Azure Az PowerShell module</a:t>
            </a:r>
            <a:r>
              <a:rPr/>
              <a:t> This extra module must be installed to add the Azure-specific commands to PowerShell.</a:t>
            </a:r>
          </a:p>
          <a:p>
            <a:pPr lvl="0" indent="0" marL="0">
              <a:buNone/>
            </a:pPr>
            <a:r>
              <a:rPr/>
              <a:t>Tip</a:t>
            </a:r>
          </a:p>
          <a:p>
            <a:pPr lvl="0" indent="0" marL="0">
              <a:buNone/>
            </a:pPr>
            <a:r>
              <a:rPr/>
              <a:t>PowerShell 7.0.6 LTS, PowerShell 7.1.3, or higher is the recommended version of PowerShell for use with the Azure Az PowerShell module on all platforms.</a:t>
            </a:r>
          </a:p>
          <a:p>
            <a:pPr lvl="0" indent="0" marL="0">
              <a:buNone/>
            </a:pPr>
            <a:r>
              <a:rPr/>
              <a:t>Once you’ve installed the base product, you’ll then add the Azure PowerShell module to your installation.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How to install PowerShell</a:t>
            </a:r>
          </a:p>
        </p:txBody>
      </p:sp>
      <p:sp>
        <p:nvSpPr>
          <p:cNvPr id="4" name="Text Placeholder 3"/>
          <p:cNvSpPr>
            <a:spLocks noGrp="1"/>
          </p:cNvSpPr>
          <p:nvPr>
            <p:ph idx="2" sz="half" type="body"/>
          </p:nvPr>
        </p:nvSpPr>
        <p:spPr/>
        <p:txBody>
          <a:bodyPr/>
          <a:lstStyle/>
          <a:p>
            <a:pPr lvl="0" indent="0" marL="0">
              <a:buNone/>
            </a:pPr>
            <a:r>
              <a:rPr/>
              <a:t>On both Linux and macOS, you’ll use a package manager to install PowerShell Core. The recommended package manager differs by OS and distribution.</a:t>
            </a:r>
          </a:p>
          <a:p>
            <a:pPr lvl="0" indent="0" marL="0">
              <a:buNone/>
            </a:pPr>
            <a:r>
              <a:rPr/>
              <a:t>Note</a:t>
            </a:r>
          </a:p>
          <a:p>
            <a:pPr lvl="0" indent="0" marL="0">
              <a:buNone/>
            </a:pPr>
            <a:r>
              <a:rPr/>
              <a:t>PowerShell is available in the Microsoft repository, so you’ll first need to add that repository to your package manager.</a:t>
            </a:r>
          </a:p>
          <a:p>
            <a:pPr lvl="0" indent="0" marL="0">
              <a:spcBef>
                <a:spcPts val="3000"/>
              </a:spcBef>
              <a:buNone/>
            </a:pPr>
            <a:r>
              <a:rPr b="1"/>
              <a:t>Linux</a:t>
            </a:r>
          </a:p>
          <a:p>
            <a:pPr lvl="0" indent="0" marL="0">
              <a:buNone/>
            </a:pPr>
            <a:r>
              <a:rPr/>
              <a:t>On Linux, the package manager will change based on the Linux distribution you choose.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Distribution(s)</a:t>
                      </a:r>
                    </a:p>
                  </a:txBody>
                  <a:tcPr/>
                </a:tc>
                <a:tc>
                  <a:txBody>
                    <a:bodyPr/>
                    <a:lstStyle/>
                    <a:p>
                      <a:pPr lvl="0" indent="0" marL="0" algn="l">
                        <a:buNone/>
                      </a:pPr>
                      <a:r>
                        <a:rPr/>
                        <a:t>Package manager</a:t>
                      </a:r>
                    </a:p>
                  </a:txBody>
                  <a:tcPr/>
                </a:tc>
              </a:tr>
              <a:tr h="0">
                <a:tc>
                  <a:txBody>
                    <a:bodyPr/>
                    <a:lstStyle/>
                    <a:p>
                      <a:pPr lvl="0" indent="0" marL="0" algn="l">
                        <a:buNone/>
                      </a:pPr>
                      <a:r>
                        <a:rPr/>
                        <a:t>Ubuntu, Debian</a:t>
                      </a:r>
                    </a:p>
                  </a:txBody>
                </a:tc>
                <a:tc>
                  <a:txBody>
                    <a:bodyPr/>
                    <a:lstStyle/>
                    <a:p>
                      <a:pPr lvl="0" indent="0" marL="0" algn="l">
                        <a:buNone/>
                      </a:pPr>
                      <a:r>
                        <a:rPr>
                          <a:latin typeface="Courier"/>
                        </a:rPr>
                        <a:t>apt-get</a:t>
                      </a:r>
                    </a:p>
                  </a:txBody>
                </a:tc>
              </a:tr>
              <a:tr h="0">
                <a:tc>
                  <a:txBody>
                    <a:bodyPr/>
                    <a:lstStyle/>
                    <a:p>
                      <a:pPr lvl="0" indent="0" marL="0" algn="l">
                        <a:buNone/>
                      </a:pPr>
                      <a:r>
                        <a:rPr/>
                        <a:t>Red Hat, CentOS</a:t>
                      </a:r>
                    </a:p>
                  </a:txBody>
                </a:tc>
                <a:tc>
                  <a:txBody>
                    <a:bodyPr/>
                    <a:lstStyle/>
                    <a:p>
                      <a:pPr lvl="0" indent="0" marL="0" algn="l">
                        <a:buNone/>
                      </a:pPr>
                      <a:r>
                        <a:rPr>
                          <a:latin typeface="Courier"/>
                        </a:rPr>
                        <a:t>yum</a:t>
                      </a:r>
                    </a:p>
                  </a:txBody>
                </a:tc>
              </a:tr>
              <a:tr h="0">
                <a:tc>
                  <a:txBody>
                    <a:bodyPr/>
                    <a:lstStyle/>
                    <a:p>
                      <a:pPr lvl="0" indent="0" marL="0" algn="l">
                        <a:buNone/>
                      </a:pPr>
                      <a:r>
                        <a:rPr/>
                        <a:t>OpenSUSE</a:t>
                      </a:r>
                    </a:p>
                  </a:txBody>
                </a:tc>
                <a:tc>
                  <a:txBody>
                    <a:bodyPr/>
                    <a:lstStyle/>
                    <a:p>
                      <a:pPr lvl="0" indent="0" marL="0" algn="l">
                        <a:buNone/>
                      </a:pPr>
                      <a:r>
                        <a:rPr>
                          <a:latin typeface="Courier"/>
                        </a:rPr>
                        <a:t>zypper</a:t>
                      </a:r>
                    </a:p>
                  </a:txBody>
                </a:tc>
              </a:tr>
              <a:tr h="0">
                <a:tc>
                  <a:txBody>
                    <a:bodyPr/>
                    <a:lstStyle/>
                    <a:p>
                      <a:pPr lvl="0" indent="0" marL="0" algn="l">
                        <a:buNone/>
                      </a:pPr>
                      <a:r>
                        <a:rPr/>
                        <a:t>Fedora</a:t>
                      </a:r>
                    </a:p>
                  </a:txBody>
                </a:tc>
                <a:tc>
                  <a:txBody>
                    <a:bodyPr/>
                    <a:lstStyle/>
                    <a:p>
                      <a:pPr lvl="0" indent="0" marL="0" algn="l">
                        <a:buNone/>
                      </a:pPr>
                      <a:r>
                        <a:rPr>
                          <a:latin typeface="Courier"/>
                        </a:rPr>
                        <a:t>dnf</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Mac</a:t>
            </a:r>
          </a:p>
          <a:p>
            <a:pPr lvl="0" indent="0" marL="0">
              <a:buNone/>
            </a:pPr>
            <a:r>
              <a:rPr/>
              <a:t>On macOS, you’ll use </a:t>
            </a:r>
            <a:r>
              <a:rPr>
                <a:latin typeface="Courier"/>
              </a:rPr>
              <a:t>Homebrew</a:t>
            </a:r>
            <a:r>
              <a:rPr/>
              <a:t> to install PowerShell.</a:t>
            </a:r>
          </a:p>
          <a:p>
            <a:pPr lvl="0" indent="0" marL="0">
              <a:buNone/>
            </a:pPr>
            <a:r>
              <a:rPr/>
              <a:t>In the next section, you’ll go through the detailed installation steps for some common platforms.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unit: Exercise - Install Azure PowerShell</a:t>
            </a:r>
          </a:p>
        </p:txBody>
      </p:sp>
      <p:sp>
        <p:nvSpPr>
          <p:cNvPr id="3" name="Content Placeholder 2"/>
          <p:cNvSpPr>
            <a:spLocks noGrp="1"/>
          </p:cNvSpPr>
          <p:nvPr>
            <p:ph idx="1"/>
          </p:nvPr>
        </p:nvSpPr>
        <p:spPr/>
        <p:txBody>
          <a:bodyPr/>
          <a:lstStyle/>
          <a:p>
            <a:pPr lvl="0" indent="0" marL="0">
              <a:buNone/>
            </a:pPr>
            <a:r>
              <a:rPr>
                <a:hlinkClick r:id="rId2"/>
              </a:rPr>
              <a:t>Continue</a:t>
            </a:r>
          </a:p>
          <a:p>
            <a:pPr lvl="0" indent="0" marL="0">
              <a:buNone/>
            </a:pPr>
            <a:r>
              <a:rPr/>
              <a:t>Need help? See our </a:t>
            </a:r>
            <a:r>
              <a:rPr>
                <a:hlinkClick r:id="rId3"/>
              </a:rPr>
              <a:t>troubleshooting guide</a:t>
            </a:r>
            <a:r>
              <a:rPr/>
              <a:t> or provide specific feedback by </a:t>
            </a:r>
            <a:r>
              <a:rPr>
                <a:hlinkClick r:id="rId4"/>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2022-04-22T13:31:08Z</dcterms:created>
  <dcterms:modified xsi:type="dcterms:W3CDTF">2022-04-22T13:31:08Z</dcterms:modified>
</cp:coreProperties>
</file>

<file path=docProps/custom.xml><?xml version="1.0" encoding="utf-8"?>
<Properties xmlns="http://schemas.openxmlformats.org/officeDocument/2006/custom-properties" xmlns:vt="http://schemas.openxmlformats.org/officeDocument/2006/docPropsVTypes"/>
</file>