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Azure/azure-powershell" TargetMode="External" /><Relationship Id="rId3" Type="http://schemas.openxmlformats.org/officeDocument/2006/relationships/hyperlink" Target="https://aka.ms/azpsmigrate" TargetMode="External" /><Relationship Id="rId4" Type="http://schemas.openxmlformats.org/officeDocument/2006/relationships/hyperlink" Target="https://docs.microsoft.com/en-us/powershell/azure/quickstart-migrate-azurerm-to-az-automatically"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automate-azure-tasks-with-powershell/6-exercise-create-resource-interactively/"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5 minutes</a:t>
            </a:r>
          </a:p>
          <a:p>
            <a:pPr lvl="0" indent="0" marL="0">
              <a:buNone/>
            </a:pPr>
            <a:r>
              <a:rPr/>
              <a:t>PowerShell lets you write commands and execute them immediately. This is known as </a:t>
            </a:r>
            <a:r>
              <a:rPr b="1"/>
              <a:t>interactive mode</a:t>
            </a:r>
            <a:r>
              <a:rPr/>
              <a:t>.</a:t>
            </a:r>
          </a:p>
          <a:p>
            <a:pPr lvl="0" indent="0" marL="0">
              <a:buNone/>
            </a:pPr>
            <a:r>
              <a:rPr/>
              <a:t>Recall that the overall goal in the Customer Relationship Management (CRM) example is to create three test environments containing Virtual Machines. You will use resource groups to ensure the VMs are organized into separate environments: one for unit testing, one for integration testing, and one for acceptance testing. You only need to create the resource groups once, so using the PowerShell interactive mode in this use case is a good choice.</a:t>
            </a:r>
          </a:p>
          <a:p>
            <a:pPr lvl="0" indent="0" marL="0">
              <a:buNone/>
            </a:pPr>
            <a:r>
              <a:rPr/>
              <a:t>When you enter a command into PowerShell, PowerShell matches the command to a </a:t>
            </a:r>
            <a:r>
              <a:rPr i="1"/>
              <a:t>cmdlet</a:t>
            </a:r>
            <a:r>
              <a:rPr/>
              <a:t>, and PowerShell then performs the requested action. We’ll look at some common commands you can use, then we’ll look into installing the Azure support for PowerShell.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are PowerShell cmdlets?</a:t>
            </a:r>
          </a:p>
        </p:txBody>
      </p:sp>
      <p:sp>
        <p:nvSpPr>
          <p:cNvPr id="3" name="Content Placeholder 2"/>
          <p:cNvSpPr>
            <a:spLocks noGrp="1"/>
          </p:cNvSpPr>
          <p:nvPr>
            <p:ph idx="1"/>
          </p:nvPr>
        </p:nvSpPr>
        <p:spPr/>
        <p:txBody>
          <a:bodyPr/>
          <a:lstStyle/>
          <a:p>
            <a:pPr lvl="0" indent="0" marL="0">
              <a:buNone/>
            </a:pPr>
            <a:r>
              <a:rPr/>
              <a:t>A PowerShell command is called a </a:t>
            </a:r>
            <a:r>
              <a:rPr b="1"/>
              <a:t>cmdlet</a:t>
            </a:r>
            <a:r>
              <a:rPr/>
              <a:t> (pronounced “command-let”). A cmdlet is a command that manipulates a single feature. The term </a:t>
            </a:r>
            <a:r>
              <a:rPr b="1"/>
              <a:t>cmdlet</a:t>
            </a:r>
            <a:r>
              <a:rPr/>
              <a:t> is intended to imply “small command”. By convention, cmdlet authors are encouraged to keep cmdlets simple and single-purpose.</a:t>
            </a:r>
          </a:p>
          <a:p>
            <a:pPr lvl="0" indent="0" marL="0">
              <a:buNone/>
            </a:pPr>
            <a:r>
              <a:rPr/>
              <a:t>The base PowerShell product ships with cmdlets that work with features such as sessions and background jobs. You can add modules to your PowerShell installation to get cmdlets that manipulate other features. For example, there are third-party modules to work with ftp, administer your operating system, access the file system, and so on.</a:t>
            </a:r>
          </a:p>
          <a:p>
            <a:pPr lvl="0" indent="0" marL="0">
              <a:buNone/>
            </a:pPr>
            <a:r>
              <a:rPr/>
              <a:t>Cmdlets follow a verb-noun naming convention; for example, </a:t>
            </a:r>
            <a:r>
              <a:rPr>
                <a:latin typeface="Courier"/>
              </a:rPr>
              <a:t>Get-Process</a:t>
            </a:r>
            <a:r>
              <a:rPr/>
              <a:t>, </a:t>
            </a:r>
            <a:r>
              <a:rPr>
                <a:latin typeface="Courier"/>
              </a:rPr>
              <a:t>Format-Table</a:t>
            </a:r>
            <a:r>
              <a:rPr/>
              <a:t>, and </a:t>
            </a:r>
            <a:r>
              <a:rPr>
                <a:latin typeface="Courier"/>
              </a:rPr>
              <a:t>Start-Service</a:t>
            </a:r>
            <a:r>
              <a:rPr/>
              <a:t>. There is also a convention for verb choice: “get” to retrieve data, “set” to insert or update data, “format” to format data, “out” to direct output to a destination, and so on.</a:t>
            </a:r>
          </a:p>
          <a:p>
            <a:pPr lvl="0" indent="0" marL="0">
              <a:buNone/>
            </a:pPr>
            <a:r>
              <a:rPr/>
              <a:t>Cmdlet authors are encouraged to include a help file for each cmdlet. The </a:t>
            </a:r>
            <a:r>
              <a:rPr>
                <a:latin typeface="Courier"/>
              </a:rPr>
              <a:t>Get-Help</a:t>
            </a:r>
            <a:r>
              <a:rPr/>
              <a:t> cmdlet displays the help file for any cmdlet. For example, to get help on the </a:t>
            </a:r>
            <a:r>
              <a:rPr>
                <a:latin typeface="Courier"/>
              </a:rPr>
              <a:t>Get-ChildItem</a:t>
            </a:r>
            <a:r>
              <a:rPr/>
              <a:t> cmdlet, enter the following statement in a Windows PowerShell session:</a:t>
            </a:r>
          </a:p>
          <a:p>
            <a:pPr lvl="0" indent="0">
              <a:buNone/>
            </a:pPr>
            <a:r>
              <a:rPr>
                <a:solidFill>
                  <a:srgbClr val="06287E"/>
                </a:solidFill>
                <a:latin typeface="Courier"/>
              </a:rPr>
              <a:t>Get-Help</a:t>
            </a:r>
            <a:r>
              <a:rPr>
                <a:latin typeface="Courier"/>
              </a:rPr>
              <a:t> </a:t>
            </a:r>
            <a:r>
              <a:rPr>
                <a:solidFill>
                  <a:srgbClr val="666666"/>
                </a:solidFill>
                <a:latin typeface="Courier"/>
              </a:rPr>
              <a:t>-</a:t>
            </a:r>
            <a:r>
              <a:rPr>
                <a:latin typeface="Courier"/>
              </a:rPr>
              <a:t>Name </a:t>
            </a:r>
            <a:r>
              <a:rPr>
                <a:solidFill>
                  <a:srgbClr val="06287E"/>
                </a:solidFill>
                <a:latin typeface="Courier"/>
              </a:rPr>
              <a:t>Get-ChildItem</a:t>
            </a:r>
            <a:r>
              <a:rPr>
                <a:latin typeface="Courier"/>
              </a:rPr>
              <a:t> </a:t>
            </a:r>
            <a:r>
              <a:rPr>
                <a:solidFill>
                  <a:srgbClr val="666666"/>
                </a:solidFill>
                <a:latin typeface="Courier"/>
              </a:rPr>
              <a:t>-</a:t>
            </a:r>
            <a:r>
              <a:rPr>
                <a:latin typeface="Courier"/>
              </a:rPr>
              <a:t>Detailed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a PowerShell module?</a:t>
            </a:r>
          </a:p>
        </p:txBody>
      </p:sp>
      <p:sp>
        <p:nvSpPr>
          <p:cNvPr id="3" name="Content Placeholder 2"/>
          <p:cNvSpPr>
            <a:spLocks noGrp="1"/>
          </p:cNvSpPr>
          <p:nvPr>
            <p:ph idx="1"/>
          </p:nvPr>
        </p:nvSpPr>
        <p:spPr/>
        <p:txBody>
          <a:bodyPr/>
          <a:lstStyle/>
          <a:p>
            <a:pPr lvl="0" indent="0" marL="0">
              <a:buNone/>
            </a:pPr>
            <a:r>
              <a:rPr/>
              <a:t>Cmdlets are shipped in </a:t>
            </a:r>
            <a:r>
              <a:rPr i="1"/>
              <a:t>modules</a:t>
            </a:r>
            <a:r>
              <a:rPr/>
              <a:t>. A PowerShell Module is a DLL that includes the code to process each available cmdlet. You’ll load cmdlets into PowerShell by loading the module in which they’re contained. You can get a list of loaded modules using the </a:t>
            </a:r>
            <a:r>
              <a:rPr>
                <a:latin typeface="Courier"/>
              </a:rPr>
              <a:t>Get-Module</a:t>
            </a:r>
            <a:r>
              <a:rPr/>
              <a:t> command:</a:t>
            </a:r>
          </a:p>
          <a:p>
            <a:pPr lvl="0" indent="0">
              <a:buNone/>
            </a:pPr>
            <a:r>
              <a:rPr>
                <a:solidFill>
                  <a:srgbClr val="06287E"/>
                </a:solidFill>
                <a:latin typeface="Courier"/>
              </a:rPr>
              <a:t>Get-Module</a:t>
            </a:r>
          </a:p>
          <a:p>
            <a:pPr lvl="0" indent="0" marL="0">
              <a:buNone/>
            </a:pPr>
            <a:r>
              <a:rPr/>
              <a:t>This will output something like:</a:t>
            </a:r>
          </a:p>
          <a:p>
            <a:pPr lvl="0" indent="0">
              <a:buNone/>
            </a:pPr>
            <a:r>
              <a:rPr>
                <a:latin typeface="Courier"/>
              </a:rPr>
              <a:t>ModuleType Version    Name                                ExportedCommands
---------- -------    ----                                ----------------
Manifest   3.1.0.0    Microsoft.PowerShell.Management     {Add-Computer, Add-Content, Checkpoint-Computer, Clear-Con...
Manifest   3.1.0.0    Microsoft.PowerShell.Utility        {Add-Member, Add-Type, Clear-Variable, Compare-Object...}
Binary     1.0.0.1    PackageManagement                   {Find-Package, Find-PackageProvider, Get-Package, Get-Pack...
Script     1.0.0.1    PowerShellGet                       {Find-Command, Find-DscResource, Find-Module, Find-RoleCap...
Script     2.0.0      PSReadline                          {Get-PSReadLineKeyHandler, Get-PSReadLineOption, Remove-PS...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Az PowerShell module?</a:t>
            </a:r>
          </a:p>
        </p:txBody>
      </p:sp>
      <p:sp>
        <p:nvSpPr>
          <p:cNvPr id="3" name="Content Placeholder 2"/>
          <p:cNvSpPr>
            <a:spLocks noGrp="1"/>
          </p:cNvSpPr>
          <p:nvPr>
            <p:ph idx="1"/>
          </p:nvPr>
        </p:nvSpPr>
        <p:spPr/>
        <p:txBody>
          <a:bodyPr/>
          <a:lstStyle/>
          <a:p>
            <a:pPr lvl="0" indent="0" marL="0">
              <a:buNone/>
            </a:pPr>
            <a:r>
              <a:rPr b="1"/>
              <a:t>Az</a:t>
            </a:r>
            <a:r>
              <a:rPr/>
              <a:t> is the formal name for the Azure PowerShell module, which contains cmdlets to work with Azure features. It contains hundreds of cmdlets that let you control nearly every aspect of every Azure resource. You can work with resource groups, storage, virtual machines, Azure Active Directory, containers, machine learning, and so on. This module is an open-source component </a:t>
            </a:r>
            <a:r>
              <a:rPr>
                <a:hlinkClick r:id="rId2"/>
              </a:rPr>
              <a:t>available on GitHub</a:t>
            </a:r>
            <a:r>
              <a:rPr/>
              <a:t>.</a:t>
            </a:r>
          </a:p>
          <a:p>
            <a:pPr lvl="0" indent="0" marL="0">
              <a:buNone/>
            </a:pPr>
            <a:r>
              <a:rPr/>
              <a:t>Note</a:t>
            </a:r>
          </a:p>
          <a:p>
            <a:pPr lvl="0" indent="0" marL="0">
              <a:buNone/>
            </a:pPr>
            <a:r>
              <a:rPr/>
              <a:t>You might have seen or used Azure PowerShell commands that used a </a:t>
            </a:r>
            <a:r>
              <a:rPr>
                <a:latin typeface="Courier"/>
              </a:rPr>
              <a:t>-AzureRM</a:t>
            </a:r>
            <a:r>
              <a:rPr/>
              <a:t> format. Because Az PowerShell modules now have all the capabilities of AzureRM PowerShell modules and more, we’ll retire AzureRM PowerShell modules on 29 February 2024. To avoid service interruptions, </a:t>
            </a:r>
            <a:r>
              <a:rPr>
                <a:hlinkClick r:id="rId3"/>
              </a:rPr>
              <a:t>update your scripts</a:t>
            </a:r>
            <a:r>
              <a:rPr/>
              <a:t> that use AzureRM PowerShell modules to use Az PowerShell modules by 29 February 2024. To automatically update your scripts, follow the </a:t>
            </a:r>
            <a:r>
              <a:rPr>
                <a:hlinkClick r:id="rId4"/>
              </a:rPr>
              <a:t>quickstart guide</a:t>
            </a:r>
            <a:r>
              <a:rPr/>
              <a:t>.</a:t>
            </a:r>
          </a:p>
          <a:p>
            <a:pPr lvl="0" indent="0" marL="0">
              <a:spcBef>
                <a:spcPts val="3000"/>
              </a:spcBef>
              <a:buNone/>
            </a:pPr>
            <a:r>
              <a:rPr b="1"/>
              <a:t>Install the Az PowerShell module</a:t>
            </a:r>
          </a:p>
          <a:p>
            <a:pPr lvl="0" indent="0" marL="0">
              <a:buNone/>
            </a:pPr>
            <a:r>
              <a:rPr/>
              <a:t>The Az PowerShell module is available from a global repository called the PowerShell Gallery. You can install the module onto your local machine through the </a:t>
            </a:r>
            <a:r>
              <a:rPr>
                <a:latin typeface="Courier"/>
              </a:rPr>
              <a:t>Install-Module</a:t>
            </a:r>
            <a:r>
              <a:rPr/>
              <a:t> cmdlet.</a:t>
            </a:r>
          </a:p>
          <a:p>
            <a:pPr lvl="0" indent="0" marL="0">
              <a:buNone/>
            </a:pPr>
            <a:r>
              <a:rPr/>
              <a:t>To install the latest Azure Az PowerShell module, run the following commands:</a:t>
            </a:r>
          </a:p>
          <a:p>
            <a:pPr lvl="0" indent="-342900" marL="342900">
              <a:buAutoNum type="arabicPeriod"/>
            </a:pPr>
            <a:r>
              <a:rPr/>
              <a:t>Open the </a:t>
            </a:r>
            <a:r>
              <a:rPr b="1"/>
              <a:t>Start</a:t>
            </a:r>
            <a:r>
              <a:rPr/>
              <a:t> menu and enter </a:t>
            </a:r>
            <a:r>
              <a:rPr b="1"/>
              <a:t>PowerShell</a:t>
            </a:r>
            <a:r>
              <a:rPr/>
              <a:t>.</a:t>
            </a:r>
          </a:p>
          <a:p>
            <a:pPr lvl="0" indent="-342900" marL="342900">
              <a:buAutoNum type="arabicPeriod"/>
            </a:pPr>
            <a:r>
              <a:rPr/>
              <a:t>Select the </a:t>
            </a:r>
            <a:r>
              <a:rPr b="1"/>
              <a:t>PowerShell</a:t>
            </a:r>
            <a:r>
              <a:rPr/>
              <a:t> icon.</a:t>
            </a:r>
          </a:p>
          <a:p>
            <a:pPr lvl="0" indent="-342900" marL="342900">
              <a:buAutoNum type="arabicPeriod"/>
            </a:pPr>
            <a:r>
              <a:rPr/>
              <a:t>Enter the following command, and then press Enter.</a:t>
            </a:r>
          </a:p>
          <a:p>
            <a:pPr lvl="1" indent="0">
              <a:buNone/>
            </a:pPr>
            <a:r>
              <a:rPr>
                <a:latin typeface="Courier"/>
              </a:rPr>
              <a:t>Install</a:t>
            </a:r>
            <a:r>
              <a:rPr>
                <a:solidFill>
                  <a:srgbClr val="666666"/>
                </a:solidFill>
                <a:latin typeface="Courier"/>
              </a:rPr>
              <a:t>-</a:t>
            </a:r>
            <a:r>
              <a:rPr>
                <a:latin typeface="Courier"/>
              </a:rPr>
              <a:t>Module </a:t>
            </a:r>
            <a:r>
              <a:rPr>
                <a:solidFill>
                  <a:srgbClr val="666666"/>
                </a:solidFill>
                <a:latin typeface="Courier"/>
              </a:rPr>
              <a:t>-</a:t>
            </a:r>
            <a:r>
              <a:rPr>
                <a:latin typeface="Courier"/>
              </a:rPr>
              <a:t>Name Az </a:t>
            </a:r>
            <a:r>
              <a:rPr>
                <a:solidFill>
                  <a:srgbClr val="666666"/>
                </a:solidFill>
                <a:latin typeface="Courier"/>
              </a:rPr>
              <a:t>-</a:t>
            </a:r>
            <a:r>
              <a:rPr>
                <a:latin typeface="Courier"/>
              </a:rPr>
              <a:t>Scope CurrentUser </a:t>
            </a:r>
            <a:r>
              <a:rPr>
                <a:solidFill>
                  <a:srgbClr val="666666"/>
                </a:solidFill>
                <a:latin typeface="Courier"/>
              </a:rPr>
              <a:t>-</a:t>
            </a:r>
            <a:r>
              <a:rPr>
                <a:latin typeface="Courier"/>
              </a:rPr>
              <a:t>Repository PSGallery</a:t>
            </a:r>
          </a:p>
          <a:p>
            <a:pPr lvl="0" indent="0" marL="0">
              <a:buNone/>
            </a:pPr>
            <a:r>
              <a:rPr/>
              <a:t>This installs the module for your current user (controlled by the </a:t>
            </a:r>
            <a:r>
              <a:rPr>
                <a:latin typeface="Courier"/>
              </a:rPr>
              <a:t>Scope</a:t>
            </a:r>
            <a:r>
              <a:rPr/>
              <a:t> parameter).</a:t>
            </a:r>
          </a:p>
          <a:p>
            <a:pPr lvl="0" indent="0" marL="0">
              <a:buNone/>
            </a:pPr>
            <a:r>
              <a:rPr/>
              <a:t>The command relies on NuGet to retrieve components, so depending on the version you have installed, you might be prompted to download and install the latest version of NuGet.</a:t>
            </a:r>
          </a:p>
          <a:p>
            <a:pPr lvl="0" indent="0">
              <a:buNone/>
            </a:pPr>
            <a:r>
              <a:rPr>
                <a:latin typeface="Courier"/>
              </a:rPr>
              <a:t>NuGet provider is required to continue
PowerShellGet requires NuGet provider version '2.8.5.201' or newer to interact with NuGet-based repositories. The NuGet
 provider must be available in 'C:\Program Files\PackageManagement\ProviderAssemblies' or
'C:\Users\&lt;username&gt;\AppData\Local\PackageManagement\ProviderAssemblies'. You can also install the NuGet provider by running
'Install-PackageProvider -Name NuGet -MinimumVersion 2.8.5.201 -Force'. Do you want PowerShellGet to install and import
 the NuGet provider now?
 [Y] Yes  [N] No  [S] Suspend  [?] Help (default is "Y"):</a:t>
            </a:r>
          </a:p>
          <a:p>
            <a:pPr lvl="0" indent="0" marL="0">
              <a:buNone/>
            </a:pPr>
            <a:r>
              <a:rPr/>
              <a:t>Enter </a:t>
            </a:r>
            <a:r>
              <a:rPr b="1"/>
              <a:t>Y</a:t>
            </a:r>
            <a:r>
              <a:rPr/>
              <a:t> and press Enter.</a:t>
            </a:r>
          </a:p>
          <a:p>
            <a:pPr lvl="0" indent="0" marL="0">
              <a:buNone/>
            </a:pPr>
            <a:r>
              <a:rPr/>
              <a:t>By default, the PowerShell Gallery isn’t configured as a trusted repository for PowerShellGet. Each time you perform an installation from an untrusted repository, you’ll be prompted to confirm you want to install the module with following output:</a:t>
            </a:r>
          </a:p>
          <a:p>
            <a:pPr lvl="0" indent="0">
              <a:buNone/>
            </a:pPr>
            <a:r>
              <a:rPr>
                <a:latin typeface="Courier"/>
              </a:rPr>
              <a:t>You are installing the modules from an untrusted repository. If you trust this repository, change its
InstallationPolicy value by running the Set-PSRepository cmdlet. Are you sure you want to install the modules from
'PSGallery'?
[Y] Yes  [A] Yes to All  [N] No  [L] No to All  [S] Suspend  [?] Help (default is "N"):</a:t>
            </a:r>
          </a:p>
          <a:p>
            <a:pPr lvl="0" indent="0" marL="0">
              <a:buNone/>
            </a:pPr>
            <a:r>
              <a:rPr/>
              <a:t>Enter </a:t>
            </a:r>
            <a:r>
              <a:rPr b="1"/>
              <a:t>Y</a:t>
            </a:r>
            <a:r>
              <a:rPr/>
              <a:t> or </a:t>
            </a:r>
            <a:r>
              <a:rPr b="1"/>
              <a:t>A</a:t>
            </a:r>
            <a:r>
              <a:rPr/>
              <a:t>, then press Enter.</a:t>
            </a:r>
          </a:p>
          <a:p>
            <a:pPr lvl="0" indent="0" marL="0">
              <a:spcBef>
                <a:spcPts val="3000"/>
              </a:spcBef>
              <a:buNone/>
            </a:pPr>
            <a:r>
              <a:rPr b="1"/>
              <a:t>Script execution failed</a:t>
            </a:r>
          </a:p>
          <a:p>
            <a:pPr lvl="0" indent="0" marL="0">
              <a:buNone/>
            </a:pPr>
            <a:r>
              <a:rPr/>
              <a:t>Depending on your security configuration, </a:t>
            </a:r>
            <a:r>
              <a:rPr>
                <a:latin typeface="Courier"/>
              </a:rPr>
              <a:t>Import-Module</a:t>
            </a:r>
            <a:r>
              <a:rPr/>
              <a:t> might fail with something like the following output:</a:t>
            </a:r>
          </a:p>
          <a:p>
            <a:pPr lvl="0" indent="0">
              <a:buNone/>
            </a:pPr>
            <a:r>
              <a:rPr>
                <a:latin typeface="Courier"/>
              </a:rPr>
              <a:t>import-module : File C:\Program Files\PowerShell\Modules\az\6.3.0\Az.psm1 cannot be loaded
because running scripts is disabled on this system. For more information, see about_Execution_Policies at
https:/go.microsoft.com/fwlink/?LinkID=135170.
At line:1 char:1
+ import-module Az
+ ~~~~~~~~~~~~~~~~~~~~~
    + CategoryInfo          : SecurityError: (:) [Import-Module], PSSecurityException
    + FullyQualifiedErrorId : UnauthorizedAccess,Microsoft.PowerShell.Commands.ImportModuleCommand</a:t>
            </a:r>
          </a:p>
          <a:p>
            <a:pPr lvl="0" indent="0" marL="0">
              <a:buNone/>
            </a:pPr>
            <a:r>
              <a:rPr/>
              <a:t>It might also fail by not responding at all. In this case, press Ctrl+C to stop the program.</a:t>
            </a:r>
          </a:p>
          <a:p>
            <a:pPr lvl="0" indent="0" marL="0">
              <a:buNone/>
            </a:pPr>
            <a:r>
              <a:rPr/>
              <a:t>Both behaviors typically indicate that the execution policy is “Restricted”, meaning you can’t run modules that you download from an external source, including the PowerShell Gallery. You can check this by running the cmdlet </a:t>
            </a:r>
            <a:r>
              <a:rPr>
                <a:latin typeface="Courier"/>
              </a:rPr>
              <a:t>Get-ExecutionPolicy</a:t>
            </a:r>
            <a:r>
              <a:rPr/>
              <a:t>. If it returns “Restricted”, then do the following:</a:t>
            </a:r>
          </a:p>
          <a:p>
            <a:pPr lvl="0" indent="-342900" marL="342900">
              <a:buAutoNum type="arabicPeriod"/>
            </a:pPr>
            <a:r>
              <a:rPr/>
              <a:t>Use the </a:t>
            </a:r>
            <a:r>
              <a:rPr>
                <a:latin typeface="Courier"/>
              </a:rPr>
              <a:t>SetExecutionPolicy</a:t>
            </a:r>
            <a:r>
              <a:rPr/>
              <a:t> cmdlet to change the policy to “RemoteSigned”:</a:t>
            </a:r>
          </a:p>
          <a:p>
            <a:pPr lvl="1" indent="0">
              <a:buNone/>
            </a:pPr>
            <a:r>
              <a:rPr>
                <a:solidFill>
                  <a:srgbClr val="06287E"/>
                </a:solidFill>
                <a:latin typeface="Courier"/>
              </a:rPr>
              <a:t>Set-ExecutionPolicy</a:t>
            </a:r>
            <a:r>
              <a:rPr>
                <a:latin typeface="Courier"/>
              </a:rPr>
              <a:t> </a:t>
            </a:r>
            <a:r>
              <a:rPr>
                <a:solidFill>
                  <a:srgbClr val="666666"/>
                </a:solidFill>
                <a:latin typeface="Courier"/>
              </a:rPr>
              <a:t>-</a:t>
            </a:r>
            <a:r>
              <a:rPr>
                <a:latin typeface="Courier"/>
              </a:rPr>
              <a:t>ExecutionPolicy RemoteSigned </a:t>
            </a:r>
            <a:r>
              <a:rPr>
                <a:solidFill>
                  <a:srgbClr val="666666"/>
                </a:solidFill>
                <a:latin typeface="Courier"/>
              </a:rPr>
              <a:t>-</a:t>
            </a:r>
            <a:r>
              <a:rPr>
                <a:latin typeface="Courier"/>
              </a:rPr>
              <a:t>Scope CurrentUser</a:t>
            </a:r>
          </a:p>
          <a:p>
            <a:pPr lvl="1" indent="0" marL="342900">
              <a:buNone/>
            </a:pPr>
            <a:r>
              <a:rPr/>
              <a:t>This will prompt you for permission:</a:t>
            </a:r>
          </a:p>
          <a:p>
            <a:pPr lvl="1" indent="0">
              <a:buNone/>
            </a:pPr>
            <a:r>
              <a:rPr>
                <a:latin typeface="Courier"/>
              </a:rPr>
              <a:t>The execution policy helps protect you from scripts that you do not trust. Changing the execution policy might expose
you to the security risks described in the about_Execution_Policies help topic at
https:/go.microsoft.com/fwlink/?LinkID=135170. Do you want to change the execution policy?
[Y] Yes  [A] Yes to All  [N] No  [L] No to All  [S] Suspend  [?] Help (default is "N"): Y</a:t>
            </a:r>
          </a:p>
          <a:p>
            <a:pPr lvl="0" indent="-342900" marL="342900">
              <a:buAutoNum type="arabicPeriod"/>
            </a:pPr>
            <a:r>
              <a:rPr/>
              <a:t>Enter </a:t>
            </a:r>
            <a:r>
              <a:rPr b="1"/>
              <a:t>Y</a:t>
            </a:r>
            <a:r>
              <a:rPr/>
              <a:t> or </a:t>
            </a:r>
            <a:r>
              <a:rPr b="1"/>
              <a:t>A</a:t>
            </a:r>
            <a:r>
              <a:rPr/>
              <a:t>, then press Enter.</a:t>
            </a:r>
          </a:p>
          <a:p>
            <a:pPr lvl="0" indent="-342900" marL="342900">
              <a:buAutoNum type="arabicPeriod"/>
            </a:pPr>
            <a:r>
              <a:rPr/>
              <a:t>At the command prompt, use the up arrow on your keyboard and rerun the </a:t>
            </a:r>
            <a:r>
              <a:rPr>
                <a:latin typeface="Courier"/>
              </a:rPr>
              <a:t>Install-Module</a:t>
            </a:r>
            <a:r>
              <a:rPr/>
              <a:t> command for Azure.</a:t>
            </a:r>
          </a:p>
          <a:p>
            <a:pPr lvl="0" indent="0" marL="0">
              <a:buNone/>
            </a:pPr>
            <a:r>
              <a:rPr/>
              <a:t>You should be able to see the Az module loading. After it completes, you’ll be able to use </a:t>
            </a:r>
            <a:r>
              <a:rPr>
                <a:latin typeface="Courier"/>
              </a:rPr>
              <a:t>Import-Module</a:t>
            </a:r>
            <a:r>
              <a:rPr/>
              <a:t> to load the cmdlets.</a:t>
            </a:r>
          </a:p>
          <a:p>
            <a:pPr lvl="0" indent="0" marL="0">
              <a:buNone/>
            </a:pPr>
            <a:r>
              <a:rPr/>
              <a:t>Installing Azure PowerShell on Linux or macOS uses the same commands.</a:t>
            </a:r>
          </a:p>
          <a:p>
            <a:pPr lvl="0" indent="-342900" marL="342900">
              <a:buAutoNum type="arabicPeriod"/>
            </a:pPr>
            <a:r>
              <a:rPr/>
              <a:t>In a terminal, run the following command to launch PowerShell.</a:t>
            </a:r>
          </a:p>
          <a:p>
            <a:pPr lvl="1" indent="0">
              <a:buNone/>
            </a:pPr>
            <a:r>
              <a:rPr>
                <a:latin typeface="Courier"/>
              </a:rPr>
              <a:t>pwsh</a:t>
            </a:r>
          </a:p>
          <a:p>
            <a:pPr lvl="0" indent="-342900" marL="342900">
              <a:buAutoNum type="arabicPeriod"/>
            </a:pPr>
            <a:r>
              <a:rPr/>
              <a:t>Run the following command at the PowerShell prompt to install Azure PowerShell.</a:t>
            </a:r>
          </a:p>
          <a:p>
            <a:pPr lvl="1" indent="0">
              <a:buNone/>
            </a:pPr>
            <a:r>
              <a:rPr>
                <a:latin typeface="Courier"/>
              </a:rPr>
              <a:t>Install</a:t>
            </a:r>
            <a:r>
              <a:rPr>
                <a:solidFill>
                  <a:srgbClr val="666666"/>
                </a:solidFill>
                <a:latin typeface="Courier"/>
              </a:rPr>
              <a:t>-</a:t>
            </a:r>
            <a:r>
              <a:rPr>
                <a:latin typeface="Courier"/>
              </a:rPr>
              <a:t>Module </a:t>
            </a:r>
            <a:r>
              <a:rPr>
                <a:solidFill>
                  <a:srgbClr val="666666"/>
                </a:solidFill>
                <a:latin typeface="Courier"/>
              </a:rPr>
              <a:t>-</a:t>
            </a:r>
            <a:r>
              <a:rPr>
                <a:latin typeface="Courier"/>
              </a:rPr>
              <a:t>Name Az </a:t>
            </a:r>
            <a:r>
              <a:rPr>
                <a:solidFill>
                  <a:srgbClr val="666666"/>
                </a:solidFill>
                <a:latin typeface="Courier"/>
              </a:rPr>
              <a:t>-</a:t>
            </a:r>
            <a:r>
              <a:rPr>
                <a:latin typeface="Courier"/>
              </a:rPr>
              <a:t>Scope CurrentUser </a:t>
            </a:r>
            <a:r>
              <a:rPr>
                <a:solidFill>
                  <a:srgbClr val="666666"/>
                </a:solidFill>
                <a:latin typeface="Courier"/>
              </a:rPr>
              <a:t>-</a:t>
            </a:r>
            <a:r>
              <a:rPr>
                <a:latin typeface="Courier"/>
              </a:rPr>
              <a:t>Repository PSGallery </a:t>
            </a:r>
            <a:r>
              <a:rPr>
                <a:solidFill>
                  <a:srgbClr val="666666"/>
                </a:solidFill>
                <a:latin typeface="Courier"/>
              </a:rPr>
              <a:t>-</a:t>
            </a:r>
            <a:r>
              <a:rPr>
                <a:latin typeface="Courier"/>
              </a:rPr>
              <a:t>Force</a:t>
            </a:r>
          </a:p>
          <a:p>
            <a:pPr lvl="0" indent="-342900" marL="342900">
              <a:buAutoNum type="arabicPeriod"/>
            </a:pPr>
            <a:r>
              <a:rPr/>
              <a:t>If you’re asked whether you trust modules from </a:t>
            </a:r>
            <a:r>
              <a:rPr b="1"/>
              <a:t>PSGallery</a:t>
            </a:r>
            <a:r>
              <a:rPr/>
              <a:t>, answer </a:t>
            </a:r>
            <a:r>
              <a:rPr b="1"/>
              <a:t>Yes</a:t>
            </a:r>
            <a:r>
              <a:rPr/>
              <a:t> or </a:t>
            </a:r>
            <a:r>
              <a:rPr b="1"/>
              <a:t>Yes to All</a:t>
            </a:r>
            <a:r>
              <a:rPr/>
              <a:t>.</a:t>
            </a:r>
          </a:p>
          <a:p>
            <a:pPr lvl="0" indent="0" marL="0">
              <a:spcBef>
                <a:spcPts val="3000"/>
              </a:spcBef>
              <a:buNone/>
            </a:pPr>
            <a:r>
              <a:rPr b="1"/>
              <a:t>Update a PowerShell module</a:t>
            </a:r>
          </a:p>
          <a:p>
            <a:pPr lvl="0" indent="0" marL="0">
              <a:buNone/>
            </a:pPr>
            <a:r>
              <a:rPr/>
              <a:t>If you get a warning or error message indicating that a version of the Azure PowerShell module is already installed, you can update to the </a:t>
            </a:r>
            <a:r>
              <a:rPr i="1"/>
              <a:t>latest</a:t>
            </a:r>
            <a:r>
              <a:rPr/>
              <a:t> version by issuing the following command:</a:t>
            </a:r>
          </a:p>
          <a:p>
            <a:pPr lvl="0" indent="0">
              <a:buNone/>
            </a:pPr>
            <a:r>
              <a:rPr>
                <a:latin typeface="Courier"/>
              </a:rPr>
              <a:t>Update</a:t>
            </a:r>
            <a:r>
              <a:rPr>
                <a:solidFill>
                  <a:srgbClr val="666666"/>
                </a:solidFill>
                <a:latin typeface="Courier"/>
              </a:rPr>
              <a:t>-</a:t>
            </a:r>
            <a:r>
              <a:rPr>
                <a:latin typeface="Courier"/>
              </a:rPr>
              <a:t>Module </a:t>
            </a:r>
            <a:r>
              <a:rPr>
                <a:solidFill>
                  <a:srgbClr val="666666"/>
                </a:solidFill>
                <a:latin typeface="Courier"/>
              </a:rPr>
              <a:t>-</a:t>
            </a:r>
            <a:r>
              <a:rPr>
                <a:latin typeface="Courier"/>
              </a:rPr>
              <a:t>Name Az</a:t>
            </a:r>
          </a:p>
          <a:p>
            <a:pPr lvl="0" indent="0" marL="0">
              <a:buNone/>
            </a:pPr>
            <a:r>
              <a:rPr/>
              <a:t>As with the </a:t>
            </a:r>
            <a:r>
              <a:rPr>
                <a:latin typeface="Courier"/>
              </a:rPr>
              <a:t>Install-Module</a:t>
            </a:r>
            <a:r>
              <a:rPr/>
              <a:t> cmdlet, answer </a:t>
            </a:r>
            <a:r>
              <a:rPr b="1"/>
              <a:t>Yes</a:t>
            </a:r>
            <a:r>
              <a:rPr/>
              <a:t> or </a:t>
            </a:r>
            <a:r>
              <a:rPr b="1"/>
              <a:t>Yes to All</a:t>
            </a:r>
            <a:r>
              <a:rPr/>
              <a:t> when prompted to trust the module. You can also use the </a:t>
            </a:r>
            <a:r>
              <a:rPr>
                <a:latin typeface="Courier"/>
              </a:rPr>
              <a:t>Update-Module</a:t>
            </a:r>
            <a:r>
              <a:rPr/>
              <a:t> command to reinstall a module if you’re having trouble with it.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Example: How to create a resource group with Azure PowerShell</a:t>
            </a:r>
          </a:p>
        </p:txBody>
      </p:sp>
      <p:sp>
        <p:nvSpPr>
          <p:cNvPr id="4" name="Text Placeholder 3"/>
          <p:cNvSpPr>
            <a:spLocks noGrp="1"/>
          </p:cNvSpPr>
          <p:nvPr>
            <p:ph idx="2" sz="half" type="body"/>
          </p:nvPr>
        </p:nvSpPr>
        <p:spPr/>
        <p:txBody>
          <a:bodyPr/>
          <a:lstStyle/>
          <a:p>
            <a:pPr lvl="0" indent="0" marL="0">
              <a:buNone/>
            </a:pPr>
            <a:r>
              <a:rPr/>
              <a:t>Once you’ve installed the Azure module, you can begin working with Azure. Let’s do a common task: creating a Resource Group. As you know, we use resource groups to administer related resources together. Creating a new resource group is one of the first tasks you’ll do when starting a new Azure solution.</a:t>
            </a:r>
          </a:p>
          <a:p>
            <a:pPr lvl="0" indent="0" marL="0">
              <a:buNone/>
            </a:pPr>
            <a:r>
              <a:rPr/>
              <a:t>There are four steps you need to perform:</a:t>
            </a:r>
          </a:p>
          <a:p>
            <a:pPr lvl="0" indent="-342900" marL="342900">
              <a:buAutoNum type="arabicPeriod"/>
            </a:pPr>
            <a:r>
              <a:rPr/>
              <a:t>Import the Azure cmdlets.</a:t>
            </a:r>
          </a:p>
          <a:p>
            <a:pPr lvl="0" indent="-342900" marL="342900">
              <a:buAutoNum type="arabicPeriod"/>
            </a:pPr>
            <a:r>
              <a:rPr/>
              <a:t>Connect to your Azure subscription.</a:t>
            </a:r>
          </a:p>
          <a:p>
            <a:pPr lvl="0" indent="-342900" marL="342900">
              <a:buAutoNum type="arabicPeriod"/>
            </a:pPr>
            <a:r>
              <a:rPr/>
              <a:t>Create the resource group.</a:t>
            </a:r>
          </a:p>
          <a:p>
            <a:pPr lvl="0" indent="-342900" marL="342900">
              <a:buAutoNum type="arabicPeriod"/>
            </a:pPr>
            <a:r>
              <a:rPr/>
              <a:t>Verify that creation was successful.</a:t>
            </a:r>
          </a:p>
          <a:p>
            <a:pPr lvl="0" indent="0" marL="0">
              <a:buNone/>
            </a:pPr>
            <a:r>
              <a:rPr/>
              <a:t>The following illustration shows an overview of these steps.</a:t>
            </a:r>
          </a:p>
        </p:txBody>
      </p:sp>
      <p:pic>
        <p:nvPicPr>
          <p:cNvPr descr="fig:  https://docs.microsoft.com/en-us/learn/modules/automate-azure-tasks-with-powershell/media/5-create-resource-overview.png" id="0" name="Picture 1"/>
          <p:cNvPicPr>
            <a:picLocks noGrp="1" noChangeAspect="1"/>
          </p:cNvPicPr>
          <p:nvPr/>
        </p:nvPicPr>
        <p:blipFill>
          <a:blip r:embed="rId2"/>
          <a:stretch>
            <a:fillRect/>
          </a:stretch>
        </p:blipFill>
        <p:spPr bwMode="auto">
          <a:xfrm>
            <a:off x="3568700" y="393700"/>
            <a:ext cx="5105400" cy="3492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An illustration showing the steps to create a resource group.</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Each step corresponds to a different cmdlet.</a:t>
            </a:r>
          </a:p>
          <a:p>
            <a:pPr lvl="0" indent="0" marL="0">
              <a:spcBef>
                <a:spcPts val="3000"/>
              </a:spcBef>
              <a:buNone/>
            </a:pPr>
            <a:r>
              <a:rPr b="1"/>
              <a:t>Import the Azure cmdlets</a:t>
            </a:r>
          </a:p>
          <a:p>
            <a:pPr lvl="0" indent="0" marL="0">
              <a:buNone/>
            </a:pPr>
            <a:r>
              <a:rPr/>
              <a:t>Beginning with PowerShell 3.0, modules are loaded automatically when you use a cmdlet within the module. It’s no longer necessary to manually import PowerShell modules unless you’ve changed the default module auto-loading settings.</a:t>
            </a:r>
          </a:p>
          <a:p>
            <a:pPr lvl="0" indent="0" marL="0">
              <a:spcBef>
                <a:spcPts val="3000"/>
              </a:spcBef>
              <a:buNone/>
            </a:pPr>
            <a:r>
              <a:rPr b="1"/>
              <a:t>Connect</a:t>
            </a:r>
          </a:p>
          <a:p>
            <a:pPr lvl="0" indent="0" marL="0">
              <a:buNone/>
            </a:pPr>
            <a:r>
              <a:rPr/>
              <a:t>When you’re working with a local install of Azure PowerShell, you’ll need to authenticate before you can execute Azure commands. The </a:t>
            </a:r>
            <a:r>
              <a:rPr>
                <a:latin typeface="Courier"/>
              </a:rPr>
              <a:t>Connect-AzAccount</a:t>
            </a:r>
            <a:r>
              <a:rPr/>
              <a:t> cmdlet prompts for your Azure credentials, then connects to your Azure subscription. It has many optional parameters, but if all you need is an interactive prompt, you don’t need any parameters:</a:t>
            </a:r>
          </a:p>
          <a:p>
            <a:pPr lvl="0" indent="0">
              <a:buNone/>
            </a:pPr>
            <a:r>
              <a:rPr>
                <a:latin typeface="Courier"/>
              </a:rPr>
              <a:t>Connect</a:t>
            </a:r>
            <a:r>
              <a:rPr>
                <a:solidFill>
                  <a:srgbClr val="666666"/>
                </a:solidFill>
                <a:latin typeface="Courier"/>
              </a:rPr>
              <a:t>-</a:t>
            </a:r>
            <a:r>
              <a:rPr>
                <a:latin typeface="Courier"/>
              </a:rPr>
              <a:t>AzAccount</a:t>
            </a:r>
          </a:p>
          <a:p>
            <a:pPr lvl="0" indent="0" marL="0">
              <a:spcBef>
                <a:spcPts val="3000"/>
              </a:spcBef>
              <a:buNone/>
            </a:pPr>
            <a:r>
              <a:rPr b="1"/>
              <a:t>Work with subscriptions</a:t>
            </a:r>
          </a:p>
          <a:p>
            <a:pPr lvl="0" indent="0" marL="0">
              <a:buNone/>
            </a:pPr>
            <a:r>
              <a:rPr/>
              <a:t>If you’re new to Azure, you probably only have a single subscription. But if you’ve been using Azure for a while, you might have created multiple Azure subscriptions. You can configure Azure PowerShell to execute commands against a particular subscription.</a:t>
            </a:r>
          </a:p>
          <a:p>
            <a:pPr lvl="0" indent="0" marL="0">
              <a:buNone/>
            </a:pPr>
            <a:r>
              <a:rPr/>
              <a:t>You can only be in one subscription at a time. Use the </a:t>
            </a:r>
            <a:r>
              <a:rPr>
                <a:latin typeface="Courier"/>
              </a:rPr>
              <a:t>Get-AzContext</a:t>
            </a:r>
            <a:r>
              <a:rPr/>
              <a:t> cmdlet to determine which subscription is active. If it’s not the correct one, you can change subscriptions using another cmdlet.</a:t>
            </a:r>
          </a:p>
          <a:p>
            <a:pPr lvl="0" indent="-342900" marL="342900">
              <a:buAutoNum type="arabicPeriod"/>
            </a:pPr>
            <a:r>
              <a:rPr/>
              <a:t>Get a list of all subscription names in your account with the </a:t>
            </a:r>
            <a:r>
              <a:rPr>
                <a:latin typeface="Courier"/>
              </a:rPr>
              <a:t>Get-AzSubscription</a:t>
            </a:r>
            <a:r>
              <a:rPr/>
              <a:t> command.</a:t>
            </a:r>
          </a:p>
          <a:p>
            <a:pPr lvl="0" indent="-342900" marL="342900">
              <a:buAutoNum type="arabicPeriod"/>
            </a:pPr>
            <a:r>
              <a:rPr/>
              <a:t>Change the subscription by passing the name of the one to select.</a:t>
            </a:r>
          </a:p>
          <a:p>
            <a:pPr lvl="0" indent="0">
              <a:buNone/>
            </a:pPr>
            <a:r>
              <a:rPr>
                <a:latin typeface="Courier"/>
              </a:rPr>
              <a:t>Set</a:t>
            </a:r>
            <a:r>
              <a:rPr>
                <a:solidFill>
                  <a:srgbClr val="666666"/>
                </a:solidFill>
                <a:latin typeface="Courier"/>
              </a:rPr>
              <a:t>-</a:t>
            </a:r>
            <a:r>
              <a:rPr>
                <a:latin typeface="Courier"/>
              </a:rPr>
              <a:t>AzContext </a:t>
            </a:r>
            <a:r>
              <a:rPr>
                <a:solidFill>
                  <a:srgbClr val="666666"/>
                </a:solidFill>
                <a:latin typeface="Courier"/>
              </a:rPr>
              <a:t>-</a:t>
            </a:r>
            <a:r>
              <a:rPr>
                <a:latin typeface="Courier"/>
              </a:rPr>
              <a:t>Subscription '00000000</a:t>
            </a:r>
            <a:r>
              <a:rPr>
                <a:solidFill>
                  <a:srgbClr val="666666"/>
                </a:solidFill>
                <a:latin typeface="Courier"/>
              </a:rPr>
              <a:t>-</a:t>
            </a:r>
            <a:r>
              <a:rPr>
                <a:latin typeface="Courier"/>
              </a:rPr>
              <a:t>0000</a:t>
            </a:r>
            <a:r>
              <a:rPr>
                <a:solidFill>
                  <a:srgbClr val="666666"/>
                </a:solidFill>
                <a:latin typeface="Courier"/>
              </a:rPr>
              <a:t>-</a:t>
            </a:r>
            <a:r>
              <a:rPr>
                <a:latin typeface="Courier"/>
              </a:rPr>
              <a:t>0000</a:t>
            </a:r>
            <a:r>
              <a:rPr>
                <a:solidFill>
                  <a:srgbClr val="666666"/>
                </a:solidFill>
                <a:latin typeface="Courier"/>
              </a:rPr>
              <a:t>-</a:t>
            </a:r>
            <a:r>
              <a:rPr>
                <a:latin typeface="Courier"/>
              </a:rPr>
              <a:t>0000</a:t>
            </a:r>
            <a:r>
              <a:rPr>
                <a:solidFill>
                  <a:srgbClr val="666666"/>
                </a:solidFill>
                <a:latin typeface="Courier"/>
              </a:rPr>
              <a:t>-</a:t>
            </a:r>
            <a:r>
              <a:rPr>
                <a:latin typeface="Courier"/>
              </a:rPr>
              <a:t>000000000000'</a:t>
            </a:r>
          </a:p>
          <a:p>
            <a:pPr lvl="0" indent="0" marL="0">
              <a:buNone/>
            </a:pPr>
            <a:r>
              <a:rPr/>
              <a:t>If you need to look up the </a:t>
            </a:r>
            <a:r>
              <a:rPr b="1"/>
              <a:t>Subscription ID</a:t>
            </a:r>
            <a:r>
              <a:rPr/>
              <a:t>, open Azure and select </a:t>
            </a:r>
            <a:r>
              <a:rPr b="1"/>
              <a:t>Subscriptions</a:t>
            </a:r>
            <a:r>
              <a:rPr/>
              <a:t> on the home page.</a:t>
            </a:r>
          </a:p>
          <a:p>
            <a:pPr lvl="0" indent="0" marL="0">
              <a:spcBef>
                <a:spcPts val="3000"/>
              </a:spcBef>
              <a:buNone/>
            </a:pPr>
            <a:r>
              <a:rPr b="1"/>
              <a:t>Get a list of all resource groups</a:t>
            </a:r>
          </a:p>
          <a:p>
            <a:pPr lvl="0" indent="0" marL="0">
              <a:buNone/>
            </a:pPr>
            <a:r>
              <a:rPr/>
              <a:t>You can retrieve a list of all Resource Groups in the active subscription.</a:t>
            </a:r>
          </a:p>
          <a:p>
            <a:pPr lvl="0" indent="0">
              <a:buNone/>
            </a:pPr>
            <a:r>
              <a:rPr>
                <a:latin typeface="Courier"/>
              </a:rPr>
              <a:t>Get</a:t>
            </a:r>
            <a:r>
              <a:rPr>
                <a:solidFill>
                  <a:srgbClr val="666666"/>
                </a:solidFill>
                <a:latin typeface="Courier"/>
              </a:rPr>
              <a:t>-</a:t>
            </a:r>
            <a:r>
              <a:rPr>
                <a:latin typeface="Courier"/>
              </a:rPr>
              <a:t>AzResourceGroup</a:t>
            </a:r>
          </a:p>
          <a:p>
            <a:pPr lvl="0" indent="0" marL="0">
              <a:buNone/>
            </a:pPr>
            <a:r>
              <a:rPr/>
              <a:t>To get a more concise view, you can send the output from the </a:t>
            </a:r>
            <a:r>
              <a:rPr>
                <a:latin typeface="Courier"/>
              </a:rPr>
              <a:t>Get-AzResourceGroup</a:t>
            </a:r>
            <a:r>
              <a:rPr/>
              <a:t> to the </a:t>
            </a:r>
            <a:r>
              <a:rPr>
                <a:latin typeface="Courier"/>
              </a:rPr>
              <a:t>Format-Table</a:t>
            </a:r>
            <a:r>
              <a:rPr/>
              <a:t> cmdlet using a pipe ‘|’.</a:t>
            </a:r>
          </a:p>
          <a:p>
            <a:pPr lvl="0" indent="0">
              <a:buNone/>
            </a:pPr>
            <a:r>
              <a:rPr>
                <a:latin typeface="Courier"/>
              </a:rPr>
              <a:t>Get</a:t>
            </a:r>
            <a:r>
              <a:rPr>
                <a:solidFill>
                  <a:srgbClr val="666666"/>
                </a:solidFill>
                <a:latin typeface="Courier"/>
              </a:rPr>
              <a:t>-</a:t>
            </a:r>
            <a:r>
              <a:rPr>
                <a:latin typeface="Courier"/>
              </a:rPr>
              <a:t>AzResourceGroup </a:t>
            </a:r>
            <a:r>
              <a:rPr>
                <a:solidFill>
                  <a:srgbClr val="666666"/>
                </a:solidFill>
                <a:latin typeface="Courier"/>
              </a:rPr>
              <a:t>|</a:t>
            </a:r>
            <a:r>
              <a:rPr>
                <a:latin typeface="Courier"/>
              </a:rPr>
              <a:t> </a:t>
            </a:r>
            <a:r>
              <a:rPr>
                <a:solidFill>
                  <a:srgbClr val="06287E"/>
                </a:solidFill>
                <a:latin typeface="Courier"/>
              </a:rPr>
              <a:t>Format-Table</a:t>
            </a:r>
          </a:p>
          <a:p>
            <a:pPr lvl="0" indent="0" marL="0">
              <a:buNone/>
            </a:pPr>
            <a:r>
              <a:rPr/>
              <a:t>The output will look something like this:</a:t>
            </a:r>
          </a:p>
          <a:p>
            <a:pPr lvl="0" indent="0">
              <a:buNone/>
            </a:pPr>
            <a:r>
              <a:rPr>
                <a:latin typeface="Courier"/>
              </a:rPr>
              <a:t>ResourceGroupName                  Location       ProvisioningState Tags TagsTable ResourceId
-----------------                  --------       ----------------- ---- --------- ----------
cloud-shell-storage-southcentralus southcentralus Succeeded                        /subscriptions/00000000-0000-0000...
ExerciseResources                  eastus         Succeeded                        /subscriptions/00000000-0000-0000...</a:t>
            </a:r>
          </a:p>
          <a:p>
            <a:pPr lvl="0" indent="0" marL="0">
              <a:spcBef>
                <a:spcPts val="3000"/>
              </a:spcBef>
              <a:buNone/>
            </a:pPr>
            <a:r>
              <a:rPr b="1"/>
              <a:t>Create a resource group</a:t>
            </a:r>
          </a:p>
          <a:p>
            <a:pPr lvl="0" indent="0" marL="0">
              <a:buNone/>
            </a:pPr>
            <a:r>
              <a:rPr/>
              <a:t>As you know, when you’re creating resources in Azure, you’ll always place them into a resource group for management purposes. A resource group is often one of the first things you’ll create when starting a new application.</a:t>
            </a:r>
          </a:p>
          <a:p>
            <a:pPr lvl="0" indent="0" marL="0">
              <a:buNone/>
            </a:pPr>
            <a:r>
              <a:rPr/>
              <a:t>You can create resource groups by using the </a:t>
            </a:r>
            <a:r>
              <a:rPr>
                <a:latin typeface="Courier"/>
              </a:rPr>
              <a:t>New-AzResourceGroup</a:t>
            </a:r>
            <a:r>
              <a:rPr/>
              <a:t> cmdlet. You must specify a name and location. The name must be unique within your subscription. The location determines where the metadata for your resource group will be stored (which may be important to you for compliance reasons). You use strings like “West US”, “North Europe”, or “West India” to specify the location. As with most of the Azure cmdlets, </a:t>
            </a:r>
            <a:r>
              <a:rPr>
                <a:latin typeface="Courier"/>
              </a:rPr>
              <a:t>New-AzResourceGroup</a:t>
            </a:r>
            <a:r>
              <a:rPr/>
              <a:t> has many optional parameters. However, the core syntax is:</a:t>
            </a:r>
          </a:p>
          <a:p>
            <a:pPr lvl="0" indent="0">
              <a:buNone/>
            </a:pPr>
            <a:r>
              <a:rPr>
                <a:latin typeface="Courier"/>
              </a:rPr>
              <a:t>New</a:t>
            </a:r>
            <a:r>
              <a:rPr>
                <a:solidFill>
                  <a:srgbClr val="666666"/>
                </a:solidFill>
                <a:latin typeface="Courier"/>
              </a:rPr>
              <a:t>-</a:t>
            </a:r>
            <a:r>
              <a:rPr>
                <a:latin typeface="Courier"/>
              </a:rPr>
              <a:t>AzResourceGroup </a:t>
            </a:r>
            <a:r>
              <a:rPr>
                <a:solidFill>
                  <a:srgbClr val="666666"/>
                </a:solidFill>
                <a:latin typeface="Courier"/>
              </a:rPr>
              <a:t>-</a:t>
            </a:r>
            <a:r>
              <a:rPr>
                <a:latin typeface="Courier"/>
              </a:rPr>
              <a:t>Name </a:t>
            </a:r>
            <a:r>
              <a:rPr>
                <a:solidFill>
                  <a:srgbClr val="666666"/>
                </a:solidFill>
                <a:latin typeface="Courier"/>
              </a:rPr>
              <a:t>&lt;</a:t>
            </a:r>
            <a:r>
              <a:rPr>
                <a:latin typeface="Courier"/>
              </a:rPr>
              <a:t>name</a:t>
            </a:r>
            <a:r>
              <a:rPr>
                <a:solidFill>
                  <a:srgbClr val="666666"/>
                </a:solidFill>
                <a:latin typeface="Courier"/>
              </a:rPr>
              <a:t>&gt;</a:t>
            </a:r>
            <a:r>
              <a:rPr>
                <a:latin typeface="Courier"/>
              </a:rPr>
              <a:t> </a:t>
            </a:r>
            <a:r>
              <a:rPr>
                <a:solidFill>
                  <a:srgbClr val="666666"/>
                </a:solidFill>
                <a:latin typeface="Courier"/>
              </a:rPr>
              <a:t>-</a:t>
            </a:r>
            <a:r>
              <a:rPr>
                <a:latin typeface="Courier"/>
              </a:rPr>
              <a:t>Location </a:t>
            </a:r>
            <a:r>
              <a:rPr>
                <a:solidFill>
                  <a:srgbClr val="666666"/>
                </a:solidFill>
                <a:latin typeface="Courier"/>
              </a:rPr>
              <a:t>&lt;</a:t>
            </a:r>
            <a:r>
              <a:rPr>
                <a:latin typeface="Courier"/>
              </a:rPr>
              <a:t>location</a:t>
            </a:r>
            <a:r>
              <a:rPr>
                <a:solidFill>
                  <a:srgbClr val="666666"/>
                </a:solidFill>
                <a:latin typeface="Courier"/>
              </a:rPr>
              <a:t>&gt;</a:t>
            </a:r>
          </a:p>
          <a:p>
            <a:pPr lvl="0" indent="0" marL="0">
              <a:buNone/>
            </a:pPr>
            <a:r>
              <a:rPr/>
              <a:t>Note</a:t>
            </a:r>
          </a:p>
          <a:p>
            <a:pPr lvl="0" indent="0" marL="0">
              <a:buNone/>
            </a:pPr>
            <a:r>
              <a:rPr/>
              <a:t>Remember, we will be working in an active Azure sandbox, which creates the Resource Group for you. Use the command above if you prefer to work in your own subscription.</a:t>
            </a:r>
          </a:p>
          <a:p>
            <a:pPr lvl="0" indent="0" marL="0">
              <a:spcBef>
                <a:spcPts val="3000"/>
              </a:spcBef>
              <a:buNone/>
            </a:pPr>
            <a:r>
              <a:rPr b="1"/>
              <a:t>Verify the resources</a:t>
            </a:r>
          </a:p>
          <a:p>
            <a:pPr lvl="0" indent="0" marL="0">
              <a:buNone/>
            </a:pPr>
            <a:r>
              <a:rPr/>
              <a:t>The </a:t>
            </a:r>
            <a:r>
              <a:rPr>
                <a:latin typeface="Courier"/>
              </a:rPr>
              <a:t>Get-AzResource</a:t>
            </a:r>
            <a:r>
              <a:rPr/>
              <a:t> lists your Azure resources, which is useful here to verify the resource group creation was successful.</a:t>
            </a:r>
          </a:p>
          <a:p>
            <a:pPr lvl="0" indent="0">
              <a:buNone/>
            </a:pPr>
            <a:r>
              <a:rPr>
                <a:latin typeface="Courier"/>
              </a:rPr>
              <a:t>Get</a:t>
            </a:r>
            <a:r>
              <a:rPr>
                <a:solidFill>
                  <a:srgbClr val="666666"/>
                </a:solidFill>
                <a:latin typeface="Courier"/>
              </a:rPr>
              <a:t>-</a:t>
            </a:r>
            <a:r>
              <a:rPr>
                <a:latin typeface="Courier"/>
              </a:rPr>
              <a:t>AzResource</a:t>
            </a:r>
          </a:p>
          <a:p>
            <a:pPr lvl="0" indent="0" marL="0">
              <a:buNone/>
            </a:pPr>
            <a:r>
              <a:rPr/>
              <a:t>Like the </a:t>
            </a:r>
            <a:r>
              <a:rPr>
                <a:latin typeface="Courier"/>
              </a:rPr>
              <a:t>Get-AzResourceGroup</a:t>
            </a:r>
            <a:r>
              <a:rPr/>
              <a:t> command, you can get a more concise view through the </a:t>
            </a:r>
            <a:r>
              <a:rPr>
                <a:latin typeface="Courier"/>
              </a:rPr>
              <a:t>Format-Table</a:t>
            </a:r>
            <a:r>
              <a:rPr/>
              <a:t> cmdlet:</a:t>
            </a:r>
          </a:p>
          <a:p>
            <a:pPr lvl="0" indent="0">
              <a:buNone/>
            </a:pPr>
            <a:r>
              <a:rPr>
                <a:latin typeface="Courier"/>
              </a:rPr>
              <a:t>Get</a:t>
            </a:r>
            <a:r>
              <a:rPr>
                <a:solidFill>
                  <a:srgbClr val="666666"/>
                </a:solidFill>
                <a:latin typeface="Courier"/>
              </a:rPr>
              <a:t>-</a:t>
            </a:r>
            <a:r>
              <a:rPr>
                <a:latin typeface="Courier"/>
              </a:rPr>
              <a:t>AzResource </a:t>
            </a:r>
            <a:r>
              <a:rPr>
                <a:solidFill>
                  <a:srgbClr val="666666"/>
                </a:solidFill>
                <a:latin typeface="Courier"/>
              </a:rPr>
              <a:t>|</a:t>
            </a:r>
            <a:r>
              <a:rPr>
                <a:latin typeface="Courier"/>
              </a:rPr>
              <a:t> </a:t>
            </a:r>
            <a:r>
              <a:rPr>
                <a:solidFill>
                  <a:srgbClr val="06287E"/>
                </a:solidFill>
                <a:latin typeface="Courier"/>
              </a:rPr>
              <a:t>Format-Table</a:t>
            </a:r>
          </a:p>
          <a:p>
            <a:pPr lvl="0" indent="0" marL="0">
              <a:buNone/>
            </a:pPr>
            <a:r>
              <a:rPr/>
              <a:t>You can also filter it to specific resource groups to only list resources associated with that group:</a:t>
            </a:r>
          </a:p>
          <a:p>
            <a:pPr lvl="0" indent="0">
              <a:buNone/>
            </a:pPr>
            <a:r>
              <a:rPr>
                <a:latin typeface="Courier"/>
              </a:rPr>
              <a:t>Get</a:t>
            </a:r>
            <a:r>
              <a:rPr>
                <a:solidFill>
                  <a:srgbClr val="666666"/>
                </a:solidFill>
                <a:latin typeface="Courier"/>
              </a:rPr>
              <a:t>-</a:t>
            </a:r>
            <a:r>
              <a:rPr>
                <a:latin typeface="Courier"/>
              </a:rPr>
              <a:t>AzResource </a:t>
            </a:r>
            <a:r>
              <a:rPr>
                <a:solidFill>
                  <a:srgbClr val="666666"/>
                </a:solidFill>
                <a:latin typeface="Courier"/>
              </a:rPr>
              <a:t>-</a:t>
            </a:r>
            <a:r>
              <a:rPr>
                <a:latin typeface="Courier"/>
              </a:rPr>
              <a:t>ResourceGroupName ExerciseResources</a:t>
            </a:r>
          </a:p>
          <a:p>
            <a:pPr lvl="0" indent="0" marL="0">
              <a:spcBef>
                <a:spcPts val="3000"/>
              </a:spcBef>
              <a:buNone/>
            </a:pPr>
            <a:r>
              <a:rPr b="1"/>
              <a:t>Create an Azure Virtual Machine</a:t>
            </a:r>
          </a:p>
          <a:p>
            <a:pPr lvl="0" indent="0" marL="0">
              <a:buNone/>
            </a:pPr>
            <a:r>
              <a:rPr/>
              <a:t>Another common task you can do with PowerShell is to create VMs.</a:t>
            </a:r>
          </a:p>
          <a:p>
            <a:pPr lvl="0" indent="0" marL="0">
              <a:buNone/>
            </a:pPr>
            <a:r>
              <a:rPr/>
              <a:t>Azure PowerShell provides the </a:t>
            </a:r>
            <a:r>
              <a:rPr>
                <a:latin typeface="Courier"/>
              </a:rPr>
              <a:t>New-AzVm</a:t>
            </a:r>
            <a:r>
              <a:rPr/>
              <a:t> cmdlet to create a virtual machine. The cmdlet has many parameters to let it handle the large number of VM configuration settings. Most of the parameters have reasonable default values, so we only need to specify five things:</a:t>
            </a:r>
          </a:p>
          <a:p>
            <a:pPr lvl="0"/>
            <a:r>
              <a:rPr b="1"/>
              <a:t>ResourceGroupName</a:t>
            </a:r>
            <a:r>
              <a:rPr/>
              <a:t>: The resource group into which the new VM will be placed.</a:t>
            </a:r>
          </a:p>
          <a:p>
            <a:pPr lvl="0"/>
            <a:r>
              <a:rPr b="1"/>
              <a:t>Name</a:t>
            </a:r>
            <a:r>
              <a:rPr/>
              <a:t>: The name of the VM in Azure.</a:t>
            </a:r>
          </a:p>
          <a:p>
            <a:pPr lvl="0"/>
            <a:r>
              <a:rPr b="1"/>
              <a:t>Location</a:t>
            </a:r>
            <a:r>
              <a:rPr/>
              <a:t>: Geographic location where the VM will be provisioned.</a:t>
            </a:r>
          </a:p>
          <a:p>
            <a:pPr lvl="0"/>
            <a:r>
              <a:rPr b="1"/>
              <a:t>Credential</a:t>
            </a:r>
            <a:r>
              <a:rPr/>
              <a:t>: An object containing the username and password for the VM admin account. We’ll use the </a:t>
            </a:r>
            <a:r>
              <a:rPr>
                <a:latin typeface="Courier"/>
              </a:rPr>
              <a:t>Get-Credential</a:t>
            </a:r>
            <a:r>
              <a:rPr/>
              <a:t> cmdlet. This cmdlet will prompt for a username and password and package it into a credential object.</a:t>
            </a:r>
          </a:p>
          <a:p>
            <a:pPr lvl="0"/>
            <a:r>
              <a:rPr b="1"/>
              <a:t>Image</a:t>
            </a:r>
            <a:r>
              <a:rPr/>
              <a:t>: The operating system image to use for the VM, which is typically a Linux distribution or Windows Server.</a:t>
            </a:r>
          </a:p>
          <a:p>
            <a:pPr lvl="0" indent="0">
              <a:buNone/>
            </a:pPr>
            <a:r>
              <a:rPr>
                <a:latin typeface="Courier"/>
              </a:rPr>
              <a:t>   New</a:t>
            </a:r>
            <a:r>
              <a:rPr>
                <a:solidFill>
                  <a:srgbClr val="666666"/>
                </a:solidFill>
                <a:latin typeface="Courier"/>
              </a:rPr>
              <a:t>-</a:t>
            </a:r>
            <a:r>
              <a:rPr>
                <a:latin typeface="Courier"/>
              </a:rPr>
              <a:t>AzVm</a:t>
            </a:r>
            <a:br/>
            <a:r>
              <a:rPr>
                <a:latin typeface="Courier"/>
              </a:rPr>
              <a:t>       </a:t>
            </a:r>
            <a:r>
              <a:rPr>
                <a:solidFill>
                  <a:srgbClr val="666666"/>
                </a:solidFill>
                <a:latin typeface="Courier"/>
              </a:rPr>
              <a:t>-</a:t>
            </a:r>
            <a:r>
              <a:rPr>
                <a:latin typeface="Courier"/>
              </a:rPr>
              <a:t>ResourceGroupName </a:t>
            </a:r>
            <a:r>
              <a:rPr>
                <a:solidFill>
                  <a:srgbClr val="666666"/>
                </a:solidFill>
                <a:latin typeface="Courier"/>
              </a:rPr>
              <a:t>&lt;</a:t>
            </a:r>
            <a:r>
              <a:rPr>
                <a:latin typeface="Courier"/>
              </a:rPr>
              <a:t>resource </a:t>
            </a:r>
            <a:r>
              <a:rPr>
                <a:solidFill>
                  <a:srgbClr val="06287E"/>
                </a:solidFill>
                <a:latin typeface="Courier"/>
              </a:rPr>
              <a:t>group</a:t>
            </a:r>
            <a:r>
              <a:rPr>
                <a:latin typeface="Courier"/>
              </a:rPr>
              <a:t> name</a:t>
            </a:r>
            <a:r>
              <a:rPr>
                <a:solidFill>
                  <a:srgbClr val="666666"/>
                </a:solidFill>
                <a:latin typeface="Courier"/>
              </a:rPr>
              <a:t>&gt;</a:t>
            </a:r>
            <a:br/>
            <a:r>
              <a:rPr>
                <a:latin typeface="Courier"/>
              </a:rPr>
              <a:t>       </a:t>
            </a:r>
            <a:r>
              <a:rPr>
                <a:solidFill>
                  <a:srgbClr val="666666"/>
                </a:solidFill>
                <a:latin typeface="Courier"/>
              </a:rPr>
              <a:t>-</a:t>
            </a:r>
            <a:r>
              <a:rPr>
                <a:latin typeface="Courier"/>
              </a:rPr>
              <a:t>Name </a:t>
            </a:r>
            <a:r>
              <a:rPr>
                <a:solidFill>
                  <a:srgbClr val="666666"/>
                </a:solidFill>
                <a:latin typeface="Courier"/>
              </a:rPr>
              <a:t>&lt;</a:t>
            </a:r>
            <a:r>
              <a:rPr>
                <a:latin typeface="Courier"/>
              </a:rPr>
              <a:t>machine name</a:t>
            </a:r>
            <a:r>
              <a:rPr>
                <a:solidFill>
                  <a:srgbClr val="666666"/>
                </a:solidFill>
                <a:latin typeface="Courier"/>
              </a:rPr>
              <a:t>&gt;</a:t>
            </a:r>
            <a:br/>
            <a:r>
              <a:rPr>
                <a:latin typeface="Courier"/>
              </a:rPr>
              <a:t>       </a:t>
            </a:r>
            <a:r>
              <a:rPr>
                <a:solidFill>
                  <a:srgbClr val="666666"/>
                </a:solidFill>
                <a:latin typeface="Courier"/>
              </a:rPr>
              <a:t>-</a:t>
            </a:r>
            <a:r>
              <a:rPr>
                <a:latin typeface="Courier"/>
              </a:rPr>
              <a:t>Credential </a:t>
            </a:r>
            <a:r>
              <a:rPr>
                <a:solidFill>
                  <a:srgbClr val="666666"/>
                </a:solidFill>
                <a:latin typeface="Courier"/>
              </a:rPr>
              <a:t>&lt;</a:t>
            </a:r>
            <a:r>
              <a:rPr>
                <a:latin typeface="Courier"/>
              </a:rPr>
              <a:t>credentials </a:t>
            </a:r>
            <a:r>
              <a:rPr>
                <a:solidFill>
                  <a:srgbClr val="902000"/>
                </a:solidFill>
                <a:latin typeface="Courier"/>
              </a:rPr>
              <a:t>object</a:t>
            </a:r>
            <a:r>
              <a:rPr>
                <a:solidFill>
                  <a:srgbClr val="666666"/>
                </a:solidFill>
                <a:latin typeface="Courier"/>
              </a:rPr>
              <a:t>&gt;</a:t>
            </a:r>
            <a:br/>
            <a:r>
              <a:rPr>
                <a:latin typeface="Courier"/>
              </a:rPr>
              <a:t>       </a:t>
            </a:r>
            <a:r>
              <a:rPr>
                <a:solidFill>
                  <a:srgbClr val="666666"/>
                </a:solidFill>
                <a:latin typeface="Courier"/>
              </a:rPr>
              <a:t>-</a:t>
            </a:r>
            <a:r>
              <a:rPr>
                <a:latin typeface="Courier"/>
              </a:rPr>
              <a:t>Location </a:t>
            </a:r>
            <a:r>
              <a:rPr>
                <a:solidFill>
                  <a:srgbClr val="666666"/>
                </a:solidFill>
                <a:latin typeface="Courier"/>
              </a:rPr>
              <a:t>&lt;</a:t>
            </a:r>
            <a:r>
              <a:rPr>
                <a:latin typeface="Courier"/>
              </a:rPr>
              <a:t>location</a:t>
            </a:r>
            <a:r>
              <a:rPr>
                <a:solidFill>
                  <a:srgbClr val="666666"/>
                </a:solidFill>
                <a:latin typeface="Courier"/>
              </a:rPr>
              <a:t>&gt;</a:t>
            </a:r>
            <a:br/>
            <a:r>
              <a:rPr>
                <a:latin typeface="Courier"/>
              </a:rPr>
              <a:t>       </a:t>
            </a:r>
            <a:r>
              <a:rPr>
                <a:solidFill>
                  <a:srgbClr val="666666"/>
                </a:solidFill>
                <a:latin typeface="Courier"/>
              </a:rPr>
              <a:t>-</a:t>
            </a:r>
            <a:r>
              <a:rPr>
                <a:latin typeface="Courier"/>
              </a:rPr>
              <a:t>Image </a:t>
            </a:r>
            <a:r>
              <a:rPr>
                <a:solidFill>
                  <a:srgbClr val="666666"/>
                </a:solidFill>
                <a:latin typeface="Courier"/>
              </a:rPr>
              <a:t>&lt;</a:t>
            </a:r>
            <a:r>
              <a:rPr>
                <a:latin typeface="Courier"/>
              </a:rPr>
              <a:t>image name</a:t>
            </a:r>
            <a:r>
              <a:rPr>
                <a:solidFill>
                  <a:srgbClr val="666666"/>
                </a:solidFill>
                <a:latin typeface="Courier"/>
              </a:rPr>
              <a:t>&gt;</a:t>
            </a:r>
          </a:p>
          <a:p>
            <a:pPr lvl="0" indent="0" marL="0">
              <a:buNone/>
            </a:pPr>
            <a:r>
              <a:rPr/>
              <a:t>You can supply these parameters directly to the cmdlet as shown above. Alternatively, you can use other cmdlets to configure the virtual machine, such as </a:t>
            </a:r>
            <a:r>
              <a:rPr>
                <a:latin typeface="Courier"/>
              </a:rPr>
              <a:t>Set-AzVMOperatingSystem</a:t>
            </a:r>
            <a:r>
              <a:rPr/>
              <a:t>, </a:t>
            </a:r>
            <a:r>
              <a:rPr>
                <a:latin typeface="Courier"/>
              </a:rPr>
              <a:t>Set-AzVMSourceImage</a:t>
            </a:r>
            <a:r>
              <a:rPr/>
              <a:t>, </a:t>
            </a:r>
            <a:r>
              <a:rPr>
                <a:latin typeface="Courier"/>
              </a:rPr>
              <a:t>Add-AzVMNetworkInterface</a:t>
            </a:r>
            <a:r>
              <a:rPr/>
              <a:t>, and </a:t>
            </a:r>
            <a:r>
              <a:rPr>
                <a:latin typeface="Courier"/>
              </a:rPr>
              <a:t>Set-AzVMOSDisk</a:t>
            </a:r>
            <a:r>
              <a:rPr/>
              <a:t>.</a:t>
            </a:r>
          </a:p>
          <a:p>
            <a:pPr lvl="0" indent="0" marL="0">
              <a:buNone/>
            </a:pPr>
            <a:r>
              <a:rPr/>
              <a:t>Here’s an example that strings the </a:t>
            </a:r>
            <a:r>
              <a:rPr>
                <a:latin typeface="Courier"/>
              </a:rPr>
              <a:t>Get-Credential</a:t>
            </a:r>
            <a:r>
              <a:rPr/>
              <a:t> cmdlet together with the </a:t>
            </a:r>
            <a:r>
              <a:rPr>
                <a:latin typeface="Courier"/>
              </a:rPr>
              <a:t>-Credential</a:t>
            </a:r>
            <a:r>
              <a:rPr/>
              <a:t> parameter:</a:t>
            </a:r>
          </a:p>
          <a:p>
            <a:pPr lvl="0" indent="0">
              <a:buNone/>
            </a:pPr>
            <a:r>
              <a:rPr>
                <a:latin typeface="Courier"/>
              </a:rPr>
              <a:t>New</a:t>
            </a:r>
            <a:r>
              <a:rPr>
                <a:solidFill>
                  <a:srgbClr val="666666"/>
                </a:solidFill>
                <a:latin typeface="Courier"/>
              </a:rPr>
              <a:t>-</a:t>
            </a:r>
            <a:r>
              <a:rPr>
                <a:latin typeface="Courier"/>
              </a:rPr>
              <a:t>AzVM </a:t>
            </a:r>
            <a:r>
              <a:rPr>
                <a:solidFill>
                  <a:srgbClr val="666666"/>
                </a:solidFill>
                <a:latin typeface="Courier"/>
              </a:rPr>
              <a:t>-</a:t>
            </a:r>
            <a:r>
              <a:rPr>
                <a:latin typeface="Courier"/>
              </a:rPr>
              <a:t>Name MyVm </a:t>
            </a:r>
            <a:r>
              <a:rPr>
                <a:solidFill>
                  <a:srgbClr val="666666"/>
                </a:solidFill>
                <a:latin typeface="Courier"/>
              </a:rPr>
              <a:t>-</a:t>
            </a:r>
            <a:r>
              <a:rPr>
                <a:latin typeface="Courier"/>
              </a:rPr>
              <a:t>ResourceGroupName ExerciseResources </a:t>
            </a:r>
            <a:r>
              <a:rPr>
                <a:solidFill>
                  <a:srgbClr val="666666"/>
                </a:solidFill>
                <a:latin typeface="Courier"/>
              </a:rPr>
              <a:t>-</a:t>
            </a:r>
            <a:r>
              <a:rPr>
                <a:latin typeface="Courier"/>
              </a:rPr>
              <a:t>Credential </a:t>
            </a:r>
            <a:r>
              <a:rPr>
                <a:solidFill>
                  <a:srgbClr val="666666"/>
                </a:solidFill>
                <a:latin typeface="Courier"/>
              </a:rPr>
              <a:t>(</a:t>
            </a:r>
            <a:r>
              <a:rPr>
                <a:solidFill>
                  <a:srgbClr val="06287E"/>
                </a:solidFill>
                <a:latin typeface="Courier"/>
              </a:rPr>
              <a:t>Get-Credential</a:t>
            </a:r>
            <a:r>
              <a:rPr>
                <a:solidFill>
                  <a:srgbClr val="666666"/>
                </a:solidFill>
                <a:latin typeface="Courier"/>
              </a:rPr>
              <a:t>)</a:t>
            </a:r>
            <a:r>
              <a:rPr>
                <a:latin typeface="Courier"/>
              </a:rPr>
              <a:t> </a:t>
            </a:r>
            <a:r>
              <a:rPr>
                <a:solidFill>
                  <a:srgbClr val="666666"/>
                </a:solidFill>
                <a:latin typeface="Courier"/>
              </a:rPr>
              <a:t>...</a:t>
            </a:r>
          </a:p>
          <a:p>
            <a:pPr lvl="0" indent="0" marL="0">
              <a:buNone/>
            </a:pPr>
            <a:r>
              <a:rPr/>
              <a:t>The </a:t>
            </a:r>
            <a:r>
              <a:rPr>
                <a:latin typeface="Courier"/>
              </a:rPr>
              <a:t>AzVM</a:t>
            </a:r>
            <a:r>
              <a:rPr/>
              <a:t> suffix is specific to VM-based commands in PowerShell. There are several others you can use:</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lgn="l">
                        <a:buNone/>
                      </a:pPr>
                      <a:r>
                        <a:rPr/>
                        <a:t>Command</a:t>
                      </a:r>
                    </a:p>
                  </a:txBody>
                  <a:tcPr/>
                </a:tc>
                <a:tc>
                  <a:txBody>
                    <a:bodyPr/>
                    <a:lstStyle/>
                    <a:p>
                      <a:pPr lvl="0" indent="0" marL="0" algn="l">
                        <a:buNone/>
                      </a:pPr>
                      <a:r>
                        <a:rPr/>
                        <a:t>Description</a:t>
                      </a:r>
                    </a:p>
                  </a:txBody>
                  <a:tcPr/>
                </a:tc>
              </a:tr>
              <a:tr h="0">
                <a:tc>
                  <a:txBody>
                    <a:bodyPr/>
                    <a:lstStyle/>
                    <a:p>
                      <a:pPr lvl="0" indent="0" marL="0" algn="l">
                        <a:buNone/>
                      </a:pPr>
                      <a:r>
                        <a:rPr>
                          <a:latin typeface="Courier"/>
                        </a:rPr>
                        <a:t>Remove-AzVM</a:t>
                      </a:r>
                    </a:p>
                  </a:txBody>
                </a:tc>
                <a:tc>
                  <a:txBody>
                    <a:bodyPr/>
                    <a:lstStyle/>
                    <a:p>
                      <a:pPr lvl="0" indent="0" marL="0" algn="l">
                        <a:buNone/>
                      </a:pPr>
                      <a:r>
                        <a:rPr/>
                        <a:t>Deletes an Azure VM.</a:t>
                      </a:r>
                    </a:p>
                  </a:txBody>
                </a:tc>
              </a:tr>
              <a:tr h="0">
                <a:tc>
                  <a:txBody>
                    <a:bodyPr/>
                    <a:lstStyle/>
                    <a:p>
                      <a:pPr lvl="0" indent="0" marL="0" algn="l">
                        <a:buNone/>
                      </a:pPr>
                      <a:r>
                        <a:rPr>
                          <a:latin typeface="Courier"/>
                        </a:rPr>
                        <a:t>Start-AzVM</a:t>
                      </a:r>
                    </a:p>
                  </a:txBody>
                </a:tc>
                <a:tc>
                  <a:txBody>
                    <a:bodyPr/>
                    <a:lstStyle/>
                    <a:p>
                      <a:pPr lvl="0" indent="0" marL="0" algn="l">
                        <a:buNone/>
                      </a:pPr>
                      <a:r>
                        <a:rPr/>
                        <a:t>Start a stopped VM.</a:t>
                      </a:r>
                    </a:p>
                  </a:txBody>
                </a:tc>
              </a:tr>
              <a:tr h="0">
                <a:tc>
                  <a:txBody>
                    <a:bodyPr/>
                    <a:lstStyle/>
                    <a:p>
                      <a:pPr lvl="0" indent="0" marL="0" algn="l">
                        <a:buNone/>
                      </a:pPr>
                      <a:r>
                        <a:rPr>
                          <a:latin typeface="Courier"/>
                        </a:rPr>
                        <a:t>Stop-AzVM</a:t>
                      </a:r>
                    </a:p>
                  </a:txBody>
                </a:tc>
                <a:tc>
                  <a:txBody>
                    <a:bodyPr/>
                    <a:lstStyle/>
                    <a:p>
                      <a:pPr lvl="0" indent="0" marL="0" algn="l">
                        <a:buNone/>
                      </a:pPr>
                      <a:r>
                        <a:rPr/>
                        <a:t>Stop a running VM.</a:t>
                      </a:r>
                    </a:p>
                  </a:txBody>
                </a:tc>
              </a:tr>
              <a:tr h="0">
                <a:tc>
                  <a:txBody>
                    <a:bodyPr/>
                    <a:lstStyle/>
                    <a:p>
                      <a:pPr lvl="0" indent="0" marL="0" algn="l">
                        <a:buNone/>
                      </a:pPr>
                      <a:r>
                        <a:rPr>
                          <a:latin typeface="Courier"/>
                        </a:rPr>
                        <a:t>Restart-AzVM</a:t>
                      </a:r>
                    </a:p>
                  </a:txBody>
                </a:tc>
                <a:tc>
                  <a:txBody>
                    <a:bodyPr/>
                    <a:lstStyle/>
                    <a:p>
                      <a:pPr lvl="0" indent="0" marL="0" algn="l">
                        <a:buNone/>
                      </a:pPr>
                      <a:r>
                        <a:rPr/>
                        <a:t>Restart a VM.</a:t>
                      </a:r>
                    </a:p>
                  </a:txBody>
                </a:tc>
              </a:tr>
              <a:tr h="0">
                <a:tc>
                  <a:txBody>
                    <a:bodyPr/>
                    <a:lstStyle/>
                    <a:p>
                      <a:pPr lvl="0" indent="0" marL="0" algn="l">
                        <a:buNone/>
                      </a:pPr>
                      <a:r>
                        <a:rPr>
                          <a:latin typeface="Courier"/>
                        </a:rPr>
                        <a:t>Update-AzVM</a:t>
                      </a:r>
                    </a:p>
                  </a:txBody>
                </a:tc>
                <a:tc>
                  <a:txBody>
                    <a:bodyPr/>
                    <a:lstStyle/>
                    <a:p>
                      <a:pPr lvl="0" indent="0" marL="0" algn="l">
                        <a:buNone/>
                      </a:pPr>
                      <a:r>
                        <a:rPr/>
                        <a:t>Updates the configuration for a VM.</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Getting information for a VM</a:t>
            </a:r>
          </a:p>
          <a:p>
            <a:pPr lvl="0" indent="0" marL="0">
              <a:buNone/>
            </a:pPr>
            <a:r>
              <a:rPr/>
              <a:t>You can list the VMs in your subscription using the </a:t>
            </a:r>
            <a:r>
              <a:rPr>
                <a:latin typeface="Courier"/>
              </a:rPr>
              <a:t>Get-AzVM -Status</a:t>
            </a:r>
            <a:r>
              <a:rPr/>
              <a:t> command. This command also supports entering a specific VM by including the </a:t>
            </a:r>
            <a:r>
              <a:rPr>
                <a:latin typeface="Courier"/>
              </a:rPr>
              <a:t>-Name</a:t>
            </a:r>
            <a:r>
              <a:rPr/>
              <a:t> property. Here, we’ll assign it to a PowerShell variable:</a:t>
            </a:r>
          </a:p>
          <a:p>
            <a:pPr lvl="0" indent="0">
              <a:buNone/>
            </a:pPr>
            <a:r>
              <a:rPr>
                <a:solidFill>
                  <a:srgbClr val="19177C"/>
                </a:solidFill>
                <a:latin typeface="Courier"/>
              </a:rPr>
              <a:t>$vm</a:t>
            </a:r>
            <a:r>
              <a:rPr>
                <a:latin typeface="Courier"/>
              </a:rPr>
              <a:t> </a:t>
            </a:r>
            <a:r>
              <a:rPr>
                <a:solidFill>
                  <a:srgbClr val="666666"/>
                </a:solidFill>
                <a:latin typeface="Courier"/>
              </a:rPr>
              <a:t>=</a:t>
            </a:r>
            <a:r>
              <a:rPr>
                <a:latin typeface="Courier"/>
              </a:rPr>
              <a:t> Get</a:t>
            </a:r>
            <a:r>
              <a:rPr>
                <a:solidFill>
                  <a:srgbClr val="666666"/>
                </a:solidFill>
                <a:latin typeface="Courier"/>
              </a:rPr>
              <a:t>-</a:t>
            </a:r>
            <a:r>
              <a:rPr>
                <a:latin typeface="Courier"/>
              </a:rPr>
              <a:t>AzVM  </a:t>
            </a:r>
            <a:r>
              <a:rPr>
                <a:solidFill>
                  <a:srgbClr val="666666"/>
                </a:solidFill>
                <a:latin typeface="Courier"/>
              </a:rPr>
              <a:t>-</a:t>
            </a:r>
            <a:r>
              <a:rPr>
                <a:latin typeface="Courier"/>
              </a:rPr>
              <a:t>Name MyVM </a:t>
            </a:r>
            <a:r>
              <a:rPr>
                <a:solidFill>
                  <a:srgbClr val="666666"/>
                </a:solidFill>
                <a:latin typeface="Courier"/>
              </a:rPr>
              <a:t>-</a:t>
            </a:r>
            <a:r>
              <a:rPr>
                <a:latin typeface="Courier"/>
              </a:rPr>
              <a:t>ResourceGroupName ExerciseResources</a:t>
            </a:r>
          </a:p>
          <a:p>
            <a:pPr lvl="0" indent="0" marL="0">
              <a:buNone/>
            </a:pPr>
            <a:r>
              <a:rPr/>
              <a:t>The interesting thing is that now your VM is an </a:t>
            </a:r>
            <a:r>
              <a:rPr i="1"/>
              <a:t>object</a:t>
            </a:r>
            <a:r>
              <a:rPr/>
              <a:t> with which you can interact. For example, you can make changes to that object, then push changes back to Azure by using the </a:t>
            </a:r>
            <a:r>
              <a:rPr>
                <a:latin typeface="Courier"/>
              </a:rPr>
              <a:t>Update-AzVM</a:t>
            </a:r>
            <a:r>
              <a:rPr/>
              <a:t> command:</a:t>
            </a:r>
          </a:p>
          <a:p>
            <a:pPr lvl="0" indent="0">
              <a:buNone/>
            </a:pPr>
            <a:r>
              <a:rPr>
                <a:solidFill>
                  <a:srgbClr val="19177C"/>
                </a:solidFill>
                <a:latin typeface="Courier"/>
              </a:rPr>
              <a:t>$ResourceGroupName</a:t>
            </a:r>
            <a:r>
              <a:rPr>
                <a:latin typeface="Courier"/>
              </a:rPr>
              <a:t> </a:t>
            </a:r>
            <a:r>
              <a:rPr>
                <a:solidFill>
                  <a:srgbClr val="666666"/>
                </a:solidFill>
                <a:latin typeface="Courier"/>
              </a:rPr>
              <a:t>=</a:t>
            </a:r>
            <a:r>
              <a:rPr>
                <a:latin typeface="Courier"/>
              </a:rPr>
              <a:t> </a:t>
            </a:r>
            <a:r>
              <a:rPr>
                <a:solidFill>
                  <a:srgbClr val="4070A0"/>
                </a:solidFill>
                <a:latin typeface="Courier"/>
              </a:rPr>
              <a:t>"ExerciseResources"</a:t>
            </a:r>
            <a:br/>
            <a:r>
              <a:rPr>
                <a:solidFill>
                  <a:srgbClr val="19177C"/>
                </a:solidFill>
                <a:latin typeface="Courier"/>
              </a:rPr>
              <a:t>$vm</a:t>
            </a:r>
            <a:r>
              <a:rPr>
                <a:latin typeface="Courier"/>
              </a:rPr>
              <a:t> </a:t>
            </a:r>
            <a:r>
              <a:rPr>
                <a:solidFill>
                  <a:srgbClr val="666666"/>
                </a:solidFill>
                <a:latin typeface="Courier"/>
              </a:rPr>
              <a:t>=</a:t>
            </a:r>
            <a:r>
              <a:rPr>
                <a:latin typeface="Courier"/>
              </a:rPr>
              <a:t> Get</a:t>
            </a:r>
            <a:r>
              <a:rPr>
                <a:solidFill>
                  <a:srgbClr val="666666"/>
                </a:solidFill>
                <a:latin typeface="Courier"/>
              </a:rPr>
              <a:t>-</a:t>
            </a:r>
            <a:r>
              <a:rPr>
                <a:latin typeface="Courier"/>
              </a:rPr>
              <a:t>AzVM  </a:t>
            </a:r>
            <a:r>
              <a:rPr>
                <a:solidFill>
                  <a:srgbClr val="666666"/>
                </a:solidFill>
                <a:latin typeface="Courier"/>
              </a:rPr>
              <a:t>-</a:t>
            </a:r>
            <a:r>
              <a:rPr>
                <a:latin typeface="Courier"/>
              </a:rPr>
              <a:t>Name MyVM </a:t>
            </a:r>
            <a:r>
              <a:rPr>
                <a:solidFill>
                  <a:srgbClr val="666666"/>
                </a:solidFill>
                <a:latin typeface="Courier"/>
              </a:rPr>
              <a:t>-</a:t>
            </a:r>
            <a:r>
              <a:rPr>
                <a:latin typeface="Courier"/>
              </a:rPr>
              <a:t>ResourceGroupName </a:t>
            </a:r>
            <a:r>
              <a:rPr>
                <a:solidFill>
                  <a:srgbClr val="19177C"/>
                </a:solidFill>
                <a:latin typeface="Courier"/>
              </a:rPr>
              <a:t>$ResourceGroupName</a:t>
            </a:r>
            <a:br/>
            <a:r>
              <a:rPr>
                <a:solidFill>
                  <a:srgbClr val="19177C"/>
                </a:solidFill>
                <a:latin typeface="Courier"/>
              </a:rPr>
              <a:t>$vm</a:t>
            </a:r>
            <a:r>
              <a:rPr>
                <a:solidFill>
                  <a:srgbClr val="666666"/>
                </a:solidFill>
                <a:latin typeface="Courier"/>
              </a:rPr>
              <a:t>.</a:t>
            </a:r>
            <a:r>
              <a:rPr>
                <a:solidFill>
                  <a:srgbClr val="06287E"/>
                </a:solidFill>
                <a:latin typeface="Courier"/>
              </a:rPr>
              <a:t>HardwareProfile</a:t>
            </a:r>
            <a:r>
              <a:rPr>
                <a:solidFill>
                  <a:srgbClr val="666666"/>
                </a:solidFill>
                <a:latin typeface="Courier"/>
              </a:rPr>
              <a:t>.</a:t>
            </a:r>
            <a:r>
              <a:rPr>
                <a:solidFill>
                  <a:srgbClr val="06287E"/>
                </a:solidFill>
                <a:latin typeface="Courier"/>
              </a:rPr>
              <a:t>vmSize</a:t>
            </a:r>
            <a:r>
              <a:rPr>
                <a:latin typeface="Courier"/>
              </a:rPr>
              <a:t> </a:t>
            </a:r>
            <a:r>
              <a:rPr>
                <a:solidFill>
                  <a:srgbClr val="666666"/>
                </a:solidFill>
                <a:latin typeface="Courier"/>
              </a:rPr>
              <a:t>=</a:t>
            </a:r>
            <a:r>
              <a:rPr>
                <a:latin typeface="Courier"/>
              </a:rPr>
              <a:t> </a:t>
            </a:r>
            <a:r>
              <a:rPr>
                <a:solidFill>
                  <a:srgbClr val="4070A0"/>
                </a:solidFill>
                <a:latin typeface="Courier"/>
              </a:rPr>
              <a:t>"Standard_DS3_v2"</a:t>
            </a:r>
            <a:br/>
            <a:br/>
            <a:r>
              <a:rPr>
                <a:latin typeface="Courier"/>
              </a:rPr>
              <a:t>Update</a:t>
            </a:r>
            <a:r>
              <a:rPr>
                <a:solidFill>
                  <a:srgbClr val="666666"/>
                </a:solidFill>
                <a:latin typeface="Courier"/>
              </a:rPr>
              <a:t>-</a:t>
            </a:r>
            <a:r>
              <a:rPr>
                <a:latin typeface="Courier"/>
              </a:rPr>
              <a:t>AzVM </a:t>
            </a:r>
            <a:r>
              <a:rPr>
                <a:solidFill>
                  <a:srgbClr val="666666"/>
                </a:solidFill>
                <a:latin typeface="Courier"/>
              </a:rPr>
              <a:t>-</a:t>
            </a:r>
            <a:r>
              <a:rPr>
                <a:latin typeface="Courier"/>
              </a:rPr>
              <a:t>ResourceGroupName </a:t>
            </a:r>
            <a:r>
              <a:rPr>
                <a:solidFill>
                  <a:srgbClr val="19177C"/>
                </a:solidFill>
                <a:latin typeface="Courier"/>
              </a:rPr>
              <a:t>$ResourceGroupName</a:t>
            </a:r>
            <a:r>
              <a:rPr>
                <a:latin typeface="Courier"/>
              </a:rPr>
              <a:t>  </a:t>
            </a:r>
            <a:r>
              <a:rPr>
                <a:solidFill>
                  <a:srgbClr val="666666"/>
                </a:solidFill>
                <a:latin typeface="Courier"/>
              </a:rPr>
              <a:t>-</a:t>
            </a:r>
            <a:r>
              <a:rPr>
                <a:latin typeface="Courier"/>
              </a:rPr>
              <a:t>VM </a:t>
            </a:r>
            <a:r>
              <a:rPr>
                <a:solidFill>
                  <a:srgbClr val="19177C"/>
                </a:solidFill>
                <a:latin typeface="Courier"/>
              </a:rPr>
              <a:t>$vm</a:t>
            </a:r>
          </a:p>
          <a:p>
            <a:pPr lvl="0" indent="0" marL="0">
              <a:buNone/>
            </a:pPr>
            <a:r>
              <a:rPr/>
              <a:t>The interactive mode in PowerShell is appropriate for one-off tasks. In our example, we’ll likely use the same resource group for the lifetime of the project, so creating it interactively is reasonable. Interactive mode is often quicker and easier for this task than writing a script and executing that script exactly once.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Exercise - Create an Azure Resource using scripts in Azure PowerShell</a:t>
            </a:r>
          </a:p>
        </p:txBody>
      </p:sp>
      <p:sp>
        <p:nvSpPr>
          <p:cNvPr id="3" name="Content Placeholder 2"/>
          <p:cNvSpPr>
            <a:spLocks noGrp="1"/>
          </p:cNvSpPr>
          <p:nvPr>
            <p:ph idx="1"/>
          </p:nvPr>
        </p:nvSpPr>
        <p:spPr/>
        <p:txBody>
          <a:bodyPr/>
          <a:lstStyle/>
          <a:p>
            <a:pPr lvl="0" indent="0" marL="0">
              <a:buNone/>
            </a:pPr>
            <a:r>
              <a:rPr>
                <a:hlinkClick r:id="rId2"/>
              </a:rPr>
              <a:t>Continue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2022-04-22T13:31:15Z</dcterms:created>
  <dcterms:modified xsi:type="dcterms:W3CDTF">2022-04-22T13:31:15Z</dcterms:modified>
</cp:coreProperties>
</file>

<file path=docProps/custom.xml><?xml version="1.0" encoding="utf-8"?>
<Properties xmlns="http://schemas.openxmlformats.org/officeDocument/2006/custom-properties" xmlns:vt="http://schemas.openxmlformats.org/officeDocument/2006/docPropsVTypes"/>
</file>