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jmespath.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control-azure-services-with-cli.5-exercise-create-website-using-the-cli&amp;documentId=d333a4fc-657a-9cf6-d02d-69e5a41783a5&amp;versionIndependentDocumentId=66655574-4b27-61d2-2e7c-97b97836449e&amp;contentPath=%2FMicrosoftDocs%2Flearn-pr%2Fblob%2Flive%2Flearn-pr%2Fazure%2Fcontrol-azure-services-with-cli%2F5-exercise-create-website-using-the-cli.yml&amp;url=https%3A%2F%2Fdocs.microsoft.com%2Fen-us%2Flearn%2Fmodules%2Fcontrol-azure-services-with-cli%2F5-exercise-create-website-using-the-cli&amp;author=dbradish" TargetMode="External" /><Relationship Id="rId3" Type="http://schemas.openxmlformats.org/officeDocument/2006/relationships/hyperlink" Target="https://docs.microsoft.com/en-us/learn/support/troubleshooting?uid=learn.control-azure-services-with-cli.5-exercise-create-website-using-the-cli&amp;documentId=d333a4fc-657a-9cf6-d02d-69e5a41783a5&amp;versionIndependentDocumentId=66655574-4b27-61d2-2e7c-97b97836449e&amp;contentPath=%2FMicrosoftDocs%2Flearn-pr%2Fblob%2Flive%2Flearn-pr%2Fazure%2Fcontrol-azure-services-with-cli%2F5-exercise-create-website-using-the-cli.yml&amp;url=https%3A%2F%2Fdocs.microsoft.com%2Fen-us%2Flearn%2Fmodules%2Fcontrol-azure-services-with-cli%2F5-exercise-create-website-using-the-cli&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Next, let’s use the Azure CLI to create a resource group, and then to deploy a web app into this resource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a resource group</a:t>
            </a:r>
          </a:p>
        </p:txBody>
      </p:sp>
      <p:sp>
        <p:nvSpPr>
          <p:cNvPr id="3" name="Content Placeholder 2"/>
          <p:cNvSpPr>
            <a:spLocks noGrp="1"/>
          </p:cNvSpPr>
          <p:nvPr>
            <p:ph idx="1"/>
          </p:nvPr>
        </p:nvSpPr>
        <p:spPr/>
        <p:txBody>
          <a:bodyPr/>
          <a:lstStyle/>
          <a:p>
            <a:pPr lvl="0" indent="0" marL="0">
              <a:buNone/>
            </a:pPr>
            <a:r>
              <a:rPr/>
              <a:t>When you’re working with your own machine and Azure subscription, you’ll need to first sign in to Azure using the </a:t>
            </a:r>
            <a:r>
              <a:rPr>
                <a:latin typeface="Courier"/>
              </a:rPr>
              <a:t>az login</a:t>
            </a:r>
            <a:r>
              <a:rPr/>
              <a:t> command. However, signing in is unnecessary when you are using the browser-based Cloud Shell environment.</a:t>
            </a:r>
          </a:p>
          <a:p>
            <a:pPr lvl="0" indent="0" marL="0">
              <a:buNone/>
            </a:pPr>
            <a:r>
              <a:rPr/>
              <a:t>Next, you would normally create a resource group for all your related Azure resources with an </a:t>
            </a:r>
            <a:r>
              <a:rPr>
                <a:latin typeface="Courier"/>
              </a:rPr>
              <a:t>az group create</a:t>
            </a:r>
            <a:r>
              <a:rPr/>
              <a:t> command, but for this exercise the following resource group has been created for you: </a:t>
            </a:r>
            <a:r>
              <a:rPr b="1"/>
              <a:t>[sandbox resource group name]</a:t>
            </a:r>
            <a:r>
              <a:rPr/>
              <a:t>.</a:t>
            </a:r>
          </a:p>
          <a:p>
            <a:pPr lvl="0" indent="-342900" marL="342900">
              <a:buAutoNum type="arabicPeriod"/>
            </a:pPr>
            <a:r>
              <a:rPr/>
              <a:t>Your first step in this exercise will be to create several variables that you will use in later commands.</a:t>
            </a:r>
          </a:p>
          <a:p>
            <a:pPr lvl="1" indent="0">
              <a:buNone/>
            </a:pPr>
            <a:r>
              <a:rPr>
                <a:latin typeface="Courier"/>
              </a:rPr>
              <a:t>export RESOURCE_GROUP=[sandbox resource group name]
export AZURE_REGION=centralus
export AZURE_APP_PLAN=popupappplan-$RANDOM
export AZURE_WEB_APP=popupwebapp-$RANDOM</a:t>
            </a:r>
          </a:p>
          <a:p>
            <a:pPr lvl="0" indent="-342900" marL="342900">
              <a:buAutoNum type="arabicPeriod"/>
            </a:pPr>
            <a:r>
              <a:rPr/>
              <a:t>You can ask the Azure CLI to list all your resource groups in a table. There should just be one while you are in the free Azure sandbox.</a:t>
            </a:r>
          </a:p>
          <a:p>
            <a:pPr lvl="1" indent="0">
              <a:buNone/>
            </a:pPr>
            <a:r>
              <a:rPr>
                <a:latin typeface="Courier"/>
              </a:rPr>
              <a:t>az group list --output table</a:t>
            </a:r>
          </a:p>
          <a:p>
            <a:pPr lvl="1" indent="0" marL="342900">
              <a:buNone/>
            </a:pPr>
            <a:r>
              <a:rPr/>
              <a:t>Tip</a:t>
            </a:r>
          </a:p>
          <a:p>
            <a:pPr lvl="1" indent="0" marL="342900">
              <a:buNone/>
            </a:pPr>
            <a:r>
              <a:rPr/>
              <a:t>You can use the </a:t>
            </a:r>
            <a:r>
              <a:rPr b="1"/>
              <a:t>Copy</a:t>
            </a:r>
            <a:r>
              <a:rPr/>
              <a:t> button to copy commands to the clipboard. To paste, right-click on a new line in the Cloud Shell window and select </a:t>
            </a:r>
            <a:r>
              <a:rPr b="1"/>
              <a:t>Paste</a:t>
            </a:r>
            <a:r>
              <a:rPr/>
              <a:t>, or use the Shift+Insert keyboard shortcut (⌘+V on macOS).</a:t>
            </a:r>
          </a:p>
          <a:p>
            <a:pPr lvl="0" indent="-342900" marL="342900">
              <a:buAutoNum type="arabicPeriod"/>
            </a:pPr>
            <a:r>
              <a:rPr/>
              <a:t>As you do more Azure development, you can end up with several resource groups. If you have several items in the group list, you can filter the return values by adding a </a:t>
            </a:r>
            <a:r>
              <a:rPr>
                <a:latin typeface="Courier"/>
              </a:rPr>
              <a:t>--query</a:t>
            </a:r>
            <a:r>
              <a:rPr/>
              <a:t> option. Try the following command:</a:t>
            </a:r>
          </a:p>
          <a:p>
            <a:pPr lvl="1" indent="0">
              <a:buNone/>
            </a:pPr>
            <a:r>
              <a:rPr>
                <a:latin typeface="Courier"/>
              </a:rPr>
              <a:t>az group list --query "[?name == '$RESOURCE_GROUP']"</a:t>
            </a:r>
          </a:p>
          <a:p>
            <a:pPr lvl="1" indent="0" marL="342900">
              <a:buNone/>
            </a:pPr>
            <a:r>
              <a:rPr/>
              <a:t>The query is formatted using </a:t>
            </a:r>
            <a:r>
              <a:rPr b="1"/>
              <a:t>JMESPath</a:t>
            </a:r>
            <a:r>
              <a:rPr/>
              <a:t>, which is a standard query language for JSON requests. You can learn more about this powerful filter language at </a:t>
            </a:r>
            <a:r>
              <a:rPr>
                <a:hlinkClick r:id="rId2"/>
              </a:rPr>
              <a:t>http://jmespath.org/</a:t>
            </a:r>
            <a:r>
              <a:rPr/>
              <a:t>. We also cover queries in more depth in the </a:t>
            </a:r>
            <a:r>
              <a:rPr b="1"/>
              <a:t>Manage VMs with the Azure CLI</a:t>
            </a:r>
            <a:r>
              <a:rPr/>
              <a:t> module.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to create a service plan</a:t>
            </a:r>
          </a:p>
        </p:txBody>
      </p:sp>
      <p:sp>
        <p:nvSpPr>
          <p:cNvPr id="3" name="Content Placeholder 2"/>
          <p:cNvSpPr>
            <a:spLocks noGrp="1"/>
          </p:cNvSpPr>
          <p:nvPr>
            <p:ph idx="1"/>
          </p:nvPr>
        </p:nvSpPr>
        <p:spPr/>
        <p:txBody>
          <a:bodyPr/>
          <a:lstStyle/>
          <a:p>
            <a:pPr lvl="0" indent="0" marL="0">
              <a:buNone/>
            </a:pPr>
            <a:r>
              <a:rPr/>
              <a:t>When you run Web Apps using the Azure App Service, you pay for the Azure compute resources that are used by the app, and the resource costs depend on the App Service plan associated with your Web Apps. Service plans determine the region used for the app datacenter, number of VMs used, and pricing tier.</a:t>
            </a:r>
          </a:p>
          <a:p>
            <a:pPr lvl="0" indent="-342900" marL="342900">
              <a:buAutoNum type="arabicPeriod"/>
            </a:pPr>
            <a:r>
              <a:rPr/>
              <a:t>Create an App Service plan to run your app. The following command specifies the free pricing tier, but you can run </a:t>
            </a:r>
            <a:r>
              <a:rPr>
                <a:latin typeface="Courier"/>
              </a:rPr>
              <a:t>az appservice plan create --help</a:t>
            </a:r>
            <a:r>
              <a:rPr/>
              <a:t> to see the other pricing tiers.</a:t>
            </a:r>
          </a:p>
          <a:p>
            <a:pPr lvl="1" indent="0" marL="342900">
              <a:buNone/>
            </a:pPr>
            <a:r>
              <a:rPr/>
              <a:t>Note</a:t>
            </a:r>
          </a:p>
          <a:p>
            <a:pPr lvl="1" indent="0" marL="342900">
              <a:buNone/>
            </a:pPr>
            <a:r>
              <a:rPr/>
              <a:t>The name of the app and plan must be </a:t>
            </a:r>
            <a:r>
              <a:rPr i="1"/>
              <a:t>unique</a:t>
            </a:r>
            <a:r>
              <a:rPr/>
              <a:t> in all of Azure. The variables that you created earlier will assign random values as suffixes to make sure they’re unique. However, if you receive an error when you are creating any resources, you should run the commands listed earlier to reset all of the variables with new random values.</a:t>
            </a:r>
          </a:p>
          <a:p>
            <a:pPr lvl="1" indent="0" marL="342900">
              <a:buNone/>
            </a:pPr>
            <a:r>
              <a:rPr/>
              <a:t>If you receive an error about the resource group, run the commands listed earlier with a different resource group value.</a:t>
            </a:r>
          </a:p>
          <a:p>
            <a:pPr lvl="1" indent="0">
              <a:buNone/>
            </a:pPr>
            <a:r>
              <a:rPr>
                <a:latin typeface="Courier"/>
              </a:rPr>
              <a:t>az appservice plan create --name $AZURE_APP_PLAN --resource-group $RESOURCE_GROUP --location $AZURE_REGION --sku FREE</a:t>
            </a:r>
          </a:p>
          <a:p>
            <a:pPr lvl="1" indent="0" marL="342900">
              <a:buNone/>
            </a:pPr>
            <a:r>
              <a:rPr/>
              <a:t>This command can take several minutes to complete.</a:t>
            </a:r>
          </a:p>
          <a:p>
            <a:pPr lvl="0" indent="-342900" marL="342900">
              <a:buAutoNum type="arabicPeriod"/>
            </a:pPr>
            <a:r>
              <a:rPr/>
              <a:t>Verify that the service plan was created successfully by listing all your plans in a table.</a:t>
            </a:r>
          </a:p>
          <a:p>
            <a:pPr lvl="1" indent="0">
              <a:buNone/>
            </a:pPr>
            <a:r>
              <a:rPr>
                <a:latin typeface="Courier"/>
              </a:rPr>
              <a:t>az appservice plan list --output table</a:t>
            </a:r>
          </a:p>
          <a:p>
            <a:pPr lvl="1" indent="0" marL="342900">
              <a:buNone/>
            </a:pPr>
            <a:r>
              <a:rPr/>
              <a:t>You’ll see a response like the following example.</a:t>
            </a:r>
          </a:p>
          <a:p>
            <a:pPr lvl="1" indent="0">
              <a:buNone/>
            </a:pPr>
            <a:r>
              <a:rPr>
                <a:latin typeface="Courier"/>
              </a:rPr>
              <a:t>Kind    Location    MaximumNumberOfWorkers    Name                NumberOfSites    ResourceGroup                               Status
------  ----------  ------------------------  ------------------  ---------------  ------------------------------------------  --------
app     Central US  3                         popupappplan-54321  0                Learn-12345678-1234-1234-1234-123456789abc  Ready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to create a web app</a:t>
            </a:r>
          </a:p>
        </p:txBody>
      </p:sp>
      <p:sp>
        <p:nvSpPr>
          <p:cNvPr id="3" name="Content Placeholder 2"/>
          <p:cNvSpPr>
            <a:spLocks noGrp="1"/>
          </p:cNvSpPr>
          <p:nvPr>
            <p:ph idx="1"/>
          </p:nvPr>
        </p:nvSpPr>
        <p:spPr/>
        <p:txBody>
          <a:bodyPr/>
          <a:lstStyle/>
          <a:p>
            <a:pPr lvl="0" indent="0" marL="0">
              <a:buNone/>
            </a:pPr>
            <a:r>
              <a:rPr/>
              <a:t>Next, you’ll create the web app in your service plan. You can deploy the code at the same time, but for our example, we’ll create the web app and deploy the code as separate steps.</a:t>
            </a:r>
          </a:p>
          <a:p>
            <a:pPr lvl="0" indent="-342900" marL="342900">
              <a:buAutoNum type="arabicPeriod"/>
            </a:pPr>
            <a:r>
              <a:rPr/>
              <a:t>To create the web app, you’ll supply web app name and the name of the app plan you created above. Just like the app plan name, the web app name must be unique, and the variables that you created earlier will assign random values that should be sufficient for this exercise.</a:t>
            </a:r>
          </a:p>
          <a:p>
            <a:pPr lvl="1" indent="0">
              <a:buNone/>
            </a:pPr>
            <a:r>
              <a:rPr>
                <a:latin typeface="Courier"/>
              </a:rPr>
              <a:t>az webapp create --name $AZURE_WEB_APP --resource-group $RESOURCE_GROUP --plan $AZURE_APP_PLAN</a:t>
            </a:r>
          </a:p>
          <a:p>
            <a:pPr lvl="0" indent="-342900" marL="342900">
              <a:buAutoNum type="arabicPeriod"/>
            </a:pPr>
            <a:r>
              <a:rPr/>
              <a:t>Verify that the app was created successfully by listing all your apps in a table.</a:t>
            </a:r>
          </a:p>
          <a:p>
            <a:pPr lvl="1" indent="0">
              <a:buNone/>
            </a:pPr>
            <a:r>
              <a:rPr>
                <a:latin typeface="Courier"/>
              </a:rPr>
              <a:t>az webapp list --output table</a:t>
            </a:r>
          </a:p>
          <a:p>
            <a:pPr lvl="1" indent="0" marL="342900">
              <a:buNone/>
            </a:pPr>
            <a:r>
              <a:rPr/>
              <a:t>You’ll see a response like the following example.</a:t>
            </a:r>
          </a:p>
          <a:p>
            <a:pPr lvl="1" indent="0">
              <a:buNone/>
            </a:pPr>
            <a:r>
              <a:rPr>
                <a:latin typeface="Courier"/>
              </a:rPr>
              <a:t>Name               Location    State    ResourceGroup                               DefaultHostName                      AppServicePlan
-----------------  ----------  -------  ------------------------------------------  -----------------------------------  ------------------
popupwebapp-12345  Central US  Running  Learn-12345678-1234-1234-1234-123456789abc  popupwebapp-12345.azurewebsites.net  popupappplan-54321</a:t>
            </a:r>
          </a:p>
          <a:p>
            <a:pPr lvl="1" indent="0" marL="342900">
              <a:buNone/>
            </a:pPr>
            <a:r>
              <a:rPr/>
              <a:t>Make a note of the </a:t>
            </a:r>
            <a:r>
              <a:rPr b="1"/>
              <a:t>DefaultHostName</a:t>
            </a:r>
            <a:r>
              <a:rPr/>
              <a:t> listed in the table; this address is the URL for the new website. Azure will make your website available through the unique app name in the </a:t>
            </a:r>
            <a:r>
              <a:rPr>
                <a:latin typeface="Courier"/>
              </a:rPr>
              <a:t>azurewebsites.net</a:t>
            </a:r>
            <a:r>
              <a:rPr/>
              <a:t> domain. For example, if my app name was “popupwebapp-mslearn123”, then my website URL would be: </a:t>
            </a:r>
            <a:r>
              <a:rPr>
                <a:latin typeface="Courier"/>
              </a:rPr>
              <a:t>http://popupwebapp-mslearn123.azurewebsites.net</a:t>
            </a:r>
            <a:r>
              <a:rPr/>
              <a:t>.</a:t>
            </a:r>
          </a:p>
          <a:p>
            <a:pPr lvl="0" indent="-342900" marL="342900">
              <a:buAutoNum type="arabicPeriod"/>
            </a:pPr>
            <a:r>
              <a:rPr/>
              <a:t>Your site has a “quickstart” page created by Azure that you can see either in a browser, or with CURL, just use the </a:t>
            </a:r>
            <a:r>
              <a:rPr b="1"/>
              <a:t>DefaultHostName</a:t>
            </a:r>
            <a:r>
              <a:rPr/>
              <a:t>:</a:t>
            </a:r>
          </a:p>
          <a:p>
            <a:pPr lvl="1" indent="0">
              <a:buNone/>
            </a:pPr>
            <a:r>
              <a:rPr>
                <a:latin typeface="Courier"/>
              </a:rPr>
              <a:t>curl $AZURE_WEB_APP.azurewebsites.net</a:t>
            </a:r>
          </a:p>
          <a:p>
            <a:pPr lvl="1" indent="0" marL="342900">
              <a:buNone/>
            </a:pPr>
            <a:r>
              <a:rPr/>
              <a:t>You’ll see the default HTML for the sample app returned.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Steps to deploy code from GitHub</a:t>
            </a:r>
          </a:p>
        </p:txBody>
      </p:sp>
      <p:sp>
        <p:nvSpPr>
          <p:cNvPr id="3" name="Content Placeholder 2"/>
          <p:cNvSpPr>
            <a:spLocks noGrp="1"/>
          </p:cNvSpPr>
          <p:nvPr>
            <p:ph idx="1"/>
          </p:nvPr>
        </p:nvSpPr>
        <p:spPr/>
        <p:txBody>
          <a:bodyPr/>
          <a:lstStyle/>
          <a:p>
            <a:pPr lvl="0" indent="-342900" marL="342900">
              <a:buAutoNum type="arabicPeriod"/>
            </a:pPr>
            <a:r>
              <a:rPr/>
              <a:t>The final step is to deploy code from a GitHub repository to the web app. Let’s use a simple PHP page available in the Azure Samples GitHub repository that displays “Hello World!” when it executes. Make sure to use the web app name you created.</a:t>
            </a:r>
          </a:p>
          <a:p>
            <a:pPr lvl="1" indent="0">
              <a:buNone/>
            </a:pPr>
            <a:r>
              <a:rPr>
                <a:latin typeface="Courier"/>
              </a:rPr>
              <a:t>az webapp deployment source config --name $AZURE_WEB_APP --resource-group $RESOURCE_GROUP --repo-url "https://github.com/Azure-Samples/php-docs-hello-world" --branch master --manual-integration</a:t>
            </a:r>
          </a:p>
          <a:p>
            <a:pPr lvl="0" indent="-342900" marL="342900">
              <a:buAutoNum type="arabicPeriod"/>
            </a:pPr>
            <a:r>
              <a:rPr/>
              <a:t>Once it’s deployed, hit your site again with a browser or CURL.</a:t>
            </a:r>
          </a:p>
          <a:p>
            <a:pPr lvl="1" indent="0">
              <a:buNone/>
            </a:pPr>
            <a:r>
              <a:rPr>
                <a:latin typeface="Courier"/>
              </a:rPr>
              <a:t>curl $AZURE_WEB_APP.azurewebsites.net</a:t>
            </a:r>
          </a:p>
          <a:p>
            <a:pPr lvl="1" indent="0" marL="342900">
              <a:buNone/>
            </a:pPr>
            <a:r>
              <a:rPr/>
              <a:t>The page displays “Hello World!”</a:t>
            </a:r>
          </a:p>
          <a:p>
            <a:pPr lvl="1" indent="0">
              <a:buNone/>
            </a:pPr>
            <a:r>
              <a:rPr>
                <a:latin typeface="Courier"/>
              </a:rPr>
              <a:t>Hello World!</a:t>
            </a:r>
          </a:p>
          <a:p>
            <a:pPr lvl="0" indent="0" marL="0">
              <a:buNone/>
            </a:pPr>
            <a:r>
              <a:rPr/>
              <a:t>This exercise demonstrated a typical pattern for an interactive Azure CLI session. You first used a standard command to create a new resource group. You then used a set of commands to deploy a resource (in this example, a web app) into this resource group. This set of commands could easily be combined into a shell script, and executed every time you need to create the same resource.</a:t>
            </a:r>
          </a:p>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2022-04-22T13:31:21Z</dcterms:created>
  <dcterms:modified xsi:type="dcterms:W3CDTF">2022-04-22T13:31:21Z</dcterms:modified>
</cp:coreProperties>
</file>

<file path=docProps/custom.xml><?xml version="1.0" encoding="utf-8"?>
<Properties xmlns="http://schemas.openxmlformats.org/officeDocument/2006/custom-properties" xmlns:vt="http://schemas.openxmlformats.org/officeDocument/2006/docPropsVTypes"/>
</file>