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Management</a:t>
            </a:r>
            <a:r>
              <a:rPr>
                <a:latin typeface="Courier"/>
              </a:rPr>
              <a:t>     </a:t>
            </a:r>
            <a:r>
              <a:rPr>
                <a:solidFill>
                  <a:srgbClr val="666666"/>
                </a:solidFill>
                <a:latin typeface="Courier"/>
              </a:rPr>
              <a:t>{</a:t>
            </a:r>
            <a:r>
              <a:rPr>
                <a:solidFill>
                  <a:srgbClr val="06287E"/>
                </a:solidFill>
                <a:latin typeface="Courier"/>
              </a:rPr>
              <a:t>Add-Computer</a:t>
            </a:r>
            <a:r>
              <a:rPr>
                <a:solidFill>
                  <a:srgbClr val="666666"/>
                </a:solidFill>
                <a:latin typeface="Courier"/>
              </a:rPr>
              <a:t>,</a:t>
            </a:r>
            <a:r>
              <a:rPr>
                <a:latin typeface="Courier"/>
              </a:rPr>
              <a:t> </a:t>
            </a:r>
            <a:r>
              <a:rPr>
                <a:solidFill>
                  <a:srgbClr val="06287E"/>
                </a:solidFill>
                <a:latin typeface="Courier"/>
              </a:rPr>
              <a:t>Add-Content</a:t>
            </a:r>
            <a:r>
              <a:rPr>
                <a:solidFill>
                  <a:srgbClr val="666666"/>
                </a:solidFill>
                <a:latin typeface="Courier"/>
              </a:rPr>
              <a:t>,</a:t>
            </a:r>
            <a:r>
              <a:rPr>
                <a:latin typeface="Courier"/>
              </a:rPr>
              <a:t> </a:t>
            </a:r>
            <a:r>
              <a:rPr>
                <a:solidFill>
                  <a:srgbClr val="06287E"/>
                </a:solidFill>
                <a:latin typeface="Courier"/>
              </a:rPr>
              <a:t>Checkpoint-Computer</a:t>
            </a:r>
            <a:r>
              <a:rPr>
                <a:solidFill>
                  <a:srgbClr val="666666"/>
                </a:solidFill>
                <a:latin typeface="Courier"/>
              </a:rPr>
              <a:t>,</a:t>
            </a:r>
            <a:r>
              <a:rPr>
                <a:latin typeface="Courier"/>
              </a:rPr>
              <a:t> Clear</a:t>
            </a:r>
            <a:r>
              <a:rPr>
                <a:solidFill>
                  <a:srgbClr val="666666"/>
                </a:solidFill>
                <a:latin typeface="Courier"/>
              </a:rPr>
              <a:t>-</a:t>
            </a:r>
            <a:r>
              <a:rPr>
                <a:latin typeface="Courier"/>
              </a:rPr>
              <a:t>Con</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Utility</a:t>
            </a:r>
            <a:r>
              <a:rPr>
                <a:latin typeface="Courier"/>
              </a:rPr>
              <a:t>        </a:t>
            </a:r>
            <a:r>
              <a:rPr>
                <a:solidFill>
                  <a:srgbClr val="666666"/>
                </a:solidFill>
                <a:latin typeface="Courier"/>
              </a:rPr>
              <a:t>{</a:t>
            </a:r>
            <a:r>
              <a:rPr>
                <a:solidFill>
                  <a:srgbClr val="06287E"/>
                </a:solidFill>
                <a:latin typeface="Courier"/>
              </a:rPr>
              <a:t>Add-Member</a:t>
            </a:r>
            <a:r>
              <a:rPr>
                <a:solidFill>
                  <a:srgbClr val="666666"/>
                </a:solidFill>
                <a:latin typeface="Courier"/>
              </a:rPr>
              <a:t>,</a:t>
            </a:r>
            <a:r>
              <a:rPr>
                <a:latin typeface="Courier"/>
              </a:rPr>
              <a:t> </a:t>
            </a:r>
            <a:r>
              <a:rPr>
                <a:solidFill>
                  <a:srgbClr val="06287E"/>
                </a:solidFill>
                <a:latin typeface="Courier"/>
              </a:rPr>
              <a:t>Add-Type</a:t>
            </a:r>
            <a:r>
              <a:rPr>
                <a:solidFill>
                  <a:srgbClr val="666666"/>
                </a:solidFill>
                <a:latin typeface="Courier"/>
              </a:rPr>
              <a:t>,</a:t>
            </a:r>
            <a:r>
              <a:rPr>
                <a:latin typeface="Courier"/>
              </a:rPr>
              <a:t> </a:t>
            </a:r>
            <a:r>
              <a:rPr>
                <a:solidFill>
                  <a:srgbClr val="06287E"/>
                </a:solidFill>
                <a:latin typeface="Courier"/>
              </a:rPr>
              <a:t>Clear-Variable</a:t>
            </a:r>
            <a:r>
              <a:rPr>
                <a:solidFill>
                  <a:srgbClr val="666666"/>
                </a:solidFill>
                <a:latin typeface="Courier"/>
              </a:rPr>
              <a:t>,</a:t>
            </a:r>
            <a:r>
              <a:rPr>
                <a:latin typeface="Courier"/>
              </a:rPr>
              <a:t> </a:t>
            </a:r>
            <a:r>
              <a:rPr>
                <a:solidFill>
                  <a:srgbClr val="06287E"/>
                </a:solidFill>
                <a:latin typeface="Courier"/>
              </a:rPr>
              <a:t>Compare-Object</a:t>
            </a:r>
            <a:r>
              <a:rPr>
                <a:solidFill>
                  <a:srgbClr val="666666"/>
                </a:solidFill>
                <a:latin typeface="Courier"/>
              </a:rPr>
              <a:t>...}</a:t>
            </a:r>
            <a:br/>
            <a:r>
              <a:rPr>
                <a:latin typeface="Courier"/>
              </a:rPr>
              <a:t>Binary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PackageManagement                   </a:t>
            </a:r>
            <a:r>
              <a:rPr>
                <a:solidFill>
                  <a:srgbClr val="666666"/>
                </a:solidFill>
                <a:latin typeface="Courier"/>
              </a:rPr>
              <a:t>{</a:t>
            </a:r>
            <a:r>
              <a:rPr>
                <a:solidFill>
                  <a:srgbClr val="06287E"/>
                </a:solidFill>
                <a:latin typeface="Courier"/>
              </a:rPr>
              <a:t>Find-Package</a:t>
            </a:r>
            <a:r>
              <a:rPr>
                <a:solidFill>
                  <a:srgbClr val="666666"/>
                </a:solidFill>
                <a:latin typeface="Courier"/>
              </a:rPr>
              <a:t>,</a:t>
            </a:r>
            <a:r>
              <a:rPr>
                <a:latin typeface="Courier"/>
              </a:rPr>
              <a:t> </a:t>
            </a:r>
            <a:r>
              <a:rPr>
                <a:solidFill>
                  <a:srgbClr val="06287E"/>
                </a:solidFill>
                <a:latin typeface="Courier"/>
              </a:rPr>
              <a:t>Find-PackageProvider</a:t>
            </a:r>
            <a:r>
              <a:rPr>
                <a:solidFill>
                  <a:srgbClr val="666666"/>
                </a:solidFill>
                <a:latin typeface="Courier"/>
              </a:rPr>
              <a:t>,</a:t>
            </a:r>
            <a:r>
              <a:rPr>
                <a:latin typeface="Courier"/>
              </a:rPr>
              <a:t> </a:t>
            </a:r>
            <a:r>
              <a:rPr>
                <a:solidFill>
                  <a:srgbClr val="06287E"/>
                </a:solidFill>
                <a:latin typeface="Courier"/>
              </a:rPr>
              <a:t>Get-Package</a:t>
            </a:r>
            <a:r>
              <a:rPr>
                <a:solidFill>
                  <a:srgbClr val="666666"/>
                </a:solidFill>
                <a:latin typeface="Courier"/>
              </a:rPr>
              <a:t>,</a:t>
            </a:r>
            <a:r>
              <a:rPr>
                <a:latin typeface="Courier"/>
              </a:rPr>
              <a:t> Get</a:t>
            </a:r>
            <a:r>
              <a:rPr>
                <a:solidFill>
                  <a:srgbClr val="666666"/>
                </a:solidFill>
                <a:latin typeface="Courier"/>
              </a:rPr>
              <a:t>-</a:t>
            </a:r>
            <a:r>
              <a:rPr>
                <a:latin typeface="Courier"/>
              </a:rPr>
              <a:t>Pack</a:t>
            </a:r>
            <a:r>
              <a:rPr>
                <a:solidFill>
                  <a:srgbClr val="666666"/>
                </a:solidFill>
                <a:latin typeface="Courier"/>
              </a:rPr>
              <a:t>...</a:t>
            </a:r>
            <a:br/>
            <a:r>
              <a:rPr>
                <a:latin typeface="Courier"/>
              </a:rPr>
              <a:t>Script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PowerShellGet                       </a:t>
            </a:r>
            <a:r>
              <a:rPr>
                <a:solidFill>
                  <a:srgbClr val="666666"/>
                </a:solidFill>
                <a:latin typeface="Courier"/>
              </a:rPr>
              <a:t>{</a:t>
            </a:r>
            <a:r>
              <a:rPr>
                <a:latin typeface="Courier"/>
              </a:rPr>
              <a:t>Find</a:t>
            </a:r>
            <a:r>
              <a:rPr>
                <a:solidFill>
                  <a:srgbClr val="666666"/>
                </a:solidFill>
                <a:latin typeface="Courier"/>
              </a:rPr>
              <a:t>-</a:t>
            </a:r>
            <a:r>
              <a:rPr>
                <a:latin typeface="Courier"/>
              </a:rPr>
              <a:t>Command</a:t>
            </a:r>
            <a:r>
              <a:rPr>
                <a:solidFill>
                  <a:srgbClr val="666666"/>
                </a:solidFill>
                <a:latin typeface="Courier"/>
              </a:rPr>
              <a:t>,</a:t>
            </a:r>
            <a:r>
              <a:rPr>
                <a:latin typeface="Courier"/>
              </a:rPr>
              <a:t> Find</a:t>
            </a:r>
            <a:r>
              <a:rPr>
                <a:solidFill>
                  <a:srgbClr val="666666"/>
                </a:solidFill>
                <a:latin typeface="Courier"/>
              </a:rPr>
              <a:t>-</a:t>
            </a:r>
            <a:r>
              <a:rPr>
                <a:latin typeface="Courier"/>
              </a:rPr>
              <a:t>DscResource</a:t>
            </a:r>
            <a:r>
              <a:rPr>
                <a:solidFill>
                  <a:srgbClr val="666666"/>
                </a:solidFill>
                <a:latin typeface="Courier"/>
              </a:rPr>
              <a:t>,</a:t>
            </a:r>
            <a:r>
              <a:rPr>
                <a:latin typeface="Courier"/>
              </a:rPr>
              <a:t> Find</a:t>
            </a:r>
            <a:r>
              <a:rPr>
                <a:solidFill>
                  <a:srgbClr val="666666"/>
                </a:solidFill>
                <a:latin typeface="Courier"/>
              </a:rPr>
              <a:t>-</a:t>
            </a:r>
            <a:r>
              <a:rPr>
                <a:latin typeface="Courier"/>
              </a:rPr>
              <a:t>Module</a:t>
            </a:r>
            <a:r>
              <a:rPr>
                <a:solidFill>
                  <a:srgbClr val="666666"/>
                </a:solidFill>
                <a:latin typeface="Courier"/>
              </a:rPr>
              <a:t>,</a:t>
            </a:r>
            <a:r>
              <a:rPr>
                <a:latin typeface="Courier"/>
              </a:rPr>
              <a:t> Find</a:t>
            </a:r>
            <a:r>
              <a:rPr>
                <a:solidFill>
                  <a:srgbClr val="666666"/>
                </a:solidFill>
                <a:latin typeface="Courier"/>
              </a:rPr>
              <a:t>-</a:t>
            </a:r>
            <a:r>
              <a:rPr>
                <a:latin typeface="Courier"/>
              </a:rPr>
              <a:t>RoleCap</a:t>
            </a:r>
            <a:r>
              <a:rPr>
                <a:solidFill>
                  <a:srgbClr val="666666"/>
                </a:solidFill>
                <a:latin typeface="Courier"/>
              </a:rPr>
              <a:t>...</a:t>
            </a:r>
            <a:br/>
            <a:r>
              <a:rPr>
                <a:latin typeface="Courier"/>
              </a:rPr>
              <a:t>Script     2</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PSReadline                          </a:t>
            </a:r>
            <a:r>
              <a:rPr>
                <a:solidFill>
                  <a:srgbClr val="666666"/>
                </a:solidFill>
                <a:latin typeface="Courier"/>
              </a:rPr>
              <a:t>{</a:t>
            </a:r>
            <a:r>
              <a:rPr>
                <a:solidFill>
                  <a:srgbClr val="06287E"/>
                </a:solidFill>
                <a:latin typeface="Courier"/>
              </a:rPr>
              <a:t>Get-PSReadLineKeyHandler</a:t>
            </a:r>
            <a:r>
              <a:rPr>
                <a:solidFill>
                  <a:srgbClr val="666666"/>
                </a:solidFill>
                <a:latin typeface="Courier"/>
              </a:rPr>
              <a:t>,</a:t>
            </a:r>
            <a:r>
              <a:rPr>
                <a:latin typeface="Courier"/>
              </a:rPr>
              <a:t> </a:t>
            </a:r>
            <a:r>
              <a:rPr>
                <a:solidFill>
                  <a:srgbClr val="06287E"/>
                </a:solidFill>
                <a:latin typeface="Courier"/>
              </a:rPr>
              <a:t>Get-PSReadLineOption</a:t>
            </a:r>
            <a:r>
              <a:rPr>
                <a:solidFill>
                  <a:srgbClr val="666666"/>
                </a:solidFill>
                <a:latin typeface="Courier"/>
              </a:rPr>
              <a:t>,</a:t>
            </a:r>
            <a:r>
              <a:rPr>
                <a:latin typeface="Courier"/>
              </a:rPr>
              <a:t> Remove</a:t>
            </a:r>
            <a:r>
              <a:rPr>
                <a:solidFill>
                  <a:srgbClr val="666666"/>
                </a:solidFill>
                <a:latin typeface="Courier"/>
              </a:rPr>
              <a:t>-</a:t>
            </a:r>
            <a:r>
              <a:rPr>
                <a:latin typeface="Courier"/>
              </a:rPr>
              <a:t>PS</a:t>
            </a:r>
            <a:r>
              <a:rPr>
                <a:solidFill>
                  <a:srgbClr val="666666"/>
                </a:solidFill>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a:t>
            </a:r>
            <a:r>
              <a:rPr b="1">
                <a:solidFill>
                  <a:srgbClr val="007020"/>
                </a:solidFill>
                <a:latin typeface="Courier"/>
              </a:rPr>
              <a:t>continue</a:t>
            </a:r>
            <a:br/>
            <a:r>
              <a:rPr>
                <a:latin typeface="Courier"/>
              </a:rPr>
              <a:t>PowerShellGet requires NuGet provider 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or newer to interact with NuGet</a:t>
            </a:r>
            <a:r>
              <a:rPr>
                <a:solidFill>
                  <a:srgbClr val="666666"/>
                </a:solidFill>
                <a:latin typeface="Courier"/>
              </a:rPr>
              <a:t>-</a:t>
            </a:r>
            <a:r>
              <a:rPr>
                <a:latin typeface="Courier"/>
              </a:rPr>
              <a:t>based repositories</a:t>
            </a:r>
            <a:r>
              <a:rPr>
                <a:solidFill>
                  <a:srgbClr val="666666"/>
                </a:solidFill>
                <a:latin typeface="Courier"/>
              </a:rPr>
              <a:t>.</a:t>
            </a:r>
            <a:r>
              <a:rPr>
                <a:latin typeface="Courier"/>
              </a:rPr>
              <a:t> The NuGet</a:t>
            </a:r>
            <a:br/>
            <a:r>
              <a:rPr>
                <a:latin typeface="Courier"/>
              </a:rPr>
              <a:t> provider must be available </a:t>
            </a:r>
            <a:r>
              <a:rPr b="1">
                <a:solidFill>
                  <a:srgbClr val="007020"/>
                </a:solidFill>
                <a:latin typeface="Courier"/>
              </a:rPr>
              <a:t>in</a:t>
            </a:r>
            <a:r>
              <a:rPr>
                <a:latin typeface="Courier"/>
              </a:rPr>
              <a:t> 'C</a:t>
            </a:r>
            <a:r>
              <a:rPr>
                <a:solidFill>
                  <a:srgbClr val="666666"/>
                </a:solidFill>
                <a:latin typeface="Courier"/>
              </a:rPr>
              <a:t>:</a:t>
            </a:r>
            <a:r>
              <a:rPr>
                <a:latin typeface="Courier"/>
              </a:rPr>
              <a:t>\Program Files\PackageManagement\ProviderAssemblies' or</a:t>
            </a:r>
            <a:br/>
            <a:r>
              <a:rPr>
                <a:latin typeface="Courier"/>
              </a:rPr>
              <a:t>'C</a:t>
            </a:r>
            <a:r>
              <a:rPr>
                <a:solidFill>
                  <a:srgbClr val="666666"/>
                </a:solidFill>
                <a:latin typeface="Courier"/>
              </a:rPr>
              <a:t>:</a:t>
            </a:r>
            <a:r>
              <a:rPr>
                <a:latin typeface="Courier"/>
              </a:rPr>
              <a:t>\Users\</a:t>
            </a:r>
            <a:r>
              <a:rPr>
                <a:solidFill>
                  <a:srgbClr val="666666"/>
                </a:solidFill>
                <a:latin typeface="Courier"/>
              </a:rPr>
              <a:t>&lt;</a:t>
            </a:r>
            <a:r>
              <a:rPr>
                <a:latin typeface="Courier"/>
              </a:rPr>
              <a:t>username</a:t>
            </a:r>
            <a:r>
              <a:rPr>
                <a:solidFill>
                  <a:srgbClr val="666666"/>
                </a:solidFill>
                <a:latin typeface="Courier"/>
              </a:rPr>
              <a:t>&gt;</a:t>
            </a:r>
            <a:r>
              <a:rPr>
                <a:latin typeface="Courier"/>
              </a:rPr>
              <a:t>\AppData\Local\PackageManagement\ProviderAssemblies'</a:t>
            </a:r>
            <a:r>
              <a:rPr>
                <a:solidFill>
                  <a:srgbClr val="666666"/>
                </a:solidFill>
                <a:latin typeface="Courier"/>
              </a:rPr>
              <a:t>.</a:t>
            </a:r>
            <a:r>
              <a:rPr>
                <a:latin typeface="Courier"/>
              </a:rPr>
              <a:t> You can also install the NuGet provider by running</a:t>
            </a:r>
            <a:br/>
            <a:r>
              <a:rPr>
                <a:latin typeface="Courier"/>
              </a:rPr>
              <a:t>'Install</a:t>
            </a:r>
            <a:r>
              <a:rPr>
                <a:solidFill>
                  <a:srgbClr val="666666"/>
                </a:solidFill>
                <a:latin typeface="Courier"/>
              </a:rPr>
              <a:t>-</a:t>
            </a:r>
            <a:r>
              <a:rPr>
                <a:latin typeface="Courier"/>
              </a:rPr>
              <a:t>PackageProvider </a:t>
            </a:r>
            <a:r>
              <a:rPr>
                <a:solidFill>
                  <a:srgbClr val="666666"/>
                </a:solidFill>
                <a:latin typeface="Courier"/>
              </a:rPr>
              <a:t>-</a:t>
            </a:r>
            <a:r>
              <a:rPr>
                <a:latin typeface="Courier"/>
              </a:rPr>
              <a:t>Name NuGet </a:t>
            </a:r>
            <a:r>
              <a:rPr>
                <a:solidFill>
                  <a:srgbClr val="666666"/>
                </a:solidFill>
                <a:latin typeface="Courier"/>
              </a:rPr>
              <a:t>-</a:t>
            </a:r>
            <a:r>
              <a:rPr>
                <a:latin typeface="Courier"/>
              </a:rPr>
              <a:t>MinimumVersion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a:t>
            </a:r>
            <a:r>
              <a:rPr>
                <a:solidFill>
                  <a:srgbClr val="666666"/>
                </a:solidFill>
                <a:latin typeface="Courier"/>
              </a:rPr>
              <a:t>-</a:t>
            </a:r>
            <a:r>
              <a:rPr>
                <a:latin typeface="Courier"/>
              </a:rPr>
              <a:t>Force'</a:t>
            </a:r>
            <a:r>
              <a:rPr>
                <a:solidFill>
                  <a:srgbClr val="666666"/>
                </a:solidFill>
                <a:latin typeface="Courier"/>
              </a:rPr>
              <a:t>.</a:t>
            </a:r>
            <a:r>
              <a:rPr>
                <a:latin typeface="Courier"/>
              </a:rPr>
              <a:t> </a:t>
            </a:r>
            <a:r>
              <a:rPr b="1">
                <a:solidFill>
                  <a:srgbClr val="007020"/>
                </a:solidFill>
                <a:latin typeface="Courier"/>
              </a:rPr>
              <a:t>Do</a:t>
            </a:r>
            <a:r>
              <a:rPr>
                <a:latin typeface="Courier"/>
              </a:rPr>
              <a:t> you want PowerShellGet to install and import</a:t>
            </a:r>
            <a:br/>
            <a:r>
              <a:rPr>
                <a:latin typeface="Courier"/>
              </a:rPr>
              <a:t> the NuGet provider now</a:t>
            </a:r>
            <a:r>
              <a:rPr>
                <a:solidFill>
                  <a:srgbClr val="666666"/>
                </a:solidFill>
                <a:latin typeface="Courier"/>
              </a:rPr>
              <a:t>?</a:t>
            </a:r>
            <a:br/>
            <a:r>
              <a:rPr>
                <a:latin typeface="Courier"/>
              </a:rPr>
              <a:t> </a:t>
            </a: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"Y"</a:t>
            </a:r>
            <a:r>
              <a:rPr>
                <a:solidFill>
                  <a:srgbClr val="666666"/>
                </a:solidFill>
                <a:latin typeface="Courier"/>
              </a:rPr>
              <a:t>):</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cmdlet, answer </a:t>
            </a:r>
            <a:r>
              <a:rPr b="1"/>
              <a:t>Yes</a:t>
            </a:r>
            <a:r>
              <a:rPr/>
              <a:t> or </a:t>
            </a:r>
            <a:r>
              <a:rPr b="1"/>
              <a:t>Yes to All</a:t>
            </a:r>
            <a:r>
              <a:rPr/>
              <a:t> when prompted to trust the module. You can also use the command to reinstall a module if you’re having trouble with it.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2022-04-22T13:31:29Z</dcterms:created>
  <dcterms:modified xsi:type="dcterms:W3CDTF">2022-04-22T13:31:29Z</dcterms:modified>
</cp:coreProperties>
</file>

<file path=docProps/custom.xml><?xml version="1.0" encoding="utf-8"?>
<Properties xmlns="http://schemas.openxmlformats.org/officeDocument/2006/custom-properties" xmlns:vt="http://schemas.openxmlformats.org/officeDocument/2006/docPropsVTypes"/>
</file>