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ivacy.microsoft.com/en-us/privacystatement" TargetMode="External" /><Relationship Id="rId3" Type="http://schemas.openxmlformats.org/officeDocument/2006/relationships/hyperlink" Target="chrome-extension://hajanaajapkhaabfcofdjgjnlgkdkknm/_generated_background_page.html#31-providers-and-drives" TargetMode="External" /><Relationship Id="rId4" Type="http://schemas.openxmlformats.org/officeDocument/2006/relationships/hyperlink" Target="chrome-extension://hajanaajapkhaabfcofdjgjnlgkdkknm/_generated_background_page.html#32-working-locations" TargetMode="External" /><Relationship Id="rId5" Type="http://schemas.openxmlformats.org/officeDocument/2006/relationships/hyperlink" Target="chrome-extension://hajanaajapkhaabfcofdjgjnlgkdkknm/_generated_background_page.html#33-items" TargetMode="External" /><Relationship Id="rId6" Type="http://schemas.openxmlformats.org/officeDocument/2006/relationships/hyperlink" Target="chrome-extension://hajanaajapkhaabfcofdjgjnlgkdkknm/_generated_background_page.html#34-path-names" TargetMode="External" /><Relationship Id="rId7" Type="http://schemas.openxmlformats.org/officeDocument/2006/relationships/hyperlink" Target="chrome-extension://hajanaajapkhaabfcofdjgjnlgkdkknm/_generated_background_page.html#35-scopes" TargetMode="External" /><Relationship Id="rId8" Type="http://schemas.openxmlformats.org/officeDocument/2006/relationships/hyperlink" Target="chrome-extension://hajanaajapkhaabfcofdjgjnlgkdkknm/_generated_background_page.html#36-readonly-and-constant-properties" TargetMode="External" /><Relationship Id="rId9" Type="http://schemas.openxmlformats.org/officeDocument/2006/relationships/hyperlink" Target="chrome-extension://hajanaajapkhaabfcofdjgjnlgkdkknm/_generated_background_page.html#37-method-overloads-and-call-resolution" TargetMode="External" /><Relationship Id="rId10" Type="http://schemas.openxmlformats.org/officeDocument/2006/relationships/hyperlink" Target="chrome-extension://hajanaajapkhaabfcofdjgjnlgkdkknm/_generated_background_page.html#38-name-lookup" TargetMode="External" /><Relationship Id="rId11" Type="http://schemas.openxmlformats.org/officeDocument/2006/relationships/hyperlink" Target="chrome-extension://hajanaajapkhaabfcofdjgjnlgkdkknm/_generated_background_page.html#39-type-name-lookup" TargetMode="External" /><Relationship Id="rId12" Type="http://schemas.openxmlformats.org/officeDocument/2006/relationships/hyperlink" Target="chrome-extension://hajanaajapkhaabfcofdjgjnlgkdkknm/_generated_background_page.html#310-automatic-memory-management" TargetMode="External" /><Relationship Id="rId13" Type="http://schemas.openxmlformats.org/officeDocument/2006/relationships/hyperlink" Target="chrome-extension://hajanaajapkhaabfcofdjgjnlgkdkknm/_generated_background_page.html#311-execution-order" TargetMode="External" /><Relationship Id="rId14" Type="http://schemas.openxmlformats.org/officeDocument/2006/relationships/hyperlink" Target="chrome-extension://hajanaajapkhaabfcofdjgjnlgkdkknm/_generated_background_page.html#312-error-handling" TargetMode="External" /><Relationship Id="rId15" Type="http://schemas.openxmlformats.org/officeDocument/2006/relationships/hyperlink" Target="chrome-extension://hajanaajapkhaabfcofdjgjnlgkdkknm/_generated_background_page.html#313-pipelines" TargetMode="External" /><Relationship Id="rId16" Type="http://schemas.openxmlformats.org/officeDocument/2006/relationships/hyperlink" Target="chrome-extension://hajanaajapkhaabfcofdjgjnlgkdkknm/_generated_background_page.html#314-modules" TargetMode="External" /><Relationship Id="rId17" Type="http://schemas.openxmlformats.org/officeDocument/2006/relationships/hyperlink" Target="chrome-extension://hajanaajapkhaabfcofdjgjnlgkdkknm/_generated_background_page.html#315-wildcard-expressions" TargetMode="External" /><Relationship Id="rId18" Type="http://schemas.openxmlformats.org/officeDocument/2006/relationships/hyperlink" Target="chrome-extension://hajanaajapkhaabfcofdjgjnlgkdkknm/_generated_background_page.html#316-regular-expressions"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53-variable-name-scope" TargetMode="External" /><Relationship Id="rId4" Type="http://schemas.openxmlformats.org/officeDocument/2006/relationships/hyperlink" Target="https://docs.microsoft.com/en-us/powershell/scripting/lang-spec/chapter-03?view=powershell-7.2#314-modules" TargetMode="External" /><Relationship Id="rId5" Type="http://schemas.openxmlformats.org/officeDocument/2006/relationships/hyperlink" Target="https://docs.microsoft.com/en-us/powershell/module/microsoft.powershell.core/import-module?view=powershell-7.2"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11-alias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38-the-math-type" TargetMode="External" /><Relationship Id="rId3" Type="http://schemas.openxmlformats.org/officeDocument/2006/relationships/hyperlink" Target="https://docs.microsoft.com/en-us/powershell/scripting/lang-spec/chapter-04?view=powershell-7.2#432-arrays" TargetMode="External" /><Relationship Id="rId4" Type="http://schemas.openxmlformats.org/officeDocument/2006/relationships/hyperlink" Target="https://docs.microsoft.com/en-us/powershell/scripting/lang-spec/chapter-07?view=powershell-7.2#713-invocation-expressions" TargetMode="External" /><Relationship Id="rId5" Type="http://schemas.openxmlformats.org/officeDocument/2006/relationships/hyperlink" Target="https://docs.microsoft.com/en-us/powershell/scripting/lang-spec/chapter-03?view=powershell-7.2#373-applicable-method" TargetMode="External" /><Relationship Id="rId6" Type="http://schemas.openxmlformats.org/officeDocument/2006/relationships/hyperlink" Target="https://docs.microsoft.com/en-us/powershell/scripting/lang-spec/chapter-03?view=powershell-7.2#374-better-method" TargetMode="External" /><Relationship Id="rId7" Type="http://schemas.openxmlformats.org/officeDocument/2006/relationships/hyperlink" Target="https://docs.microsoft.com/en-us/powershell/scripting/lang-spec/chapter-04?view=powershell-7.2#436-the-ref-type"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7?view=powershell-7.2#7110-type-literal-expression"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5-error-record-description-type" TargetMode="External" /><Relationship Id="rId3" Type="http://schemas.openxmlformats.org/officeDocument/2006/relationships/hyperlink" Target="https://docs.microsoft.com/en-us/powershell/scripting/lang-spec/chapter-07?view=powershell-7.2#712-redirection-operators" TargetMode="External" /><Relationship Id="rId4" Type="http://schemas.openxmlformats.org/officeDocument/2006/relationships/hyperlink" Target="chrome-extension://hajanaajapkhaabfcofdjgjnlgkdkknm/en-us/powershell/module/microsoft.powershell.core/about/about_commonparameters"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2-module-description-type" TargetMode="External" /><Relationship Id="rId3" Type="http://schemas.openxmlformats.org/officeDocument/2006/relationships/hyperlink" Target="https://docs.microsoft.com/en-us/powershell/scripting/lang-spec/chapter-11?view=powershell-7.2#11-module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2-environment-variables" TargetMode="External" /><Relationship Id="rId4" Type="http://schemas.openxmlformats.org/officeDocument/2006/relationships/hyperlink" Target="https://docs.microsoft.com/en-us/powershell/scripting/lang-spec/chapter-03?view=powershell-7.2#313-file-system" TargetMode="External" /><Relationship Id="rId5" Type="http://schemas.openxmlformats.org/officeDocument/2006/relationships/hyperlink" Target="https://docs.microsoft.com/en-us/powershell/scripting/lang-spec/chapter-03?view=powershell-7.2#314-functions" TargetMode="External" /><Relationship Id="rId6" Type="http://schemas.openxmlformats.org/officeDocument/2006/relationships/hyperlink" Target="https://docs.microsoft.com/en-us/powershell/scripting/lang-spec/chapter-03?view=powershell-7.2#315-variables"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get-psprovider?view=powershell-7.2" TargetMode="External" /><Relationship Id="rId3" Type="http://schemas.openxmlformats.org/officeDocument/2006/relationships/hyperlink" Target="https://docs.microsoft.com/en-us/powershell/module/microsoft.powershell.management/get-psdrive?view=powershell-7.2" TargetMode="External" /><Relationship Id="rId4" Type="http://schemas.openxmlformats.org/officeDocument/2006/relationships/hyperlink" Target="https://docs.microsoft.com/en-us/powershell/scripting/lang-spec/chapter-04?view=powershell-7.2#451-provider-description-type" TargetMode="External" /><Relationship Id="rId5" Type="http://schemas.openxmlformats.org/officeDocument/2006/relationships/hyperlink" Target="https://docs.microsoft.com/en-us/powershell/scripting/lang-spec/chapter-04?view=powershell-7.2#452-drive-description-type" TargetMode="External" /><Relationship Id="rId6" Type="http://schemas.openxmlformats.org/officeDocument/2006/relationships/hyperlink" Target="https://docs.microsoft.com/en-us/powershell/scripting/lang-spec/chapter-03?view=powershell-7.2#33-items" TargetMode="External" /><Relationship Id="rId7" Type="http://schemas.openxmlformats.org/officeDocument/2006/relationships/hyperlink" Target="https://docs.microsoft.com/en-us/powershell/module/microsoft.powershell.utility/new-alias?view=powershell-7.2" TargetMode="External" /><Relationship Id="rId8" Type="http://schemas.openxmlformats.org/officeDocument/2006/relationships/hyperlink" Target="https://docs.microsoft.com/en-us/powershell/module/microsoft.powershell.utility/set-alias?view=powershell-7.2" TargetMode="External" /><Relationship Id="rId9" Type="http://schemas.openxmlformats.org/officeDocument/2006/relationships/hyperlink" Target="https://docs.microsoft.com/en-us/powershell/module/microsoft.powershell.utility/get-alias?view=powershell-7.2" TargetMode="External" /><Relationship Id="rId10" Type="http://schemas.openxmlformats.org/officeDocument/2006/relationships/hyperlink" Target="https://docs.microsoft.com/en-us/powershell/module/microsoft.powershell.utility/export-alias?view=powershell-7.2" TargetMode="External" /><Relationship Id="rId11" Type="http://schemas.openxmlformats.org/officeDocument/2006/relationships/hyperlink" Target="https://docs.microsoft.com/en-us/powershell/scripting/lang-spec/chapter-04?view=powershell-7.2#454-alias-description-type" TargetMode="External" /><Relationship Id="rId12" Type="http://schemas.openxmlformats.org/officeDocument/2006/relationships/hyperlink" Target="https://docs.microsoft.com/en-us/powershell/scripting/lang-spec/chapter-03?view=powershell-7.2#31-providers-and-drives" TargetMode="External" /><Relationship Id="rId13" Type="http://schemas.openxmlformats.org/officeDocument/2006/relationships/hyperlink" Target="https://docs.microsoft.com/en-us/powershell/scripting/lang-spec/chapter-03?view=powershell-7.2#33-items" TargetMode="External" /><Relationship Id="rId14" Type="http://schemas.openxmlformats.org/officeDocument/2006/relationships/hyperlink" Target="https://docs.microsoft.com/en-us/powershell/scripting/lang-spec/chapter-04?view=powershell-7.2#456-environment-variable-description-type" TargetMode="External" /><Relationship Id="rId15" Type="http://schemas.openxmlformats.org/officeDocument/2006/relationships/hyperlink" Target="https://docs.microsoft.com/en-us/powershell/scripting/lang-spec/chapter-03?view=powershell-7.2#31-providers-and-drives" TargetMode="External" /><Relationship Id="rId16" Type="http://schemas.openxmlformats.org/officeDocument/2006/relationships/hyperlink" Target="https://docs.microsoft.com/en-us/powershell/scripting/lang-spec/chapter-03?view=powershell-7.2#31-providers-and-drives" TargetMode="External" /><Relationship Id="rId17" Type="http://schemas.openxmlformats.org/officeDocument/2006/relationships/hyperlink" Target="https://docs.microsoft.com/en-us/powershell/scripting/lang-spec/chapter-03?view=powershell-7.2#34-path-names" TargetMode="External" /><Relationship Id="rId18" Type="http://schemas.openxmlformats.org/officeDocument/2006/relationships/hyperlink" Target="https://docs.microsoft.com/en-us/powershell/scripting/lang-spec/chapter-03?view=powershell-7.2#33-items" TargetMode="External" /><Relationship Id="rId19" Type="http://schemas.openxmlformats.org/officeDocument/2006/relationships/hyperlink" Target="https://docs.microsoft.com/en-us/powershell/scripting/lang-spec/chapter-08?view=powershell-7.2#810-function-definitions" TargetMode="External" /><Relationship Id="rId20" Type="http://schemas.openxmlformats.org/officeDocument/2006/relationships/hyperlink" Target="https://docs.microsoft.com/en-us/powershell/scripting/lang-spec/chapter-08?view=powershell-7.2#810-function-definitions" TargetMode="External" /><Relationship Id="rId21" Type="http://schemas.openxmlformats.org/officeDocument/2006/relationships/hyperlink" Target="https://docs.microsoft.com/en-us/powershell/scripting/lang-spec/chapter-03?view=powershell-7.2#33-items" TargetMode="External" /><Relationship Id="rId22" Type="http://schemas.openxmlformats.org/officeDocument/2006/relationships/hyperlink" Target="https://docs.microsoft.com/en-us/powershell/scripting/lang-spec/chapter-04?view=powershell-7.2#4510-function-description-type" TargetMode="External" /><Relationship Id="rId23" Type="http://schemas.openxmlformats.org/officeDocument/2006/relationships/hyperlink" Target="https://docs.microsoft.com/en-us/powershell/scripting/lang-spec/chapter-04?view=powershell-7.2#4511-filter-description-type" TargetMode="External" /><Relationship Id="rId24" Type="http://schemas.openxmlformats.org/officeDocument/2006/relationships/hyperlink" Target="https://docs.microsoft.com/en-us/powershell/scripting/lang-spec/chapter-03?view=powershell-7.2#31-providers-and-drives" TargetMode="External" /><Relationship Id="rId25" Type="http://schemas.openxmlformats.org/officeDocument/2006/relationships/hyperlink" Target="https://docs.microsoft.com/en-us/powershell/module/microsoft.powershell.utility/new-variable?view=powershell-7.2" TargetMode="External" /><Relationship Id="rId26" Type="http://schemas.openxmlformats.org/officeDocument/2006/relationships/hyperlink" Target="https://docs.microsoft.com/en-us/powershell/module/microsoft.powershell.utility/set-variable?view=powershell-7.2" TargetMode="External" /><Relationship Id="rId27" Type="http://schemas.openxmlformats.org/officeDocument/2006/relationships/hyperlink" Target="https://docs.microsoft.com/en-us/powershell/module/microsoft.powershell.utility/get-variable?view=powershell-7.2" TargetMode="External" /><Relationship Id="rId28" Type="http://schemas.openxmlformats.org/officeDocument/2006/relationships/hyperlink" Target="https://docs.microsoft.com/en-us/powershell/module/microsoft.powershell.utility/clear-variable?view=powershell-7.2" TargetMode="External" /><Relationship Id="rId29" Type="http://schemas.openxmlformats.org/officeDocument/2006/relationships/hyperlink" Target="https://docs.microsoft.com/en-us/powershell/module/microsoft.powershell.utility/remove-variable?view=powershell-7.2" TargetMode="External" /><Relationship Id="rId30" Type="http://schemas.openxmlformats.org/officeDocument/2006/relationships/hyperlink" Target="https://docs.microsoft.com/en-us/powershell/scripting/lang-spec/chapter-03?view=powershell-7.2#33-items" TargetMode="External" /><Relationship Id="rId31" Type="http://schemas.openxmlformats.org/officeDocument/2006/relationships/hyperlink" Target="https://docs.microsoft.com/en-us/powershell/scripting/lang-spec/chapter-04?view=powershell-7.2#453-variable-description-type" TargetMode="External" /><Relationship Id="rId32" Type="http://schemas.openxmlformats.org/officeDocument/2006/relationships/hyperlink" Target="https://docs.microsoft.com/en-us/powershell/scripting/lang-spec/chapter-03?view=powershell-7.2#31-providers-and-drive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4-path-names" TargetMode="External" /><Relationship Id="rId3" Type="http://schemas.openxmlformats.org/officeDocument/2006/relationships/hyperlink" Target="https://docs.microsoft.com/en-us/powershell/module/microsoft.powershell.management/set-location?view=powershell-7.2" TargetMode="External" /><Relationship Id="rId4" Type="http://schemas.openxmlformats.org/officeDocument/2006/relationships/hyperlink" Target="https://docs.microsoft.com/en-us/powershell/module/microsoft.powershell.management/get-location?view=powershell-7.2" TargetMode="External" /><Relationship Id="rId5" Type="http://schemas.openxmlformats.org/officeDocument/2006/relationships/hyperlink" Target="https://docs.microsoft.com/en-us/powershell/module/microsoft.powershell.management/push-location?view=powershell-7.2" TargetMode="External" /><Relationship Id="rId6" Type="http://schemas.openxmlformats.org/officeDocument/2006/relationships/hyperlink" Target="https://docs.microsoft.com/en-us/powershell/module/microsoft.powershell.management/pop-location?view=powershell-7.2" TargetMode="External" /><Relationship Id="rId7" Type="http://schemas.openxmlformats.org/officeDocument/2006/relationships/hyperlink" Target="https://docs.microsoft.com/en-us/powershell/scripting/lang-spec/chapter-04?view=powershell-7.2#455-working-location-description-typ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5-variables" TargetMode="External" /><Relationship Id="rId4" Type="http://schemas.openxmlformats.org/officeDocument/2006/relationships/hyperlink" Target="https://docs.microsoft.com/en-us/powershell/scripting/lang-spec/chapter-03?view=powershell-7.2#314-functions" TargetMode="External" /><Relationship Id="rId5" Type="http://schemas.openxmlformats.org/officeDocument/2006/relationships/hyperlink" Target="https://docs.microsoft.com/en-us/powershell/scripting/lang-spec/chapter-03?view=powershell-7.2#312-environment-variables" TargetMode="External" /><Relationship Id="rId6" Type="http://schemas.openxmlformats.org/officeDocument/2006/relationships/hyperlink" Target="https://docs.microsoft.com/en-us/powershell/scripting/lang-spec/chapter-03?view=powershell-7.2#313-file-system" TargetMode="External" /><Relationship Id="rId7" Type="http://schemas.openxmlformats.org/officeDocument/2006/relationships/hyperlink" Target="https://docs.microsoft.com/en-us/powershell/module/microsoft.powershell.management/new-item?view=powershell-7.2" TargetMode="External" /><Relationship Id="rId8" Type="http://schemas.openxmlformats.org/officeDocument/2006/relationships/hyperlink" Target="https://docs.microsoft.com/en-us/powershell/module/microsoft.powershell.management/set-item?view=powershell-7.2" TargetMode="External" /><Relationship Id="rId9" Type="http://schemas.openxmlformats.org/officeDocument/2006/relationships/hyperlink" Target="https://docs.microsoft.com/en-us/powershell/module/microsoft.powershell.management/get-item?view=powershell-7.2" TargetMode="External" /><Relationship Id="rId10" Type="http://schemas.openxmlformats.org/officeDocument/2006/relationships/hyperlink" Target="https://docs.microsoft.com/en-us/powershell/module/microsoft.powershell.management/get-childitem?view=powershell-7.2" TargetMode="External" /><Relationship Id="rId11" Type="http://schemas.openxmlformats.org/officeDocument/2006/relationships/hyperlink" Target="https://docs.microsoft.com/en-us/powershell/module/microsoft.powershell.management/copy-item?view=powershell-7.2" TargetMode="External" /><Relationship Id="rId12" Type="http://schemas.openxmlformats.org/officeDocument/2006/relationships/hyperlink" Target="https://docs.microsoft.com/en-us/powershell/module/microsoft.powershell.management/move-item?view=powershell-7.2" TargetMode="External" /><Relationship Id="rId13" Type="http://schemas.openxmlformats.org/officeDocument/2006/relationships/hyperlink" Target="https://docs.microsoft.com/en-us/powershell/module/microsoft.powershell.management/rename-item?view=powershell-7.2" TargetMode="External" /><Relationship Id="rId14" Type="http://schemas.openxmlformats.org/officeDocument/2006/relationships/hyperlink" Target="https://docs.microsoft.com/en-us/powershell/module/microsoft.powershell.management/invoke-item?view=powershell-7.2" TargetMode="External" /><Relationship Id="rId15" Type="http://schemas.openxmlformats.org/officeDocument/2006/relationships/hyperlink" Target="https://docs.microsoft.com/en-us/powershell/module/microsoft.powershell.management/clear-item?view=powershell-7.2" TargetMode="External" /><Relationship Id="rId16" Type="http://schemas.openxmlformats.org/officeDocument/2006/relationships/hyperlink" Target="https://docs.microsoft.com/en-us/powershell/module/microsoft.powershell.management/remove-item?view=powershell-7.2" TargetMode="External" /><Relationship Id="rId17" Type="http://schemas.openxmlformats.org/officeDocument/2006/relationships/hyperlink" Target="https://docs.microsoft.com/en-us/powershell/module/microsoft.powershell.management/get-content?view=powershell-7.2" TargetMode="External" /><Relationship Id="rId18" Type="http://schemas.openxmlformats.org/officeDocument/2006/relationships/hyperlink" Target="https://docs.microsoft.com/en-us/powershell/module/microsoft.powershell.management/add-content?view=powershell-7.2" TargetMode="External" /><Relationship Id="rId19" Type="http://schemas.openxmlformats.org/officeDocument/2006/relationships/hyperlink" Target="https://docs.microsoft.com/en-us/powershell/module/microsoft.powershell.management/set-content?view=powershell-7.2" TargetMode="External" /><Relationship Id="rId20" Type="http://schemas.openxmlformats.org/officeDocument/2006/relationships/hyperlink" Target="https://docs.microsoft.com/en-us/powershell/module/microsoft.powershell.management/clear-content?view=powershell-7.2" TargetMode="External" /><Relationship Id="rId21" Type="http://schemas.openxmlformats.org/officeDocument/2006/relationships/hyperlink" Target="https://docs.microsoft.com/en-us/powershell/scripting/lang-spec/chapter-04?view=powershell-7.2#4517-directory-description-type" TargetMode="External" /><Relationship Id="rId22" Type="http://schemas.openxmlformats.org/officeDocument/2006/relationships/hyperlink" Target="https://docs.microsoft.com/en-us/powershell/scripting/lang-spec/chapter-04?view=powershell-7.2#4518-file-description-typ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convert-path?view=powershell-7.2" TargetMode="External" /><Relationship Id="rId3" Type="http://schemas.openxmlformats.org/officeDocument/2006/relationships/hyperlink" Target="https://docs.microsoft.com/en-us/powershell/module/microsoft.powershell.management/join-path?view=powershell-7.2" TargetMode="External" /><Relationship Id="rId4" Type="http://schemas.openxmlformats.org/officeDocument/2006/relationships/hyperlink" Target="https://docs.microsoft.com/en-us/powershell/module/microsoft.powershell.management/resolve-path?view=powershell-7.2" TargetMode="External" /><Relationship Id="rId5" Type="http://schemas.openxmlformats.org/officeDocument/2006/relationships/hyperlink" Target="https://docs.microsoft.com/en-us/powershell/module/microsoft.powershell.management/split-path?view=powershell-7.2" TargetMode="External" /><Relationship Id="rId6" Type="http://schemas.openxmlformats.org/officeDocument/2006/relationships/hyperlink" Target="https://docs.microsoft.com/en-us/powershell/module/microsoft.powershell.management/test-path?view=powershell-7.2" TargetMode="External" /><Relationship Id="rId7" Type="http://schemas.openxmlformats.org/officeDocument/2006/relationships/hyperlink" Target="https://docs.microsoft.com/en-us/powershell/module/microsoft.powershell.management/add-content?view=powershell-7.2" TargetMode="External" /><Relationship Id="rId8" Type="http://schemas.openxmlformats.org/officeDocument/2006/relationships/hyperlink" Target="https://docs.microsoft.com/en-us/powershell/scripting/lang-spec/chapter-04?view=powershell-7.2#455-working-location-description-typ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55-dot-source-notati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Basisbegrippen</a:t>
            </a:r>
          </a:p>
        </p:txBody>
      </p:sp>
      <p:sp>
        <p:nvSpPr>
          <p:cNvPr id="3" name="Content Placeholder 2"/>
          <p:cNvSpPr>
            <a:spLocks noGrp="1"/>
          </p:cNvSpPr>
          <p:nvPr>
            <p:ph idx="1"/>
          </p:nvPr>
        </p:nvSpPr>
        <p:spPr/>
        <p:txBody>
          <a:bodyPr/>
          <a:lstStyle/>
          <a:p>
            <a:pPr lvl="0"/>
            <a:r>
              <a:rPr/>
              <a:t>Artikel</a:t>
            </a:r>
          </a:p>
          <a:p>
            <a:pPr lvl="0"/>
            <a:r>
              <a:rPr/>
              <a:t>07/29/2021</a:t>
            </a:r>
          </a:p>
          <a:p>
            <a:pPr lvl="0"/>
            <a:r>
              <a:rPr/>
              <a:t>33 minuten om te lezen</a:t>
            </a:r>
          </a:p>
          <a:p>
            <a:pPr lvl="0" indent="0" marL="0">
              <a:spcBef>
                <a:spcPts val="3000"/>
              </a:spcBef>
              <a:buNone/>
            </a:pPr>
            <a:r>
              <a:rPr b="1"/>
              <a:t>Is this page helpful?</a:t>
            </a:r>
          </a:p>
          <a:p>
            <a:pPr lvl="0" indent="0" marL="0">
              <a:buNone/>
            </a:pPr>
            <a:r>
              <a:rPr/>
              <a:t>Feedback will be sent to Microsoft: By pressing the submit button, your feedback will be used to improve Microsoft products and services. </a:t>
            </a:r>
            <a:r>
              <a:rPr>
                <a:hlinkClick r:id="rId2"/>
              </a:rPr>
              <a:t>Privacy policy.</a:t>
            </a:r>
          </a:p>
          <a:p>
            <a:pPr lvl="0" indent="0" marL="0">
              <a:buNone/>
            </a:pPr>
            <a:r>
              <a:rPr/>
              <a:t>Thank you.</a:t>
            </a:r>
          </a:p>
          <a:p>
            <a:pPr lvl="0" indent="0" marL="0">
              <a:spcBef>
                <a:spcPts val="3000"/>
              </a:spcBef>
              <a:buNone/>
            </a:pPr>
            <a:r>
              <a:rPr b="1"/>
              <a:t>In dit artikel</a:t>
            </a:r>
          </a:p>
          <a:p>
            <a:pPr lvl="0" indent="-342900" marL="342900">
              <a:buAutoNum type="arabicPeriod"/>
            </a:pPr>
            <a:r>
              <a:rPr>
                <a:hlinkClick r:id="rId3"/>
              </a:rPr>
              <a:t>3.1 Providers en aandrijvingen</a:t>
            </a:r>
          </a:p>
          <a:p>
            <a:pPr lvl="0" indent="-342900" marL="342900">
              <a:buAutoNum type="arabicPeriod"/>
            </a:pPr>
            <a:r>
              <a:rPr>
                <a:hlinkClick r:id="rId4"/>
              </a:rPr>
              <a:t>3.2 Werklocaties</a:t>
            </a:r>
          </a:p>
          <a:p>
            <a:pPr lvl="0" indent="-342900" marL="342900">
              <a:buAutoNum type="arabicPeriod"/>
            </a:pPr>
            <a:r>
              <a:rPr>
                <a:hlinkClick r:id="rId5"/>
              </a:rPr>
              <a:t>3.3 Artikelen</a:t>
            </a:r>
          </a:p>
          <a:p>
            <a:pPr lvl="0" indent="-342900" marL="342900">
              <a:buAutoNum type="arabicPeriod"/>
            </a:pPr>
            <a:r>
              <a:rPr>
                <a:hlinkClick r:id="rId6"/>
              </a:rPr>
              <a:t>3.4 Padnamen</a:t>
            </a:r>
          </a:p>
          <a:p>
            <a:pPr lvl="0" indent="-342900" marL="342900">
              <a:buAutoNum type="arabicPeriod"/>
            </a:pPr>
            <a:r>
              <a:rPr>
                <a:hlinkClick r:id="rId7"/>
              </a:rPr>
              <a:t>3.5 Toepassingsgebied</a:t>
            </a:r>
          </a:p>
          <a:p>
            <a:pPr lvl="0" indent="-342900" marL="342900">
              <a:buAutoNum type="arabicPeriod"/>
            </a:pPr>
            <a:r>
              <a:rPr>
                <a:hlinkClick r:id="rId8"/>
              </a:rPr>
              <a:t>3.6 ReadOnly en constante eigenschappen</a:t>
            </a:r>
          </a:p>
          <a:p>
            <a:pPr lvl="0" indent="-342900" marL="342900">
              <a:buAutoNum type="arabicPeriod"/>
            </a:pPr>
            <a:r>
              <a:rPr>
                <a:hlinkClick r:id="rId9"/>
              </a:rPr>
              <a:t>3.7 Overbelasting van de methode en oproepresolutie</a:t>
            </a:r>
          </a:p>
          <a:p>
            <a:pPr lvl="0" indent="-342900" marL="342900">
              <a:buAutoNum type="arabicPeriod"/>
            </a:pPr>
            <a:r>
              <a:rPr>
                <a:hlinkClick r:id="rId10"/>
              </a:rPr>
              <a:t>3.8 Naam opzoeken</a:t>
            </a:r>
          </a:p>
          <a:p>
            <a:pPr lvl="0" indent="-342900" marL="342900">
              <a:buAutoNum type="arabicPeriod"/>
            </a:pPr>
            <a:r>
              <a:rPr>
                <a:hlinkClick r:id="rId11"/>
              </a:rPr>
              <a:t>3.9 Typenaam opzoeken</a:t>
            </a:r>
          </a:p>
          <a:p>
            <a:pPr lvl="0" indent="-342900" marL="342900">
              <a:buAutoNum type="arabicPeriod"/>
            </a:pPr>
            <a:r>
              <a:rPr>
                <a:hlinkClick r:id="rId12"/>
              </a:rPr>
              <a:t>3.10 Automatisch geheugenbeheer</a:t>
            </a:r>
          </a:p>
          <a:p>
            <a:pPr lvl="0" indent="-342900" marL="342900">
              <a:buAutoNum type="arabicPeriod"/>
            </a:pPr>
            <a:r>
              <a:rPr>
                <a:hlinkClick r:id="rId13"/>
              </a:rPr>
              <a:t>3.11 Uitvoeringsbevel</a:t>
            </a:r>
          </a:p>
          <a:p>
            <a:pPr lvl="0" indent="-342900" marL="342900">
              <a:buAutoNum type="arabicPeriod"/>
            </a:pPr>
            <a:r>
              <a:rPr>
                <a:hlinkClick r:id="rId14"/>
              </a:rPr>
              <a:t>3.12 Foutafhandeling</a:t>
            </a:r>
          </a:p>
          <a:p>
            <a:pPr lvl="0" indent="-342900" marL="342900">
              <a:buAutoNum type="arabicPeriod"/>
            </a:pPr>
            <a:r>
              <a:rPr>
                <a:hlinkClick r:id="rId15"/>
              </a:rPr>
              <a:t>3.13 Pijpleidingen</a:t>
            </a:r>
          </a:p>
          <a:p>
            <a:pPr lvl="0" indent="-342900" marL="342900">
              <a:buAutoNum type="arabicPeriod"/>
            </a:pPr>
            <a:r>
              <a:rPr>
                <a:hlinkClick r:id="rId16"/>
              </a:rPr>
              <a:t>3.14 Modules</a:t>
            </a:r>
          </a:p>
          <a:p>
            <a:pPr lvl="0" indent="-342900" marL="342900">
              <a:buAutoNum type="arabicPeriod"/>
            </a:pPr>
            <a:r>
              <a:rPr>
                <a:hlinkClick r:id="rId17"/>
              </a:rPr>
              <a:t>3.15 Wildcard-expressies</a:t>
            </a:r>
          </a:p>
          <a:p>
            <a:pPr lvl="0" indent="-342900" marL="342900">
              <a:buAutoNum type="arabicPeriod"/>
            </a:pPr>
            <a:r>
              <a:rPr>
                <a:hlinkClick r:id="rId18"/>
              </a:rPr>
              <a:t>3.16 Reguliere expressies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Variable scope information can also be specified when using the family of cmdlets listed in (</a:t>
            </a:r>
            <a:r>
              <a:rPr>
                <a:hlinkClick r:id="rId2"/>
              </a:rPr>
              <a:t>§3.1.5</a:t>
            </a:r>
            <a:r>
              <a:rPr/>
              <a:t>). In particular, refer to the parameter , and the parameters and for more information.</a:t>
            </a:r>
            <a:r>
              <a:rPr>
                <a:latin typeface="Courier"/>
              </a:rPr>
              <a:t>Scope``Option Private``Option AllScope</a:t>
            </a:r>
          </a:p>
          <a:p>
            <a:pPr lvl="0" indent="0" marL="0">
              <a:buNone/>
            </a:pPr>
            <a:r>
              <a:rPr/>
              <a:t>The scope is used to access variables defined in another scope while running scripts via cmdlets like , , or within an </a:t>
            </a:r>
            <a:r>
              <a:rPr i="1"/>
              <a:t>inlinescript-statement</a:t>
            </a:r>
            <a:r>
              <a:rPr/>
              <a:t>. For example:</a:t>
            </a:r>
            <a:r>
              <a:rPr>
                <a:latin typeface="Courier"/>
              </a:rPr>
              <a:t>using``Start-Job``Invoke-Command</a:t>
            </a:r>
          </a:p>
          <a:p>
            <a:pPr lvl="0" indent="0">
              <a:buNone/>
            </a:pPr>
            <a:r>
              <a:rPr>
                <a:latin typeface="Courier"/>
              </a:rPr>
              <a:t>$a = 42
Invoke-Command --ComputerName RemoteServer { $using:a } # returns 42
workflow foo
{
    $b = "Hello"
    inlinescript { $using:b }
}
foo # returns "Hello"</a:t>
            </a:r>
          </a:p>
          <a:p>
            <a:pPr lvl="0" indent="0" marL="0">
              <a:buNone/>
            </a:pPr>
            <a:r>
              <a:rPr/>
              <a:t>The scope workflow is used with a </a:t>
            </a:r>
            <a:r>
              <a:rPr i="1"/>
              <a:t>parallel-statement</a:t>
            </a:r>
            <a:r>
              <a:rPr/>
              <a:t> or </a:t>
            </a:r>
            <a:r>
              <a:rPr i="1"/>
              <a:t>sequence-statement</a:t>
            </a:r>
            <a:r>
              <a:rPr/>
              <a:t> to access a variable defined in the workflow.</a:t>
            </a:r>
          </a:p>
          <a:p>
            <a:pPr lvl="0" indent="0" marL="0">
              <a:spcBef>
                <a:spcPts val="3000"/>
              </a:spcBef>
              <a:buNone/>
            </a:pPr>
            <a:r>
              <a:rPr b="1"/>
              <a:t>3.5.4 Function name scope</a:t>
            </a:r>
          </a:p>
          <a:p>
            <a:pPr lvl="0" indent="0" marL="0">
              <a:buNone/>
            </a:pPr>
            <a:r>
              <a:rPr/>
              <a:t>A function name may also have one of the four different scopes, and the visibility of that name is the same as for variables (</a:t>
            </a:r>
            <a:r>
              <a:rPr>
                <a:hlinkClick r:id="rId3"/>
              </a:rPr>
              <a:t>§3.5.3</a:t>
            </a:r>
            <a:r>
              <a:rPr/>
              <a:t>).</a:t>
            </a:r>
          </a:p>
          <a:p>
            <a:pPr lvl="0" indent="0" marL="0">
              <a:spcBef>
                <a:spcPts val="3000"/>
              </a:spcBef>
              <a:buNone/>
            </a:pPr>
            <a:r>
              <a:rPr b="1"/>
              <a:t>3.5.5 Dot source notation</a:t>
            </a:r>
          </a:p>
          <a:p>
            <a:pPr lvl="0" indent="0" marL="0">
              <a:buNone/>
            </a:pPr>
            <a:r>
              <a:rPr/>
              <a:t>When a script file, script block, or function is executed from within another script file, script block, or function, the executed script file creates a new nested scope. For example,</a:t>
            </a:r>
          </a:p>
          <a:p>
            <a:pPr lvl="0" indent="0">
              <a:buNone/>
            </a:pPr>
            <a:r>
              <a:rPr>
                <a:latin typeface="Courier"/>
              </a:rPr>
              <a:t>Script1.ps1
&amp; "Script1.ps1"
&amp; { ... }
FunctionA</a:t>
            </a:r>
          </a:p>
          <a:p>
            <a:pPr lvl="0" indent="0" marL="0">
              <a:buNone/>
            </a:pPr>
            <a:r>
              <a:rPr/>
              <a:t>However, when </a:t>
            </a:r>
            <a:r>
              <a:rPr i="1"/>
              <a:t>dot source notation</a:t>
            </a:r>
            <a:r>
              <a:rPr/>
              <a:t> is used, no new scope is created before the command is executed, so additions/changes it would have made to its own local scope are made to the current scope instead. For example,</a:t>
            </a:r>
          </a:p>
          <a:p>
            <a:pPr lvl="0" indent="0">
              <a:buNone/>
            </a:pPr>
            <a:r>
              <a:rPr>
                <a:latin typeface="Courier"/>
              </a:rPr>
              <a:t>. Script2.ps1
. "Script2.ps1"
. { ... }
. FunctionA</a:t>
            </a:r>
          </a:p>
          <a:p>
            <a:pPr lvl="0" indent="0" marL="0">
              <a:spcBef>
                <a:spcPts val="3000"/>
              </a:spcBef>
              <a:buNone/>
            </a:pPr>
            <a:r>
              <a:rPr b="1"/>
              <a:t>3.5.6 Modules</a:t>
            </a:r>
          </a:p>
          <a:p>
            <a:pPr lvl="0" indent="0" marL="0">
              <a:buNone/>
            </a:pPr>
            <a:r>
              <a:rPr/>
              <a:t>Just like a top-level script file is at the root of a hierarchical nested scope tree, so too is each module (</a:t>
            </a:r>
            <a:r>
              <a:rPr>
                <a:hlinkClick r:id="rId4"/>
              </a:rPr>
              <a:t>§3.14</a:t>
            </a:r>
            <a:r>
              <a:rPr/>
              <a:t>). However, by default, only those names exported by a module are available by name from within the importing context. The Global parameter of the cmdlet </a:t>
            </a:r>
            <a:r>
              <a:rPr>
                <a:hlinkClick r:id="rId5"/>
              </a:rPr>
              <a:t>Import-Module</a:t>
            </a:r>
            <a:r>
              <a:rPr/>
              <a:t> allows exported names to have increased visibility.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3.6 ReadOnly and Constant Properties</a:t>
            </a:r>
          </a:p>
        </p:txBody>
      </p:sp>
      <p:sp>
        <p:nvSpPr>
          <p:cNvPr id="3" name="Content Placeholder 2"/>
          <p:cNvSpPr>
            <a:spLocks noGrp="1"/>
          </p:cNvSpPr>
          <p:nvPr>
            <p:ph idx="1"/>
          </p:nvPr>
        </p:nvSpPr>
        <p:spPr/>
        <p:txBody>
          <a:bodyPr/>
          <a:lstStyle/>
          <a:p>
            <a:pPr lvl="0" indent="0" marL="0">
              <a:buNone/>
            </a:pPr>
            <a:r>
              <a:rPr/>
              <a:t>Variables and aliases are described by objects that contain a number of properties. These properties are set and manipulated by two families of cmdlets (</a:t>
            </a:r>
            <a:r>
              <a:rPr>
                <a:hlinkClick r:id="rId2"/>
              </a:rPr>
              <a:t>§3.1.5</a:t>
            </a:r>
            <a:r>
              <a:rPr/>
              <a:t>, </a:t>
            </a:r>
            <a:r>
              <a:rPr>
                <a:hlinkClick r:id="rId3"/>
              </a:rPr>
              <a:t>§3.1.1</a:t>
            </a:r>
            <a:r>
              <a:rPr/>
              <a:t>). One such property is Options, which can be set to ReadOnly or Constant (using the Option parameter). A variable or alias marked ReadOnly can be removed, and its properties can changed provided the Force parameter is specified. However, a variable or alias marked Constant cannot be removed nor have its properties changed.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3.7 Method overloads and call resolution</a:t>
            </a:r>
          </a:p>
        </p:txBody>
      </p:sp>
      <p:sp>
        <p:nvSpPr>
          <p:cNvPr id="3" name="Content Placeholder 2"/>
          <p:cNvSpPr>
            <a:spLocks noGrp="1"/>
          </p:cNvSpPr>
          <p:nvPr>
            <p:ph idx="1"/>
          </p:nvPr>
        </p:nvSpPr>
        <p:spPr/>
        <p:txBody>
          <a:bodyPr/>
          <a:lstStyle/>
          <a:p>
            <a:pPr lvl="0" indent="0" marL="0">
              <a:spcBef>
                <a:spcPts val="3000"/>
              </a:spcBef>
              <a:buNone/>
            </a:pPr>
            <a:r>
              <a:rPr b="1"/>
              <a:t>3.7.1 Introduction</a:t>
            </a:r>
          </a:p>
          <a:p>
            <a:pPr lvl="0" indent="0" marL="0">
              <a:buNone/>
            </a:pPr>
            <a:r>
              <a:rPr/>
              <a:t>As stated in §1, an external procedure made available by the execution environment (and written in some language other than PowerShell) is called a </a:t>
            </a:r>
            <a:r>
              <a:rPr i="1"/>
              <a:t>method</a:t>
            </a:r>
            <a:r>
              <a:rPr/>
              <a:t>.</a:t>
            </a:r>
          </a:p>
          <a:p>
            <a:pPr lvl="0" indent="0" marL="0">
              <a:buNone/>
            </a:pPr>
            <a:r>
              <a:rPr/>
              <a:t>The name of a method along with the number and types of its parameters are collectively called that method’s </a:t>
            </a:r>
            <a:r>
              <a:rPr i="1"/>
              <a:t>signature</a:t>
            </a:r>
            <a:r>
              <a:rPr/>
              <a:t>. (Note that the signature does not include the method’s return type.) The execution environment may allow a type to have multiple methods with the same name provided each has a different signature. When multiple versions of some method are defined, that method is said to be </a:t>
            </a:r>
            <a:r>
              <a:rPr i="1"/>
              <a:t>overloaded</a:t>
            </a:r>
            <a:r>
              <a:rPr/>
              <a:t>. For example, the type Math (</a:t>
            </a:r>
            <a:r>
              <a:rPr>
                <a:hlinkClick r:id="rId2"/>
              </a:rPr>
              <a:t>§4.3.8</a:t>
            </a:r>
            <a:r>
              <a:rPr/>
              <a:t>) contains a set of methods called , which computes the absolute value of a specified number, where the specified number can have one of a number of types. The methods in that set have the following signatures:</a:t>
            </a:r>
            <a:r>
              <a:rPr>
                <a:latin typeface="Courier"/>
              </a:rPr>
              <a:t>Abs</a:t>
            </a:r>
          </a:p>
          <a:p>
            <a:pPr lvl="0" indent="0">
              <a:buNone/>
            </a:pPr>
            <a:r>
              <a:rPr>
                <a:latin typeface="Courier"/>
              </a:rPr>
              <a:t>Abs(decimal)
Abs(float)
Abs(double)
Abs(int)
Abs(long)
Abs(SByte)
Abs(Int16)</a:t>
            </a:r>
          </a:p>
          <a:p>
            <a:pPr lvl="0" indent="0" marL="0">
              <a:buNone/>
            </a:pPr>
            <a:r>
              <a:rPr/>
              <a:t>In this case, all of the methods have the same number of arguments; their signatures differ by argument type only.</a:t>
            </a:r>
          </a:p>
          <a:p>
            <a:pPr lvl="0" indent="0" marL="0">
              <a:buNone/>
            </a:pPr>
            <a:r>
              <a:rPr/>
              <a:t>Another example involves the type Array (</a:t>
            </a:r>
            <a:r>
              <a:rPr>
                <a:hlinkClick r:id="rId3"/>
              </a:rPr>
              <a:t>§4.3.2</a:t>
            </a:r>
            <a:r>
              <a:rPr/>
              <a:t>), which contains a set of methods called Copy that copies a range of elements from one array to another, starting at the beginning of each array (by default) or at some designated element. The methods in that set have the following signatures:</a:t>
            </a:r>
          </a:p>
          <a:p>
            <a:pPr lvl="0" indent="0">
              <a:buNone/>
            </a:pPr>
            <a:r>
              <a:rPr>
                <a:latin typeface="Courier"/>
              </a:rPr>
              <a:t>Copy(Array, Array, int)
Copy(Array, Array, long)
Copy(Array, int, Array, int, int)
Copy(Array, long, Array, long, long)</a:t>
            </a:r>
          </a:p>
          <a:p>
            <a:pPr lvl="0" indent="0" marL="0">
              <a:buNone/>
            </a:pPr>
            <a:r>
              <a:rPr/>
              <a:t>In this case, the signatures differ by argument type and, in some cases, by argument number as well.</a:t>
            </a:r>
          </a:p>
          <a:p>
            <a:pPr lvl="0" indent="0" marL="0">
              <a:buNone/>
            </a:pPr>
            <a:r>
              <a:rPr/>
              <a:t>In most calls to overloaded methods, the number and type of the arguments passed exactly match one of the overloads, and the method selected is obvious. However, if that is not the case, there needs to be a way to resolve which overloaded version to call, if any. For example,</a:t>
            </a:r>
          </a:p>
          <a:p>
            <a:pPr lvl="0" indent="0">
              <a:buNone/>
            </a:pPr>
            <a:r>
              <a:rPr>
                <a:latin typeface="Courier"/>
              </a:rPr>
              <a:t>[Math]::Abs([byte]10) # no overload takes type byte
[Array]::Copy($source, 3, $dest, 5L, 4) # both int and long indexes</a:t>
            </a:r>
          </a:p>
          <a:p>
            <a:pPr lvl="0" indent="0" marL="0">
              <a:buNone/>
            </a:pPr>
            <a:r>
              <a:rPr/>
              <a:t>Other examples include the type </a:t>
            </a:r>
            <a:r>
              <a:rPr b="1"/>
              <a:t>string</a:t>
            </a:r>
            <a:r>
              <a:rPr/>
              <a:t> (i.e.; </a:t>
            </a:r>
            <a:r>
              <a:rPr b="1"/>
              <a:t>System.String</a:t>
            </a:r>
            <a:r>
              <a:rPr/>
              <a:t>), which has numerous overloaded methods.</a:t>
            </a:r>
          </a:p>
          <a:p>
            <a:pPr lvl="0" indent="0" marL="0">
              <a:buNone/>
            </a:pPr>
            <a:r>
              <a:rPr/>
              <a:t>Although PowerShell has rules for resolving method calls that do not match an overloaded signature exactly, PowerShell does not itself provide a way to define overloaded methods.</a:t>
            </a:r>
          </a:p>
          <a:p>
            <a:pPr lvl="0" indent="0" marL="0">
              <a:buNone/>
            </a:pPr>
            <a:r>
              <a:rPr/>
              <a:t>Note</a:t>
            </a:r>
          </a:p>
          <a:p>
            <a:pPr lvl="0" indent="0" marL="0">
              <a:buNone/>
            </a:pPr>
            <a:r>
              <a:rPr/>
              <a:t>Editor’s Note: PowerShell 5.0 added the ability to define script-based classes. These classes can contain overloaded methods.</a:t>
            </a:r>
          </a:p>
          <a:p>
            <a:pPr lvl="0" indent="0" marL="0">
              <a:spcBef>
                <a:spcPts val="3000"/>
              </a:spcBef>
              <a:buNone/>
            </a:pPr>
            <a:r>
              <a:rPr b="1"/>
              <a:t>3.7.2 Method overload resolution</a:t>
            </a:r>
          </a:p>
          <a:p>
            <a:pPr lvl="0" indent="0" marL="0">
              <a:buNone/>
            </a:pPr>
            <a:r>
              <a:rPr/>
              <a:t>Given a method call (</a:t>
            </a:r>
            <a:r>
              <a:rPr>
                <a:hlinkClick r:id="rId4"/>
              </a:rPr>
              <a:t>§7.1.3</a:t>
            </a:r>
            <a:r>
              <a:rPr/>
              <a:t>) having a list of argument expressions, and a set of _candidate method_s (i.e., those methods that could be called), the mechanism for selecting the </a:t>
            </a:r>
            <a:r>
              <a:rPr i="1"/>
              <a:t>best method</a:t>
            </a:r>
            <a:r>
              <a:rPr/>
              <a:t> is called </a:t>
            </a:r>
            <a:r>
              <a:rPr i="1"/>
              <a:t>overload resolution</a:t>
            </a:r>
            <a:r>
              <a:rPr/>
              <a:t>.</a:t>
            </a:r>
          </a:p>
          <a:p>
            <a:pPr lvl="0" indent="0" marL="0">
              <a:buNone/>
            </a:pPr>
            <a:r>
              <a:rPr/>
              <a:t>Given the set of applicable candidate methods (</a:t>
            </a:r>
            <a:r>
              <a:rPr>
                <a:hlinkClick r:id="rId5"/>
              </a:rPr>
              <a:t>§3.7.3</a:t>
            </a:r>
            <a:r>
              <a:rPr/>
              <a:t>), the best method in that set is selected. If the set contains only one method, then that method is the best method. Otherwise, the best method is the one method that is better than all other methods with respect to the given argument list using the rules shown in </a:t>
            </a:r>
            <a:r>
              <a:rPr>
                <a:hlinkClick r:id="rId6"/>
              </a:rPr>
              <a:t>§3.7.4</a:t>
            </a:r>
            <a:r>
              <a:rPr/>
              <a:t>. If there is not exactly one method that is better than all other methods, then the method invocation is ambiguous and an error is reported.</a:t>
            </a:r>
          </a:p>
          <a:p>
            <a:pPr lvl="0" indent="0" marL="0">
              <a:buNone/>
            </a:pPr>
            <a:r>
              <a:rPr/>
              <a:t>The best method must be accessible in the context in which it is called. For example, a PowerShell script cannot call a method that is private or protected.</a:t>
            </a:r>
          </a:p>
          <a:p>
            <a:pPr lvl="0" indent="0" marL="0">
              <a:buNone/>
            </a:pPr>
            <a:r>
              <a:rPr/>
              <a:t>The best method for a call to a static method must be a static method, and the best method for a call to an instance method must be an instance method.</a:t>
            </a:r>
          </a:p>
          <a:p>
            <a:pPr lvl="0" indent="0" marL="0">
              <a:spcBef>
                <a:spcPts val="3000"/>
              </a:spcBef>
              <a:buNone/>
            </a:pPr>
            <a:r>
              <a:rPr b="1"/>
              <a:t>3.7.3 Applicable method</a:t>
            </a:r>
          </a:p>
          <a:p>
            <a:pPr lvl="0" indent="0" marL="0">
              <a:buNone/>
            </a:pPr>
            <a:r>
              <a:rPr/>
              <a:t>A method is said to be </a:t>
            </a:r>
            <a:r>
              <a:rPr i="1"/>
              <a:t>applicable</a:t>
            </a:r>
            <a:r>
              <a:rPr/>
              <a:t> with respect to an argument list A when one of the following is true:</a:t>
            </a:r>
          </a:p>
          <a:p>
            <a:pPr lvl="0"/>
            <a:r>
              <a:rPr/>
              <a:t>The number of arguments in A is identical to the number of parameters that the method accepts.</a:t>
            </a:r>
          </a:p>
          <a:p>
            <a:pPr lvl="0"/>
            <a:r>
              <a:rPr/>
              <a:t>The method has M required parameters and N optional parameters, and the number of arguments in A is greater than or equal to M, but less than N.</a:t>
            </a:r>
          </a:p>
          <a:p>
            <a:pPr lvl="0"/>
            <a:r>
              <a:rPr/>
              <a:t>The method accepts a variable number of arguments and the number of arguments in A is greater than the number of parameters that the method accepts.</a:t>
            </a:r>
          </a:p>
          <a:p>
            <a:pPr lvl="0" indent="0" marL="0">
              <a:buNone/>
            </a:pPr>
            <a:r>
              <a:rPr/>
              <a:t>In addition to having an appropriate number of arguments, each argument in A must match the parameter-passing mode of the argument, and the argument type must match the parameter type, or there must be a conversion from the argument type to the parameter type.</a:t>
            </a:r>
          </a:p>
          <a:p>
            <a:pPr lvl="0" indent="0" marL="0">
              <a:buNone/>
            </a:pPr>
            <a:r>
              <a:rPr/>
              <a:t>If the argument type is ref (</a:t>
            </a:r>
            <a:r>
              <a:rPr>
                <a:hlinkClick r:id="rId7"/>
              </a:rPr>
              <a:t>§4.3.6</a:t>
            </a:r>
            <a:r>
              <a:rPr/>
              <a:t>), the corresponding parameter must also be ref, and the argument type for conversion purposes is the type of the property Value from the ref argument.</a:t>
            </a:r>
          </a:p>
          <a:p>
            <a:pPr lvl="0" indent="0" marL="0">
              <a:buNone/>
            </a:pPr>
            <a:r>
              <a:rPr/>
              <a:t>If the argument type is , the corresponding parameter could be instead of .</a:t>
            </a:r>
            <a:r>
              <a:rPr>
                <a:latin typeface="Courier"/>
              </a:rPr>
              <a:t>ref``out``ref</a:t>
            </a:r>
          </a:p>
          <a:p>
            <a:pPr lvl="0" indent="0" marL="0">
              <a:buNone/>
            </a:pPr>
            <a:r>
              <a:rPr/>
              <a:t>If the method accepts a variable number of arguments, the method may be applicable in either </a:t>
            </a:r>
            <a:r>
              <a:rPr i="1"/>
              <a:t>normal form</a:t>
            </a:r>
            <a:r>
              <a:rPr/>
              <a:t> or </a:t>
            </a:r>
            <a:r>
              <a:rPr i="1"/>
              <a:t>expanded form</a:t>
            </a:r>
            <a:r>
              <a:rPr/>
              <a:t>. If the number of arguments in A is identical to the number of parameters that the method accepts and the last parameter is an array, then the form depends on the rank of one of two possible conversions:</a:t>
            </a:r>
          </a:p>
          <a:p>
            <a:pPr lvl="0"/>
            <a:r>
              <a:rPr/>
              <a:t>The rank of the conversion from the type of the last argument in A to the array type for the last parameter.</a:t>
            </a:r>
          </a:p>
          <a:p>
            <a:pPr lvl="0"/>
            <a:r>
              <a:rPr/>
              <a:t>The rank of the conversion from the type of the last argument in A to the element type of the array type for the last parameter.</a:t>
            </a:r>
          </a:p>
          <a:p>
            <a:pPr lvl="0" indent="0" marL="0">
              <a:buNone/>
            </a:pPr>
            <a:r>
              <a:rPr/>
              <a:t>If the first conversion (to the array type) is better than the second conversion (to the element type of the array), then the method is applicable in normal form, otherwise it is applicable in expanded form.</a:t>
            </a:r>
          </a:p>
          <a:p>
            <a:pPr lvl="0" indent="0" marL="0">
              <a:buNone/>
            </a:pPr>
            <a:r>
              <a:rPr/>
              <a:t>If there are more arguments than parameters, the method may be applicable in expanded form only. To be applicable in expanded form, the last parameter must have array type. The method is replaced with an equivalent method that has the last parameter replaced with sufficient parameters to account for each unmatched argument in A. Each additional parameter type is the element type of the array type for the last parameter in the original method. The above rules for an applicable method are applied to this new method and argument list A.</a:t>
            </a:r>
          </a:p>
          <a:p>
            <a:pPr lvl="0" indent="0" marL="0">
              <a:spcBef>
                <a:spcPts val="3000"/>
              </a:spcBef>
              <a:buNone/>
            </a:pPr>
            <a:r>
              <a:rPr b="1"/>
              <a:t>3.7.4 Better method</a:t>
            </a:r>
          </a:p>
          <a:p>
            <a:pPr lvl="0" indent="0" marL="0">
              <a:buNone/>
            </a:pPr>
            <a:r>
              <a:rPr/>
              <a:t>Given an argument list A with a set of argument expressions and two application methods and with parameter types and , is defined to be a better method than if the </a:t>
            </a:r>
            <a:r>
              <a:rPr i="1"/>
              <a:t>cumulative ranking of conversions</a:t>
            </a:r>
            <a:r>
              <a:rPr/>
              <a:t> for is better than that for .</a:t>
            </a:r>
            <a:r>
              <a:rPr>
                <a:latin typeface="Courier"/>
              </a:rPr>
              <a:t>{ E~1~, E~2~, ..., E~N~ }``M~P~``M~Q~``{ P~1~, P~2~, ..., P~N~ }``{ Q~1~, Q~2~, ..., Q~N~ }``M~P~``M~Q~``M~P~``M~Q~</a:t>
            </a:r>
          </a:p>
          <a:p>
            <a:pPr lvl="0" indent="0" marL="0">
              <a:buNone/>
            </a:pPr>
            <a:r>
              <a:rPr/>
              <a:t>The cumulative ranking of conversions is calculated as follows. Each conversion is worth a different value depending on the number of parameters, with the conversion of worth N, worth N-1, down to worth 1. If the conversion from to is better than that from to , the accumulates N-X+1; otherwise, accumulates N-X+1. If and have the same value, then the following tie breaking rules are used, applied in order:</a:t>
            </a:r>
            <a:r>
              <a:rPr>
                <a:latin typeface="Courier"/>
              </a:rPr>
              <a:t>E~1~``E~2~``E~N~``E~X~``P~X~``E~X~``Q~X~``M~P~``M~Q~``M~P~``M~Q~</a:t>
            </a:r>
          </a:p>
          <a:p>
            <a:pPr lvl="0"/>
            <a:r>
              <a:rPr/>
              <a:t>The cumulative ranking of conversions between parameter types (ignoring argument types) is computed in a manner similar to the previous ranking, so is compared against , against , …, and against . The comparison is skipped if the argument was , or if the parameter types are not numeric types. The comparison is also skipped if the argument conversion loses information when converted to but does not lose information when converted to , or vice versa. If the parameter conversion types are compared, then if the conversion from to is better than that from to , the accumulates N-X+1; otherwise, accumulates N-X+1. This tie breaking rule is intended to prefer the </a:t>
            </a:r>
            <a:r>
              <a:rPr i="1"/>
              <a:t>most specific method</a:t>
            </a:r>
            <a:r>
              <a:rPr/>
              <a:t> (i.e., the method with parameters having the smallest data types) if no information is lost in conversions, or to prefer the </a:t>
            </a:r>
            <a:r>
              <a:rPr i="1"/>
              <a:t>most general method</a:t>
            </a:r>
            <a:r>
              <a:rPr/>
              <a:t> (i.e., the method with the parameters with the largest data types) if conversions result in loss of information.</a:t>
            </a:r>
            <a:r>
              <a:rPr>
                <a:latin typeface="Courier"/>
              </a:rPr>
              <a:t>P~1~``Q~1~``P~2~``Q~2~``P~N~``Q~N~``$null``E~X~``P~X~``Q~X~``P~X~``Q~X~``Q~X~``P~X~``M~P~``M~Q~</a:t>
            </a:r>
          </a:p>
          <a:p>
            <a:pPr lvl="0"/>
            <a:r>
              <a:rPr/>
              <a:t>If both methods use their expanded form, the method with more parameters is the better method.</a:t>
            </a:r>
          </a:p>
          <a:p>
            <a:pPr lvl="0"/>
            <a:r>
              <a:rPr/>
              <a:t>If one method uses the expanded form and the other uses normal form, the method using normal form is the better method.</a:t>
            </a:r>
          </a:p>
          <a:p>
            <a:pPr lvl="0" indent="0" marL="0">
              <a:spcBef>
                <a:spcPts val="3000"/>
              </a:spcBef>
              <a:buNone/>
            </a:pPr>
            <a:r>
              <a:rPr b="1"/>
              <a:t>3.7.5 Better conversion</a:t>
            </a:r>
          </a:p>
          <a:p>
            <a:pPr lvl="0" indent="0" marL="0">
              <a:buNone/>
            </a:pPr>
            <a:r>
              <a:rPr/>
              <a:t>The text below marked like this is specific to Windows PowerShell.</a:t>
            </a:r>
          </a:p>
          <a:p>
            <a:pPr lvl="0" indent="0" marL="0">
              <a:buNone/>
            </a:pPr>
            <a:r>
              <a:rPr/>
              <a:t>Conversions are ranked in the following manner, from lowest to highest:</a:t>
            </a:r>
          </a:p>
          <a:p>
            <a:pPr lvl="0"/>
            <a:r>
              <a:rPr>
                <a:latin typeface="Courier"/>
              </a:rPr>
              <a:t>T~1~[]</a:t>
            </a:r>
            <a:r>
              <a:rPr/>
              <a:t> to where no assignable conversion between and exists</a:t>
            </a:r>
            <a:r>
              <a:rPr>
                <a:latin typeface="Courier"/>
              </a:rPr>
              <a:t>T~2~[]``T~1~``T~2~</a:t>
            </a:r>
          </a:p>
          <a:p>
            <a:pPr lvl="0"/>
            <a:r>
              <a:rPr/>
              <a:t>T to string where T is any type</a:t>
            </a:r>
          </a:p>
          <a:p>
            <a:pPr lvl="0"/>
            <a:r>
              <a:rPr>
                <a:latin typeface="Courier"/>
              </a:rPr>
              <a:t>T~1~</a:t>
            </a:r>
            <a:r>
              <a:rPr/>
              <a:t> to where or define a custom conversion in an implementation-defined manner</a:t>
            </a:r>
            <a:r>
              <a:rPr>
                <a:latin typeface="Courier"/>
              </a:rPr>
              <a:t>T~2~``T~1~``T~2~</a:t>
            </a:r>
          </a:p>
          <a:p>
            <a:pPr lvl="0"/>
            <a:r>
              <a:rPr>
                <a:latin typeface="Courier"/>
              </a:rPr>
              <a:t>T~1~</a:t>
            </a:r>
            <a:r>
              <a:rPr/>
              <a:t> to where implements IConvertible</a:t>
            </a:r>
            <a:r>
              <a:rPr>
                <a:latin typeface="Courier"/>
              </a:rPr>
              <a:t>T~2~``T~1~</a:t>
            </a:r>
          </a:p>
          <a:p>
            <a:pPr lvl="0"/>
            <a:r>
              <a:rPr>
                <a:latin typeface="Courier"/>
              </a:rPr>
              <a:t>T~1~</a:t>
            </a:r>
            <a:r>
              <a:rPr/>
              <a:t> to where or implements the method </a:t>
            </a:r>
            <a:r>
              <a:rPr>
                <a:latin typeface="Courier"/>
              </a:rPr>
              <a:t>T~2~``T~1~``T~2~``T~2~ op_Implicit(T1)</a:t>
            </a:r>
          </a:p>
          <a:p>
            <a:pPr lvl="0"/>
            <a:r>
              <a:rPr>
                <a:latin typeface="Courier"/>
              </a:rPr>
              <a:t>T~1~</a:t>
            </a:r>
            <a:r>
              <a:rPr/>
              <a:t> to where or implements the method </a:t>
            </a:r>
            <a:r>
              <a:rPr>
                <a:latin typeface="Courier"/>
              </a:rPr>
              <a:t>T~2~``T~1~``T~2~``T~2~ op_Explicit(T1)</a:t>
            </a:r>
          </a:p>
          <a:p>
            <a:pPr lvl="0"/>
            <a:r>
              <a:rPr>
                <a:latin typeface="Courier"/>
              </a:rPr>
              <a:t>T~1~</a:t>
            </a:r>
            <a:r>
              <a:rPr/>
              <a:t> to where implements a constructor taking a single argument of type </a:t>
            </a:r>
            <a:r>
              <a:rPr>
                <a:latin typeface="Courier"/>
              </a:rPr>
              <a:t>T~2~``T~2~``T~1~</a:t>
            </a:r>
          </a:p>
          <a:p>
            <a:pPr lvl="0"/>
            <a:r>
              <a:rPr/>
              <a:t>Either of the following conversions:</a:t>
            </a:r>
          </a:p>
          <a:p>
            <a:pPr lvl="1"/>
            <a:r>
              <a:rPr/>
              <a:t>string to where implements a static method or </a:t>
            </a:r>
            <a:r>
              <a:rPr>
                <a:latin typeface="Courier"/>
              </a:rPr>
              <a:t>T``T``T Parse(string)``T Parse(string, IFormatProvider)</a:t>
            </a:r>
          </a:p>
          <a:p>
            <a:pPr lvl="1"/>
            <a:r>
              <a:rPr>
                <a:latin typeface="Courier"/>
              </a:rPr>
              <a:t>T~1~</a:t>
            </a:r>
            <a:r>
              <a:rPr/>
              <a:t> to where is any enum and is either string or a collection of objects that can be converted to string</a:t>
            </a:r>
            <a:r>
              <a:rPr>
                <a:latin typeface="Courier"/>
              </a:rPr>
              <a:t>T~2~``T~2~``T~1~</a:t>
            </a:r>
          </a:p>
          <a:p>
            <a:pPr lvl="0"/>
            <a:r>
              <a:rPr>
                <a:latin typeface="Courier"/>
              </a:rPr>
              <a:t>T</a:t>
            </a:r>
            <a:r>
              <a:rPr/>
              <a:t> to PSObject where is any type</a:t>
            </a:r>
            <a:r>
              <a:rPr>
                <a:latin typeface="Courier"/>
              </a:rPr>
              <a:t>T</a:t>
            </a:r>
          </a:p>
          <a:p>
            <a:pPr lvl="0"/>
            <a:r>
              <a:rPr/>
              <a:t>Any of the following conversions: </a:t>
            </a:r>
            <a:r>
              <a:rPr>
                <a:latin typeface="Courier"/>
              </a:rPr>
              <a:t>Language</a:t>
            </a:r>
          </a:p>
          <a:p>
            <a:pPr lvl="1"/>
            <a:r>
              <a:rPr/>
              <a:t>T to bool where is any numeric type</a:t>
            </a:r>
            <a:r>
              <a:rPr>
                <a:latin typeface="Courier"/>
              </a:rPr>
              <a:t>T</a:t>
            </a:r>
          </a:p>
          <a:p>
            <a:pPr lvl="1"/>
            <a:r>
              <a:rPr/>
              <a:t>string to where is , , , , , , or </a:t>
            </a:r>
            <a:r>
              <a:rPr>
                <a:latin typeface="Courier"/>
              </a:rPr>
              <a:t>T``T``regex``wmisearcher``wmi``wmiclass``adsi``adsisearcher``type</a:t>
            </a:r>
          </a:p>
          <a:p>
            <a:pPr lvl="1"/>
            <a:r>
              <a:rPr>
                <a:latin typeface="Courier"/>
              </a:rPr>
              <a:t>T</a:t>
            </a:r>
            <a:r>
              <a:rPr/>
              <a:t> to </a:t>
            </a:r>
            <a:r>
              <a:rPr>
                <a:latin typeface="Courier"/>
              </a:rPr>
              <a:t>bool</a:t>
            </a:r>
          </a:p>
          <a:p>
            <a:pPr lvl="1"/>
            <a:r>
              <a:rPr/>
              <a:t>T</a:t>
            </a:r>
            <a:r>
              <a:rPr baseline="-25000"/>
              <a:t>1</a:t>
            </a:r>
            <a:r>
              <a:rPr/>
              <a:t> to where a conversion from to exists</a:t>
            </a:r>
            <a:r>
              <a:rPr>
                <a:latin typeface="Courier"/>
              </a:rPr>
              <a:t>Nullable[T~2~]``T~1~``T~2~</a:t>
            </a:r>
          </a:p>
          <a:p>
            <a:pPr lvl="1"/>
            <a:r>
              <a:rPr>
                <a:latin typeface="Courier"/>
              </a:rPr>
              <a:t>T</a:t>
            </a:r>
            <a:r>
              <a:rPr/>
              <a:t> to void</a:t>
            </a:r>
          </a:p>
          <a:p>
            <a:pPr lvl="1"/>
            <a:r>
              <a:rPr>
                <a:latin typeface="Courier"/>
              </a:rPr>
              <a:t>T~1~[]</a:t>
            </a:r>
            <a:r>
              <a:rPr/>
              <a:t> to where an assignable conversion between and exists</a:t>
            </a:r>
            <a:r>
              <a:rPr>
                <a:latin typeface="Courier"/>
              </a:rPr>
              <a:t>T~2~[]``T~1~``T~2~</a:t>
            </a:r>
          </a:p>
          <a:p>
            <a:pPr lvl="1"/>
            <a:r>
              <a:rPr>
                <a:latin typeface="Courier"/>
              </a:rPr>
              <a:t>T~1~</a:t>
            </a:r>
            <a:r>
              <a:rPr/>
              <a:t> to where is a collection</a:t>
            </a:r>
            <a:r>
              <a:rPr>
                <a:latin typeface="Courier"/>
              </a:rPr>
              <a:t>T~2~[]``T~1~</a:t>
            </a:r>
          </a:p>
          <a:p>
            <a:pPr lvl="1"/>
            <a:r>
              <a:rPr>
                <a:latin typeface="Courier"/>
              </a:rPr>
              <a:t>IDictionary</a:t>
            </a:r>
            <a:r>
              <a:rPr/>
              <a:t> to </a:t>
            </a:r>
            <a:r>
              <a:rPr>
                <a:latin typeface="Courier"/>
              </a:rPr>
              <a:t>Hashtable</a:t>
            </a:r>
          </a:p>
          <a:p>
            <a:pPr lvl="1"/>
            <a:r>
              <a:rPr>
                <a:latin typeface="Courier"/>
              </a:rPr>
              <a:t>T</a:t>
            </a:r>
            <a:r>
              <a:rPr/>
              <a:t> to </a:t>
            </a:r>
            <a:r>
              <a:rPr>
                <a:latin typeface="Courier"/>
              </a:rPr>
              <a:t>ref</a:t>
            </a:r>
          </a:p>
          <a:p>
            <a:pPr lvl="1"/>
            <a:r>
              <a:rPr>
                <a:latin typeface="Courier"/>
              </a:rPr>
              <a:t>T</a:t>
            </a:r>
            <a:r>
              <a:rPr/>
              <a:t> to </a:t>
            </a:r>
            <a:r>
              <a:rPr>
                <a:latin typeface="Courier"/>
              </a:rPr>
              <a:t>xml</a:t>
            </a:r>
          </a:p>
          <a:p>
            <a:pPr lvl="1"/>
            <a:r>
              <a:rPr>
                <a:latin typeface="Courier"/>
              </a:rPr>
              <a:t>scriptblock</a:t>
            </a:r>
            <a:r>
              <a:rPr/>
              <a:t> to </a:t>
            </a:r>
            <a:r>
              <a:rPr>
                <a:latin typeface="Courier"/>
              </a:rPr>
              <a:t>delegate</a:t>
            </a:r>
          </a:p>
          <a:p>
            <a:pPr lvl="1"/>
            <a:r>
              <a:rPr>
                <a:latin typeface="Courier"/>
              </a:rPr>
              <a:t>T~1~</a:t>
            </a:r>
            <a:r>
              <a:rPr/>
              <a:t> to where is an integer type and is an enum</a:t>
            </a:r>
            <a:r>
              <a:rPr>
                <a:latin typeface="Courier"/>
              </a:rPr>
              <a:t>T~2~``T~1~``T~2~</a:t>
            </a:r>
          </a:p>
          <a:p>
            <a:pPr lvl="0"/>
            <a:r>
              <a:rPr>
                <a:latin typeface="Courier"/>
              </a:rPr>
              <a:t>$null</a:t>
            </a:r>
            <a:r>
              <a:rPr/>
              <a:t> to where is any value type</a:t>
            </a:r>
            <a:r>
              <a:rPr>
                <a:latin typeface="Courier"/>
              </a:rPr>
              <a:t>T``T</a:t>
            </a:r>
          </a:p>
          <a:p>
            <a:pPr lvl="0"/>
            <a:r>
              <a:rPr>
                <a:latin typeface="Courier"/>
              </a:rPr>
              <a:t>$null</a:t>
            </a:r>
            <a:r>
              <a:rPr/>
              <a:t> to where is any reference type</a:t>
            </a:r>
            <a:r>
              <a:rPr>
                <a:latin typeface="Courier"/>
              </a:rPr>
              <a:t>T``T</a:t>
            </a:r>
          </a:p>
          <a:p>
            <a:pPr lvl="0"/>
            <a:r>
              <a:rPr/>
              <a:t>Any of the following conversions:</a:t>
            </a:r>
          </a:p>
          <a:p>
            <a:pPr lvl="1"/>
            <a:r>
              <a:rPr/>
              <a:t>byte to where is </a:t>
            </a:r>
            <a:r>
              <a:rPr>
                <a:latin typeface="Courier"/>
              </a:rPr>
              <a:t>T``T``SByte</a:t>
            </a:r>
          </a:p>
          <a:p>
            <a:pPr lvl="1"/>
            <a:r>
              <a:rPr>
                <a:latin typeface="Courier"/>
              </a:rPr>
              <a:t>UInt16</a:t>
            </a:r>
            <a:r>
              <a:rPr/>
              <a:t> to where is , , or </a:t>
            </a:r>
            <a:r>
              <a:rPr>
                <a:latin typeface="Courier"/>
              </a:rPr>
              <a:t>T``T``SByte``byte``Int16</a:t>
            </a:r>
          </a:p>
          <a:p>
            <a:pPr lvl="1"/>
            <a:r>
              <a:rPr>
                <a:latin typeface="Courier"/>
              </a:rPr>
              <a:t>Int16</a:t>
            </a:r>
            <a:r>
              <a:rPr/>
              <a:t> to where is or </a:t>
            </a:r>
            <a:r>
              <a:rPr>
                <a:latin typeface="Courier"/>
              </a:rPr>
              <a:t>T``T``SByte``byte</a:t>
            </a:r>
          </a:p>
          <a:p>
            <a:pPr lvl="1"/>
            <a:r>
              <a:rPr>
                <a:latin typeface="Courier"/>
              </a:rPr>
              <a:t>UInt32</a:t>
            </a:r>
            <a:r>
              <a:rPr/>
              <a:t> to where is , , , , or </a:t>
            </a:r>
            <a:r>
              <a:rPr>
                <a:latin typeface="Courier"/>
              </a:rPr>
              <a:t>T``T``SByte``byte``Int16``UInt16``int</a:t>
            </a:r>
          </a:p>
          <a:p>
            <a:pPr lvl="1"/>
            <a:r>
              <a:rPr>
                <a:latin typeface="Courier"/>
              </a:rPr>
              <a:t>int</a:t>
            </a:r>
            <a:r>
              <a:rPr/>
              <a:t> to where is , , , or </a:t>
            </a:r>
            <a:r>
              <a:rPr>
                <a:latin typeface="Courier"/>
              </a:rPr>
              <a:t>T``T``SByte``byte``Int16``UInt16</a:t>
            </a:r>
          </a:p>
          <a:p>
            <a:pPr lvl="1"/>
            <a:r>
              <a:rPr>
                <a:latin typeface="Courier"/>
              </a:rPr>
              <a:t>UInt64</a:t>
            </a:r>
            <a:r>
              <a:rPr/>
              <a:t> to where is , , , , , , or </a:t>
            </a:r>
            <a:r>
              <a:rPr>
                <a:latin typeface="Courier"/>
              </a:rPr>
              <a:t>T``T``SByte``byte``Int16``UInt16``int``UInt32``long</a:t>
            </a:r>
          </a:p>
          <a:p>
            <a:pPr lvl="1"/>
            <a:r>
              <a:rPr>
                <a:latin typeface="Courier"/>
              </a:rPr>
              <a:t>long</a:t>
            </a:r>
            <a:r>
              <a:rPr/>
              <a:t> to where is , , , , , or </a:t>
            </a:r>
            <a:r>
              <a:rPr>
                <a:latin typeface="Courier"/>
              </a:rPr>
              <a:t>T``T``SByte``byte``Int16``UInt16``int``UInt32</a:t>
            </a:r>
          </a:p>
          <a:p>
            <a:pPr lvl="1"/>
            <a:r>
              <a:rPr>
                <a:latin typeface="Courier"/>
              </a:rPr>
              <a:t>float</a:t>
            </a:r>
            <a:r>
              <a:rPr/>
              <a:t> to where is any integer type or </a:t>
            </a:r>
            <a:r>
              <a:rPr>
                <a:latin typeface="Courier"/>
              </a:rPr>
              <a:t>T``T``decimal</a:t>
            </a:r>
          </a:p>
          <a:p>
            <a:pPr lvl="1"/>
            <a:r>
              <a:rPr>
                <a:latin typeface="Courier"/>
              </a:rPr>
              <a:t>double</a:t>
            </a:r>
            <a:r>
              <a:rPr/>
              <a:t> to where is any integer type or </a:t>
            </a:r>
            <a:r>
              <a:rPr>
                <a:latin typeface="Courier"/>
              </a:rPr>
              <a:t>T``T``decimal</a:t>
            </a:r>
          </a:p>
          <a:p>
            <a:pPr lvl="1"/>
            <a:r>
              <a:rPr>
                <a:latin typeface="Courier"/>
              </a:rPr>
              <a:t>decimal</a:t>
            </a:r>
            <a:r>
              <a:rPr/>
              <a:t> to where is any integer type</a:t>
            </a:r>
            <a:r>
              <a:rPr>
                <a:latin typeface="Courier"/>
              </a:rPr>
              <a:t>T``T</a:t>
            </a:r>
          </a:p>
          <a:p>
            <a:pPr lvl="0"/>
            <a:r>
              <a:rPr/>
              <a:t>Any of the following conversions:</a:t>
            </a:r>
          </a:p>
          <a:p>
            <a:pPr lvl="1"/>
            <a:r>
              <a:rPr>
                <a:latin typeface="Courier"/>
              </a:rPr>
              <a:t>SByte</a:t>
            </a:r>
            <a:r>
              <a:rPr/>
              <a:t> to where is , , , or </a:t>
            </a:r>
            <a:r>
              <a:rPr>
                <a:latin typeface="Courier"/>
              </a:rPr>
              <a:t>T``T``byte``uint6``UInt32``UInt64</a:t>
            </a:r>
          </a:p>
          <a:p>
            <a:pPr lvl="1"/>
            <a:r>
              <a:rPr>
                <a:latin typeface="Courier"/>
              </a:rPr>
              <a:t>Int16</a:t>
            </a:r>
            <a:r>
              <a:rPr/>
              <a:t> to where is , , or </a:t>
            </a:r>
            <a:r>
              <a:rPr>
                <a:latin typeface="Courier"/>
              </a:rPr>
              <a:t>T``T``UInt16``UInt32``UInt64</a:t>
            </a:r>
          </a:p>
          <a:p>
            <a:pPr lvl="1"/>
            <a:r>
              <a:rPr>
                <a:latin typeface="Courier"/>
              </a:rPr>
              <a:t>int</a:t>
            </a:r>
            <a:r>
              <a:rPr/>
              <a:t> to where is or </a:t>
            </a:r>
            <a:r>
              <a:rPr>
                <a:latin typeface="Courier"/>
              </a:rPr>
              <a:t>T``T``UInt32``UInt64</a:t>
            </a:r>
          </a:p>
          <a:p>
            <a:pPr lvl="1"/>
            <a:r>
              <a:rPr>
                <a:latin typeface="Courier"/>
              </a:rPr>
              <a:t>long</a:t>
            </a:r>
            <a:r>
              <a:rPr/>
              <a:t> to </a:t>
            </a:r>
            <a:r>
              <a:rPr>
                <a:latin typeface="Courier"/>
              </a:rPr>
              <a:t>UInt64</a:t>
            </a:r>
          </a:p>
          <a:p>
            <a:pPr lvl="1"/>
            <a:r>
              <a:rPr>
                <a:latin typeface="Courier"/>
              </a:rPr>
              <a:t>decimal</a:t>
            </a:r>
            <a:r>
              <a:rPr/>
              <a:t> to where is or </a:t>
            </a:r>
            <a:r>
              <a:rPr>
                <a:latin typeface="Courier"/>
              </a:rPr>
              <a:t>T``T``float``double</a:t>
            </a:r>
          </a:p>
          <a:p>
            <a:pPr lvl="0"/>
            <a:r>
              <a:rPr/>
              <a:t>Any of the following conversions:</a:t>
            </a:r>
          </a:p>
          <a:p>
            <a:pPr lvl="1"/>
            <a:r>
              <a:rPr>
                <a:latin typeface="Courier"/>
              </a:rPr>
              <a:t>T</a:t>
            </a:r>
            <a:r>
              <a:rPr/>
              <a:t> to where is any numeric type</a:t>
            </a:r>
            <a:r>
              <a:rPr>
                <a:latin typeface="Courier"/>
              </a:rPr>
              <a:t>string``T</a:t>
            </a:r>
          </a:p>
          <a:p>
            <a:pPr lvl="1"/>
            <a:r>
              <a:rPr>
                <a:latin typeface="Courier"/>
              </a:rPr>
              <a:t>T</a:t>
            </a:r>
            <a:r>
              <a:rPr/>
              <a:t> to where is any numeric type</a:t>
            </a:r>
            <a:r>
              <a:rPr>
                <a:latin typeface="Courier"/>
              </a:rPr>
              <a:t>char``T</a:t>
            </a:r>
          </a:p>
          <a:p>
            <a:pPr lvl="1"/>
            <a:r>
              <a:rPr>
                <a:latin typeface="Courier"/>
              </a:rPr>
              <a:t>string</a:t>
            </a:r>
            <a:r>
              <a:rPr/>
              <a:t> to where is any numeric type</a:t>
            </a:r>
            <a:r>
              <a:rPr>
                <a:latin typeface="Courier"/>
              </a:rPr>
              <a:t>T``T</a:t>
            </a:r>
          </a:p>
          <a:p>
            <a:pPr lvl="0"/>
            <a:r>
              <a:rPr/>
              <a:t>Any of the following conversions, these conversion are considered an assignable conversions:</a:t>
            </a:r>
          </a:p>
          <a:p>
            <a:pPr lvl="1"/>
            <a:r>
              <a:rPr>
                <a:latin typeface="Courier"/>
              </a:rPr>
              <a:t>byte</a:t>
            </a:r>
            <a:r>
              <a:rPr/>
              <a:t> to where is , , , , , , , , or </a:t>
            </a:r>
            <a:r>
              <a:rPr>
                <a:latin typeface="Courier"/>
              </a:rPr>
              <a:t>T``T``Int16``UInt16``int``UInt32``long``UInt64``single``double``decimal</a:t>
            </a:r>
          </a:p>
          <a:p>
            <a:pPr lvl="1"/>
            <a:r>
              <a:rPr>
                <a:latin typeface="Courier"/>
              </a:rPr>
              <a:t>SByte</a:t>
            </a:r>
            <a:r>
              <a:rPr/>
              <a:t> to where is , , , , , , , , or </a:t>
            </a:r>
            <a:r>
              <a:rPr>
                <a:latin typeface="Courier"/>
              </a:rPr>
              <a:t>T``T``Int16``UInt16``int``UInt32``long``UInt64``single``double``decimal</a:t>
            </a:r>
          </a:p>
          <a:p>
            <a:pPr lvl="1"/>
            <a:r>
              <a:rPr>
                <a:latin typeface="Courier"/>
              </a:rPr>
              <a:t>UInt16</a:t>
            </a:r>
            <a:r>
              <a:rPr/>
              <a:t> to where is , , , or , , , or </a:t>
            </a:r>
            <a:r>
              <a:rPr>
                <a:latin typeface="Courier"/>
              </a:rPr>
              <a:t>T``T``int``UInt32``long``UInt64``single``double``decimal</a:t>
            </a:r>
          </a:p>
          <a:p>
            <a:pPr lvl="1"/>
            <a:r>
              <a:rPr>
                <a:latin typeface="Courier"/>
              </a:rPr>
              <a:t>Int16</a:t>
            </a:r>
            <a:r>
              <a:rPr/>
              <a:t> to where is , , , or , , , or </a:t>
            </a:r>
            <a:r>
              <a:rPr>
                <a:latin typeface="Courier"/>
              </a:rPr>
              <a:t>T``T``int``UInt32``long``UInt64``single``double``decimal</a:t>
            </a:r>
          </a:p>
          <a:p>
            <a:pPr lvl="1"/>
            <a:r>
              <a:rPr>
                <a:latin typeface="Courier"/>
              </a:rPr>
              <a:t>UInt32</a:t>
            </a:r>
            <a:r>
              <a:rPr/>
              <a:t> to where is , or , , , or </a:t>
            </a:r>
            <a:r>
              <a:rPr>
                <a:latin typeface="Courier"/>
              </a:rPr>
              <a:t>T``T``long``UInt64``single``double``decimal</a:t>
            </a:r>
          </a:p>
          <a:p>
            <a:pPr lvl="1"/>
            <a:r>
              <a:rPr>
                <a:latin typeface="Courier"/>
              </a:rPr>
              <a:t>int</a:t>
            </a:r>
            <a:r>
              <a:rPr/>
              <a:t> to where is , , , , or </a:t>
            </a:r>
            <a:r>
              <a:rPr>
                <a:latin typeface="Courier"/>
              </a:rPr>
              <a:t>T``T``long``UInt64``single``double``decimal</a:t>
            </a:r>
          </a:p>
          <a:p>
            <a:pPr lvl="1"/>
            <a:r>
              <a:rPr>
                <a:latin typeface="Courier"/>
              </a:rPr>
              <a:t>single</a:t>
            </a:r>
            <a:r>
              <a:rPr/>
              <a:t> to </a:t>
            </a:r>
            <a:r>
              <a:rPr>
                <a:latin typeface="Courier"/>
              </a:rPr>
              <a:t>double</a:t>
            </a:r>
          </a:p>
          <a:p>
            <a:pPr lvl="0"/>
            <a:r>
              <a:rPr>
                <a:latin typeface="Courier"/>
              </a:rPr>
              <a:t>T~1~</a:t>
            </a:r>
            <a:r>
              <a:rPr/>
              <a:t> to where is a base class or interface of . This conversion is considered an assignable conversion.</a:t>
            </a:r>
            <a:r>
              <a:rPr>
                <a:latin typeface="Courier"/>
              </a:rPr>
              <a:t>T~2~``T~2~``T~1~</a:t>
            </a:r>
          </a:p>
          <a:p>
            <a:pPr lvl="0"/>
            <a:r>
              <a:rPr>
                <a:latin typeface="Courier"/>
              </a:rPr>
              <a:t>string</a:t>
            </a:r>
            <a:r>
              <a:rPr/>
              <a:t> to </a:t>
            </a:r>
            <a:r>
              <a:rPr>
                <a:latin typeface="Courier"/>
              </a:rPr>
              <a:t>char[]</a:t>
            </a:r>
          </a:p>
          <a:p>
            <a:pPr lvl="0"/>
            <a:r>
              <a:rPr>
                <a:latin typeface="Courier"/>
              </a:rPr>
              <a:t>T</a:t>
            </a:r>
            <a:r>
              <a:rPr/>
              <a:t> to – This conversion is considered an assignable conversion.</a:t>
            </a:r>
            <a:r>
              <a:rPr>
                <a:latin typeface="Courier"/>
              </a:rPr>
              <a:t>T</a:t>
            </a:r>
          </a:p>
          <a:p>
            <a:pPr lvl="0" indent="0" marL="0">
              <a:buNone/>
            </a:pPr>
            <a:r>
              <a:rPr/>
              <a:t>For each conversion of the form to where is not an array and no other conversion applies, if there is a conversion from to , the rank of the conversion is worse than the conversion from to , but better than any conversion ranked less than the conversion from to </a:t>
            </a:r>
            <a:r>
              <a:rPr>
                <a:latin typeface="Courier"/>
              </a:rPr>
              <a:t>T~1~``T~2~[]``T~1~``T~1~``T~2~``T~1~``T~2~``T~1~``T~2~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3.8 Name lookup</a:t>
            </a:r>
          </a:p>
        </p:txBody>
      </p:sp>
      <p:sp>
        <p:nvSpPr>
          <p:cNvPr id="3" name="Content Placeholder 2"/>
          <p:cNvSpPr>
            <a:spLocks noGrp="1"/>
          </p:cNvSpPr>
          <p:nvPr>
            <p:ph idx="1"/>
          </p:nvPr>
        </p:nvSpPr>
        <p:spPr/>
        <p:txBody>
          <a:bodyPr/>
          <a:lstStyle/>
          <a:p>
            <a:pPr lvl="0" indent="0" marL="0">
              <a:buNone/>
            </a:pPr>
            <a:r>
              <a:rPr/>
              <a:t>It is possible to have commands of different kinds all having the same name. The order in which name lookup is performed in such a case is alias, function, cmdlet, and external command.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3.9 Type name lookup</a:t>
            </a:r>
          </a:p>
        </p:txBody>
      </p:sp>
      <p:sp>
        <p:nvSpPr>
          <p:cNvPr id="3" name="Content Placeholder 2"/>
          <p:cNvSpPr>
            <a:spLocks noGrp="1"/>
          </p:cNvSpPr>
          <p:nvPr>
            <p:ph idx="1"/>
          </p:nvPr>
        </p:nvSpPr>
        <p:spPr/>
        <p:txBody>
          <a:bodyPr/>
          <a:lstStyle/>
          <a:p>
            <a:pPr lvl="0" indent="0" marL="0">
              <a:buNone/>
            </a:pPr>
            <a:r>
              <a:rPr>
                <a:hlinkClick r:id="rId2"/>
              </a:rPr>
              <a:t>§7.1.10</a:t>
            </a:r>
            <a:r>
              <a:rPr/>
              <a:t> contains the statement, “A </a:t>
            </a:r>
            <a:r>
              <a:rPr i="1"/>
              <a:t>type-literal</a:t>
            </a:r>
            <a:r>
              <a:rPr/>
              <a:t> is represented in an implementation by some unspecified </a:t>
            </a:r>
            <a:r>
              <a:rPr i="1"/>
              <a:t>underlying type</a:t>
            </a:r>
            <a:r>
              <a:rPr/>
              <a:t>. As a result, a type name is a synonym for its underlying type.” Example of types are , , , and .</a:t>
            </a:r>
            <a:r>
              <a:rPr>
                <a:latin typeface="Courier"/>
              </a:rPr>
              <a:t>int``double``long[]``Hashtable</a:t>
            </a:r>
          </a:p>
          <a:p>
            <a:pPr lvl="0" indent="0" marL="0">
              <a:buNone/>
            </a:pPr>
            <a:r>
              <a:rPr/>
              <a:t>Type names are matched as follows: Compare a given type name with the list of built-in </a:t>
            </a:r>
            <a:r>
              <a:rPr i="1"/>
              <a:t>type accelerators</a:t>
            </a:r>
            <a:r>
              <a:rPr/>
              <a:t>, such as int, long, double. If a match is found, that is the type. Otherwise, presume the type name is fully qualified and see if such a type exists on the host system. If a match is found, that is the type. Otherwise, add the namespace prefix . If a match is found, that is the type. Otherwise, the type name is in error. This algorithm is applied for each type argument for generic types. However, there is no need to specify the arity (the number of arguments or operands taken by a function or operator).</a:t>
            </a:r>
            <a:r>
              <a:rPr>
                <a:latin typeface="Courier"/>
              </a:rPr>
              <a:t>System.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3.10 Automatic memory management</a:t>
            </a:r>
          </a:p>
        </p:txBody>
      </p:sp>
      <p:sp>
        <p:nvSpPr>
          <p:cNvPr id="3" name="Content Placeholder 2"/>
          <p:cNvSpPr>
            <a:spLocks noGrp="1"/>
          </p:cNvSpPr>
          <p:nvPr>
            <p:ph idx="1"/>
          </p:nvPr>
        </p:nvSpPr>
        <p:spPr/>
        <p:txBody>
          <a:bodyPr/>
          <a:lstStyle/>
          <a:p>
            <a:pPr lvl="0" indent="0" marL="0">
              <a:buNone/>
            </a:pPr>
            <a:r>
              <a:rPr/>
              <a:t>Various operators and cmdlets result in the allocation of memory for reference-type objects, such as strings and arrays. The allocation and freeing of this memory is managed by the PowerShell runtime system. That is, PowerShell provides automatic </a:t>
            </a:r>
            <a:r>
              <a:rPr i="1"/>
              <a:t>garbage collection</a:t>
            </a:r>
            <a: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Execution order</a:t>
            </a:r>
          </a:p>
        </p:txBody>
      </p:sp>
      <p:sp>
        <p:nvSpPr>
          <p:cNvPr id="3" name="Content Placeholder 2"/>
          <p:cNvSpPr>
            <a:spLocks noGrp="1"/>
          </p:cNvSpPr>
          <p:nvPr>
            <p:ph idx="1"/>
          </p:nvPr>
        </p:nvSpPr>
        <p:spPr/>
        <p:txBody>
          <a:bodyPr/>
          <a:lstStyle/>
          <a:p>
            <a:pPr lvl="0" indent="0" marL="0">
              <a:buNone/>
            </a:pPr>
            <a:r>
              <a:rPr/>
              <a:t>A </a:t>
            </a:r>
            <a:r>
              <a:rPr i="1"/>
              <a:t>side effect</a:t>
            </a:r>
            <a:r>
              <a:rPr/>
              <a:t> is a change in the state of a command’s execution environment. A change to the value of a variable (via the assignment operators or the pre- and post-increment and decrement operators) is a side effect, as is a change to the contents of a file.</a:t>
            </a:r>
          </a:p>
          <a:p>
            <a:pPr lvl="0" indent="0" marL="0">
              <a:buNone/>
            </a:pPr>
            <a:r>
              <a:rPr/>
              <a:t>Unless specified otherwise, statements are executed in lexical order.</a:t>
            </a:r>
          </a:p>
          <a:p>
            <a:pPr lvl="0" indent="0" marL="0">
              <a:buNone/>
            </a:pPr>
            <a:r>
              <a:rPr/>
              <a:t>Except as specified for some operators, the order of evaluation of terms in an expression and the order in which side effects take place are both unspecified.</a:t>
            </a:r>
          </a:p>
          <a:p>
            <a:pPr lvl="0" indent="0" marL="0">
              <a:buNone/>
            </a:pPr>
            <a:r>
              <a:rPr/>
              <a:t>An expression that invokes a command involves the expression that designates the command, and zero or more expressions that designate the arguments whose values are to be passed to that command. The order in which these expressions are evaluated relative to each other is unspecified.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Error handling</a:t>
            </a:r>
          </a:p>
        </p:txBody>
      </p:sp>
      <p:sp>
        <p:nvSpPr>
          <p:cNvPr id="3" name="Content Placeholder 2"/>
          <p:cNvSpPr>
            <a:spLocks noGrp="1"/>
          </p:cNvSpPr>
          <p:nvPr>
            <p:ph idx="1"/>
          </p:nvPr>
        </p:nvSpPr>
        <p:spPr/>
        <p:txBody>
          <a:bodyPr/>
          <a:lstStyle/>
          <a:p>
            <a:pPr lvl="0" indent="0" marL="0">
              <a:buNone/>
            </a:pPr>
            <a:r>
              <a:rPr/>
              <a:t>When a command fails, this is considered an </a:t>
            </a:r>
            <a:r>
              <a:rPr i="1"/>
              <a:t>error</a:t>
            </a:r>
            <a:r>
              <a:rPr/>
              <a:t>, and information about that error is recorded in an </a:t>
            </a:r>
            <a:r>
              <a:rPr i="1"/>
              <a:t>error record</a:t>
            </a:r>
            <a:r>
              <a:rPr/>
              <a:t>, whose type is unspecified (</a:t>
            </a:r>
            <a:r>
              <a:rPr>
                <a:hlinkClick r:id="rId2"/>
              </a:rPr>
              <a:t>§4.5.15</a:t>
            </a:r>
            <a:r>
              <a:rPr/>
              <a:t>); however, this type supports subscripting.</a:t>
            </a:r>
          </a:p>
          <a:p>
            <a:pPr lvl="0" indent="0" marL="0">
              <a:buNone/>
            </a:pPr>
            <a:r>
              <a:rPr/>
              <a:t>An error falls into one of two categories. Either it terminates the operation (a </a:t>
            </a:r>
            <a:r>
              <a:rPr i="1"/>
              <a:t>terminating error</a:t>
            </a:r>
            <a:r>
              <a:rPr/>
              <a:t>) or it doesn’t (a </a:t>
            </a:r>
            <a:r>
              <a:rPr i="1"/>
              <a:t>non-terminating error</a:t>
            </a:r>
            <a:r>
              <a:rPr/>
              <a:t>). With a terminating error, the error is recorded and the operation stops. With a non-terminating error, the error is recorded and the operation continues.</a:t>
            </a:r>
          </a:p>
          <a:p>
            <a:pPr lvl="0" indent="0" marL="0">
              <a:buNone/>
            </a:pPr>
            <a:r>
              <a:rPr/>
              <a:t>Non-terminating errors are written to the error stream. Although that information can be redirected to a file, the error objects are first converted to strings and important information in those objects would not be captured making diagnosis difficult if not impossible. Instead, the error text can be redirected (</a:t>
            </a:r>
            <a:r>
              <a:rPr>
                <a:hlinkClick r:id="rId3"/>
              </a:rPr>
              <a:t>§7.12</a:t>
            </a:r>
            <a:r>
              <a:rPr/>
              <a:t>) and the error object saved in a variable, as in .</a:t>
            </a:r>
            <a:r>
              <a:rPr>
                <a:latin typeface="Courier"/>
              </a:rPr>
              <a:t>$Error1 = command 2&gt;&amp;1</a:t>
            </a:r>
          </a:p>
          <a:p>
            <a:pPr lvl="0" indent="0" marL="0">
              <a:buNone/>
            </a:pPr>
            <a:r>
              <a:rPr/>
              <a:t>The automatic variable contains a collection of error records that represent recent errors, and the most recent error is in . This collection is maintained in a buffer such that old records are discarded as new ones are added. The automatic variable controls the number of records that can be stored.</a:t>
            </a:r>
            <a:r>
              <a:rPr>
                <a:latin typeface="Courier"/>
              </a:rPr>
              <a:t>$Error``$Error[0]``$MaximumErrorCount</a:t>
            </a:r>
          </a:p>
          <a:p>
            <a:pPr lvl="0" indent="0" marL="0">
              <a:buNone/>
            </a:pPr>
            <a:r>
              <a:rPr>
                <a:latin typeface="Courier"/>
              </a:rPr>
              <a:t>$Error</a:t>
            </a:r>
            <a:r>
              <a:rPr/>
              <a:t> contains all of the errors from all commands mixed in together in one collection. To collect the errors from a specific command, use the common parameter </a:t>
            </a:r>
            <a:r>
              <a:rPr>
                <a:hlinkClick r:id="rId4"/>
              </a:rPr>
              <a:t>ErrorVariable</a:t>
            </a:r>
            <a:r>
              <a:rPr/>
              <a:t>, which allows a user-defined variable to be specified to hold the collection.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3.13 Pipelines</a:t>
            </a:r>
          </a:p>
        </p:txBody>
      </p:sp>
      <p:sp>
        <p:nvSpPr>
          <p:cNvPr id="3" name="Content Placeholder 2"/>
          <p:cNvSpPr>
            <a:spLocks noGrp="1"/>
          </p:cNvSpPr>
          <p:nvPr>
            <p:ph idx="1"/>
          </p:nvPr>
        </p:nvSpPr>
        <p:spPr/>
        <p:txBody>
          <a:bodyPr/>
          <a:lstStyle/>
          <a:p>
            <a:pPr lvl="0" indent="0" marL="0">
              <a:buNone/>
            </a:pPr>
            <a:r>
              <a:rPr/>
              <a:t>A </a:t>
            </a:r>
            <a:r>
              <a:rPr i="1"/>
              <a:t>pipeline</a:t>
            </a:r>
            <a:r>
              <a:rPr/>
              <a:t> is a series of one or more commands each separated by the pipe operator (U+007C). Each command receives input from its predecessor and writes output to its successor. Unless the output at the end of the pipeline is discarded or redirected to a file, it is sent to the host environment, which may choose to write it to standard output. Commands in a pipeline may also receive input from arguments. For example, consider the following use of commands , , and , which create a list of file names in a given file system directory, sort a set of text records, and perform some processing on a text record, respectively:</a:t>
            </a:r>
            <a:r>
              <a:rPr>
                <a:latin typeface="Courier"/>
              </a:rPr>
              <a:t>|``Get-ChildItem``Sort-Object``Process-File</a:t>
            </a:r>
          </a:p>
          <a:p>
            <a:pPr lvl="0" indent="0">
              <a:buNone/>
            </a:pPr>
            <a:r>
              <a:rPr>
                <a:latin typeface="Courier"/>
              </a:rPr>
              <a:t>Get-ChildItem
Get-ChildItem e:*.txt | Sort-Object -CaseSensitive | Process-File &gt;results.txt</a:t>
            </a:r>
          </a:p>
          <a:p>
            <a:pPr lvl="0" indent="0" marL="0">
              <a:buNone/>
            </a:pPr>
            <a:r>
              <a:rPr/>
              <a:t>In the first case, creates a collection of names of the files in the current/default directory. That collection is sent to the host environment, which, by default, writes each element’s value to standard output.</a:t>
            </a:r>
            <a:r>
              <a:rPr>
                <a:latin typeface="Courier"/>
              </a:rPr>
              <a:t>Get-ChildItem</a:t>
            </a:r>
          </a:p>
          <a:p>
            <a:pPr lvl="0" indent="0" marL="0">
              <a:buNone/>
            </a:pPr>
            <a:r>
              <a:rPr/>
              <a:t>In the second case, creates a collection of names of the files in the directory specified, using the argument . That collection is written to the command , which, by default, sorts them in ascending order, sensitive to case (by virtue of the </a:t>
            </a:r>
            <a:r>
              <a:rPr b="1"/>
              <a:t>CaseSensitive</a:t>
            </a:r>
            <a:r>
              <a:rPr/>
              <a:t> argument). The resulting collection is then written to command , which performs some (unknown) processing. The output from that command is then redirected to the file .</a:t>
            </a:r>
            <a:r>
              <a:rPr>
                <a:latin typeface="Courier"/>
              </a:rPr>
              <a:t>Get-ChildItem``e:*.txt``Sort-Object``Process-File``results.txt</a:t>
            </a:r>
          </a:p>
          <a:p>
            <a:pPr lvl="0" indent="0" marL="0">
              <a:buNone/>
            </a:pPr>
            <a:r>
              <a:rPr/>
              <a:t>If a command writes a single object, its successor receives that object and then terminates after writing its own object(s) to its successor. If, however, a command writes multiple objects, they are delivered one at a time to the successor command, which executes once per object. This behavior is called </a:t>
            </a:r>
            <a:r>
              <a:rPr i="1"/>
              <a:t>streaming</a:t>
            </a:r>
            <a:r>
              <a:rPr/>
              <a:t>. In stream processing, objects are written along the pipeline as soon as they become available, not when the entire collection has been produced.</a:t>
            </a:r>
          </a:p>
          <a:p>
            <a:pPr lvl="0" indent="0" marL="0">
              <a:buNone/>
            </a:pPr>
            <a:r>
              <a:rPr/>
              <a:t>When processing a collection, a command can be written such that it can do special processing before the initial element and after the final element.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3.14 Modules</a:t>
            </a:r>
          </a:p>
        </p:txBody>
      </p:sp>
      <p:sp>
        <p:nvSpPr>
          <p:cNvPr id="3" name="Content Placeholder 2"/>
          <p:cNvSpPr>
            <a:spLocks noGrp="1"/>
          </p:cNvSpPr>
          <p:nvPr>
            <p:ph idx="1"/>
          </p:nvPr>
        </p:nvSpPr>
        <p:spPr/>
        <p:txBody>
          <a:bodyPr/>
          <a:lstStyle/>
          <a:p>
            <a:pPr lvl="0" indent="0" marL="0">
              <a:buNone/>
            </a:pPr>
            <a:r>
              <a:rPr/>
              <a:t>A </a:t>
            </a:r>
            <a:r>
              <a:rPr i="1"/>
              <a:t>module</a:t>
            </a:r>
            <a:r>
              <a:rPr/>
              <a:t> is a self-contained reusable unit that allows PowerShell code to be partitioned, organized, and abstracted. A module can contain commands (such as cmdlets and functions) and items (such as variables and aliases) that can be used as a single unit.</a:t>
            </a:r>
          </a:p>
          <a:p>
            <a:pPr lvl="0" indent="0" marL="0">
              <a:buNone/>
            </a:pPr>
            <a:r>
              <a:rPr/>
              <a:t>Once a module has been created, it must be </a:t>
            </a:r>
            <a:r>
              <a:rPr i="1"/>
              <a:t>imported</a:t>
            </a:r>
            <a:r>
              <a:rPr/>
              <a:t> into a session before the commands and items within it can be used. Once imported, commands and items behave as if they were defined locally. A module is imported explicitly with the command. A module may also be imported automatically as determined in an implementation defined manner.</a:t>
            </a:r>
            <a:r>
              <a:rPr>
                <a:latin typeface="Courier"/>
              </a:rPr>
              <a:t>Import-Module</a:t>
            </a:r>
          </a:p>
          <a:p>
            <a:pPr lvl="0" indent="0" marL="0">
              <a:buNone/>
            </a:pPr>
            <a:r>
              <a:rPr/>
              <a:t>The type of an object that represents a module is described in </a:t>
            </a:r>
            <a:r>
              <a:rPr>
                <a:hlinkClick r:id="rId2"/>
              </a:rPr>
              <a:t>§4.5.12</a:t>
            </a:r>
            <a:r>
              <a:rPr/>
              <a:t>.</a:t>
            </a:r>
          </a:p>
          <a:p>
            <a:pPr lvl="0" indent="0" marL="0">
              <a:buNone/>
            </a:pPr>
            <a:r>
              <a:rPr/>
              <a:t>Modules are discussed in detail in </a:t>
            </a:r>
            <a:r>
              <a:rPr>
                <a:hlinkClick r:id="rId3"/>
              </a:rPr>
              <a:t>§11.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 Providers en aandrijvingen</a:t>
            </a:r>
          </a:p>
        </p:txBody>
      </p:sp>
      <p:sp>
        <p:nvSpPr>
          <p:cNvPr id="4" name="Text Placeholder 3"/>
          <p:cNvSpPr>
            <a:spLocks noGrp="1"/>
          </p:cNvSpPr>
          <p:nvPr>
            <p:ph idx="2" sz="half" type="body"/>
          </p:nvPr>
        </p:nvSpPr>
        <p:spPr/>
        <p:txBody>
          <a:bodyPr/>
          <a:lstStyle/>
          <a:p>
            <a:pPr lvl="0" indent="0" marL="0">
              <a:buNone/>
            </a:pPr>
            <a:r>
              <a:rPr/>
              <a:t>Een </a:t>
            </a:r>
            <a:r>
              <a:rPr i="1"/>
              <a:t>provider</a:t>
            </a:r>
            <a:r>
              <a:rPr/>
              <a:t> biedt toegang tot gegevens en componenten die anders niet gemakkelijk toegankelijk zouden zijn via de opdrachtregel. De gegevens worden gepresenteerd in een consistente indeling die lijkt op een bestandssysteemstation.</a:t>
            </a:r>
          </a:p>
          <a:p>
            <a:pPr lvl="0" indent="0" marL="0">
              <a:buNone/>
            </a:pPr>
            <a:r>
              <a:rPr/>
              <a:t>De gegevens die een provider beschikbaar stelt, worden op een </a:t>
            </a:r>
            <a:r>
              <a:rPr i="1"/>
              <a:t>station</a:t>
            </a:r>
            <a:r>
              <a:rPr/>
              <a:t> weergegeven en de gegevens worden via een </a:t>
            </a:r>
            <a:r>
              <a:rPr i="1"/>
              <a:t>pad</a:t>
            </a:r>
            <a:r>
              <a:rPr/>
              <a:t> geopend, net als bij een schijfstation. Ingebouwde cmdlets voor elke provider beheren de gegevens op het providerstation.</a:t>
            </a:r>
          </a:p>
          <a:p>
            <a:pPr lvl="0" indent="0" marL="0">
              <a:buNone/>
            </a:pPr>
            <a:r>
              <a:rPr/>
              <a:t>PowerShell bevat de volgende set ingebouwde providers voor toegang tot de verschillende typen gegevensarchieven: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c>
                  <a:txBody>
                    <a:bodyPr/>
                    <a:lstStyle/>
                    <a:p>
                      <a:pPr lvl="0" indent="0" marL="0">
                        <a:buNone/>
                      </a:pPr>
                      <a:r>
                        <a:rPr b="1"/>
                        <a:t>Ref.</a:t>
                      </a:r>
                    </a:p>
                  </a:txBody>
                  <a:tcPr/>
                </a:tc>
              </a:tr>
              <a:tr h="0">
                <a:tc>
                  <a:txBody>
                    <a:bodyPr/>
                    <a:lstStyle/>
                    <a:p>
                      <a:pPr lvl="0" indent="0" marL="0">
                        <a:buNone/>
                      </a:pPr>
                      <a:r>
                        <a:rPr/>
                        <a:t>Alias</a:t>
                      </a:r>
                    </a:p>
                  </a:txBody>
                </a:tc>
                <a:tc>
                  <a:txBody>
                    <a:bodyPr/>
                    <a:lstStyle/>
                    <a:p>
                      <a:pPr lvl="0" indent="0" marL="0">
                        <a:buNone/>
                      </a:pPr>
                      <a:r>
                        <a:rPr/>
                        <a:t>Alias:</a:t>
                      </a:r>
                    </a:p>
                  </a:txBody>
                </a:tc>
                <a:tc>
                  <a:txBody>
                    <a:bodyPr/>
                    <a:lstStyle/>
                    <a:p>
                      <a:pPr lvl="0" indent="0" marL="0">
                        <a:buNone/>
                      </a:pPr>
                      <a:r>
                        <a:rPr/>
                        <a:t>PowerShell-aliassen</a:t>
                      </a:r>
                    </a:p>
                  </a:txBody>
                </a:tc>
                <a:tc>
                  <a:txBody>
                    <a:bodyPr/>
                    <a:lstStyle/>
                    <a:p>
                      <a:pPr lvl="0" indent="0" marL="0">
                        <a:buNone/>
                      </a:pPr>
                      <a:r>
                        <a:rPr>
                          <a:hlinkClick r:id="rId2"/>
                        </a:rPr>
                        <a:t>§3.1.1</a:t>
                      </a:r>
                    </a:p>
                  </a:txBody>
                </a:tc>
              </a:tr>
              <a:tr h="0">
                <a:tc>
                  <a:txBody>
                    <a:bodyPr/>
                    <a:lstStyle/>
                    <a:p>
                      <a:pPr lvl="0" indent="0" marL="0">
                        <a:buNone/>
                      </a:pPr>
                      <a:r>
                        <a:rPr/>
                        <a:t>Milieu</a:t>
                      </a:r>
                    </a:p>
                  </a:txBody>
                </a:tc>
                <a:tc>
                  <a:txBody>
                    <a:bodyPr/>
                    <a:lstStyle/>
                    <a:p>
                      <a:pPr lvl="0" indent="0" marL="0">
                        <a:buNone/>
                      </a:pPr>
                      <a:r>
                        <a:rPr/>
                        <a:t>Env:</a:t>
                      </a:r>
                    </a:p>
                  </a:txBody>
                </a:tc>
                <a:tc>
                  <a:txBody>
                    <a:bodyPr/>
                    <a:lstStyle/>
                    <a:p>
                      <a:pPr lvl="0" indent="0" marL="0">
                        <a:buNone/>
                      </a:pPr>
                      <a:r>
                        <a:rPr/>
                        <a:t>Omgevingsvariabelen</a:t>
                      </a:r>
                    </a:p>
                  </a:txBody>
                </a:tc>
                <a:tc>
                  <a:txBody>
                    <a:bodyPr/>
                    <a:lstStyle/>
                    <a:p>
                      <a:pPr lvl="0" indent="0" marL="0">
                        <a:buNone/>
                      </a:pPr>
                      <a:r>
                        <a:rPr>
                          <a:hlinkClick r:id="rId3"/>
                        </a:rPr>
                        <a:t>§3.1.2</a:t>
                      </a:r>
                    </a:p>
                  </a:txBody>
                </a:tc>
              </a:tr>
              <a:tr h="0">
                <a:tc>
                  <a:txBody>
                    <a:bodyPr/>
                    <a:lstStyle/>
                    <a:p>
                      <a:pPr lvl="0" indent="0" marL="0">
                        <a:buNone/>
                      </a:pPr>
                      <a:r>
                        <a:rPr/>
                        <a:t>Bestandssysteem</a:t>
                      </a:r>
                    </a:p>
                  </a:txBody>
                </a:tc>
                <a:tc>
                  <a:txBody>
                    <a:bodyPr/>
                    <a:lstStyle/>
                    <a:p>
                      <a:pPr lvl="0" indent="0" marL="0">
                        <a:buNone/>
                      </a:pPr>
                      <a:r>
                        <a:rPr/>
                        <a:t>A:, B:, C:, …</a:t>
                      </a:r>
                    </a:p>
                  </a:txBody>
                </a:tc>
                <a:tc>
                  <a:txBody>
                    <a:bodyPr/>
                    <a:lstStyle/>
                    <a:p>
                      <a:pPr lvl="0" indent="0" marL="0">
                        <a:buNone/>
                      </a:pPr>
                      <a:r>
                        <a:rPr/>
                        <a:t>Schijfstations, mappen en bestanden</a:t>
                      </a:r>
                    </a:p>
                  </a:txBody>
                </a:tc>
                <a:tc>
                  <a:txBody>
                    <a:bodyPr/>
                    <a:lstStyle/>
                    <a:p>
                      <a:pPr lvl="0" indent="0" marL="0">
                        <a:buNone/>
                      </a:pPr>
                      <a:r>
                        <a:rPr>
                          <a:hlinkClick r:id="rId4"/>
                        </a:rPr>
                        <a:t>§3.1.3</a:t>
                      </a:r>
                    </a:p>
                  </a:txBody>
                </a:tc>
              </a:tr>
              <a:tr h="0">
                <a:tc>
                  <a:txBody>
                    <a:bodyPr/>
                    <a:lstStyle/>
                    <a:p>
                      <a:pPr lvl="0" indent="0" marL="0">
                        <a:buNone/>
                      </a:pPr>
                      <a:r>
                        <a:rPr/>
                        <a:t>Functie</a:t>
                      </a:r>
                    </a:p>
                  </a:txBody>
                </a:tc>
                <a:tc>
                  <a:txBody>
                    <a:bodyPr/>
                    <a:lstStyle/>
                    <a:p>
                      <a:pPr lvl="0" indent="0" marL="0">
                        <a:buNone/>
                      </a:pPr>
                      <a:r>
                        <a:rPr/>
                        <a:t>Functie:</a:t>
                      </a:r>
                    </a:p>
                  </a:txBody>
                </a:tc>
                <a:tc>
                  <a:txBody>
                    <a:bodyPr/>
                    <a:lstStyle/>
                    <a:p>
                      <a:pPr lvl="0" indent="0" marL="0">
                        <a:buNone/>
                      </a:pPr>
                      <a:r>
                        <a:rPr/>
                        <a:t>PowerShell-functies</a:t>
                      </a:r>
                    </a:p>
                  </a:txBody>
                </a:tc>
                <a:tc>
                  <a:txBody>
                    <a:bodyPr/>
                    <a:lstStyle/>
                    <a:p>
                      <a:pPr lvl="0" indent="0" marL="0">
                        <a:buNone/>
                      </a:pPr>
                      <a:r>
                        <a:rPr>
                          <a:hlinkClick r:id="rId5"/>
                        </a:rPr>
                        <a:t>§3.1.4</a:t>
                      </a:r>
                    </a:p>
                  </a:txBody>
                </a:tc>
              </a:tr>
              <a:tr h="0">
                <a:tc>
                  <a:txBody>
                    <a:bodyPr/>
                    <a:lstStyle/>
                    <a:p>
                      <a:pPr lvl="0" indent="0" marL="0">
                        <a:buNone/>
                      </a:pPr>
                      <a:r>
                        <a:rPr/>
                        <a:t>Veranderlijk</a:t>
                      </a:r>
                    </a:p>
                  </a:txBody>
                </a:tc>
                <a:tc>
                  <a:txBody>
                    <a:bodyPr/>
                    <a:lstStyle/>
                    <a:p>
                      <a:pPr lvl="0" indent="0" marL="0">
                        <a:buNone/>
                      </a:pPr>
                      <a:r>
                        <a:rPr/>
                        <a:t>Veranderlijk:</a:t>
                      </a:r>
                    </a:p>
                  </a:txBody>
                </a:tc>
                <a:tc>
                  <a:txBody>
                    <a:bodyPr/>
                    <a:lstStyle/>
                    <a:p>
                      <a:pPr lvl="0" indent="0" marL="0">
                        <a:buNone/>
                      </a:pPr>
                      <a:r>
                        <a:rPr/>
                        <a:t>PowerShell-variabelen</a:t>
                      </a:r>
                    </a:p>
                  </a:txBody>
                </a:tc>
                <a:tc>
                  <a:txBody>
                    <a:bodyPr/>
                    <a:lstStyle/>
                    <a:p>
                      <a:pPr lvl="0" indent="0" marL="0">
                        <a:buNone/>
                      </a:pPr>
                      <a:r>
                        <a:rPr>
                          <a:hlinkClick r:id="rId6"/>
                        </a:rPr>
                        <a:t>§3.1.5</a:t>
                      </a:r>
                    </a:p>
                  </a:txBody>
                </a:tc>
              </a:tr>
            </a:tbl>
          </a:graphicData>
        </a:graphic>
      </p:graphicFrame>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3.15 Wildcard expressions</a:t>
            </a:r>
          </a:p>
        </p:txBody>
      </p:sp>
      <p:sp>
        <p:nvSpPr>
          <p:cNvPr id="4" name="Text Placeholder 3"/>
          <p:cNvSpPr>
            <a:spLocks noGrp="1"/>
          </p:cNvSpPr>
          <p:nvPr>
            <p:ph idx="2" sz="half" type="body"/>
          </p:nvPr>
        </p:nvSpPr>
        <p:spPr/>
        <p:txBody>
          <a:bodyPr/>
          <a:lstStyle/>
          <a:p>
            <a:pPr lvl="0" indent="0" marL="0">
              <a:buNone/>
            </a:pPr>
            <a:r>
              <a:rPr/>
              <a:t>A wildcard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zero or more characters. To match a * character, use [*].</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Matches any one character from </a:t>
            </a:r>
            <a:r>
              <a:rPr i="1"/>
              <a:t>set</a:t>
            </a:r>
            <a:r>
              <a:rPr/>
              <a:t>, which cannot be empty.</a:t>
            </a:r>
          </a:p>
          <a:p>
            <a:pPr lvl="0" indent="0" marL="0">
              <a:buNone/>
            </a:pPr>
            <a:r>
              <a:rPr/>
              <a:t>If </a:t>
            </a:r>
            <a:r>
              <a:rPr i="1"/>
              <a:t>set</a:t>
            </a:r>
            <a:r>
              <a:rPr/>
              <a:t> begins with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3.16 Regular expressions</a:t>
            </a:r>
          </a:p>
        </p:txBody>
      </p:sp>
      <p:sp>
        <p:nvSpPr>
          <p:cNvPr id="4" name="Text Placeholder 3"/>
          <p:cNvSpPr>
            <a:spLocks noGrp="1"/>
          </p:cNvSpPr>
          <p:nvPr>
            <p:ph idx="2" sz="half" type="body"/>
          </p:nvPr>
        </p:nvSpPr>
        <p:spPr/>
        <p:txBody>
          <a:bodyPr/>
          <a:lstStyle/>
          <a:p>
            <a:pPr lvl="0" indent="0" marL="0">
              <a:buNone/>
            </a:pPr>
            <a:r>
              <a:rPr/>
              <a:t>A regular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a:t>
            </a:r>
            <a:r>
              <a:rPr i="1"/>
              <a:t>set</a:t>
            </a:r>
            <a:r>
              <a:rPr/>
              <a:t>] form matches any one character from </a:t>
            </a:r>
            <a:r>
              <a:rPr i="1"/>
              <a:t>set</a:t>
            </a:r>
            <a:r>
              <a:rPr/>
              <a:t>. The [^</a:t>
            </a:r>
            <a:r>
              <a:rPr i="1"/>
              <a:t>set</a:t>
            </a:r>
            <a:r>
              <a:rPr/>
              <a:t>] form matches no characters from </a:t>
            </a:r>
            <a:r>
              <a:rPr i="1"/>
              <a:t>set</a:t>
            </a:r>
            <a:r>
              <a:rPr/>
              <a:t>. </a:t>
            </a:r>
            <a:r>
              <a:rPr i="1"/>
              <a:t>set</a:t>
            </a:r>
            <a:r>
              <a:rPr/>
              <a:t> cannot be empty.</a:t>
            </a:r>
          </a:p>
          <a:p>
            <a:pPr lvl="0" indent="0" marL="0">
              <a:buNone/>
            </a:pPr>
            <a:r>
              <a:rPr/>
              <a:t>If </a:t>
            </a:r>
            <a:r>
              <a:rPr i="1"/>
              <a:t>set</a:t>
            </a:r>
            <a:r>
              <a:rPr/>
              <a:t> begins with ] or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with - or ^-,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 | * | Matches zero of more occurrences of the preceding element. | | + | Matches one of more occurrences of the preceding element. | | ? | Matches zero of one occurrences of the preceding element. | | ^ | Matches at the start of the string. To match a ^ character, use \^. | | $ | Matches at the end of the string. To match a $ character, use $. | | \</a:t>
            </a:r>
            <a:r>
              <a:rPr i="1"/>
              <a:t>c</a:t>
            </a:r>
            <a:r>
              <a:rPr/>
              <a:t> | Escapes character </a:t>
            </a:r>
            <a:r>
              <a:rPr i="1"/>
              <a:t>c</a:t>
            </a:r>
            <a:r>
              <a:rPr/>
              <a:t>, so it isn’t recognized as a regular expression element. |</a:t>
            </a:r>
          </a:p>
          <a:p>
            <a:pPr lvl="0" indent="0" marL="0">
              <a:buNone/>
            </a:pPr>
            <a:r>
              <a:rPr/>
              <a:t>Windows PowerShell: Character classes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\p{name}</a:t>
                      </a:r>
                    </a:p>
                  </a:txBody>
                </a:tc>
                <a:tc>
                  <a:txBody>
                    <a:bodyPr/>
                    <a:lstStyle/>
                    <a:p>
                      <a:pPr lvl="0" indent="0" marL="0">
                        <a:buNone/>
                      </a:pPr>
                      <a:r>
                        <a:rPr/>
                        <a:t>Matches any character in the named character class specified by </a:t>
                      </a:r>
                      <a:r>
                        <a:rPr i="1"/>
                        <a:t>name</a:t>
                      </a:r>
                      <a:r>
                        <a:rPr/>
                        <a:t>. Supported names are Unicode groups and block ranges such as Ll, Nd, Z, IsGreek, and IsBoxDrawing.</a:t>
                      </a:r>
                    </a:p>
                  </a:txBody>
                </a:tc>
              </a:tr>
              <a:tr h="0">
                <a:tc>
                  <a:txBody>
                    <a:bodyPr/>
                    <a:lstStyle/>
                    <a:p>
                      <a:pPr lvl="0" indent="0" marL="0">
                        <a:buNone/>
                      </a:pPr>
                      <a:r>
                        <a:rPr>
                          <a:latin typeface="Courier"/>
                        </a:rPr>
                        <a:t>\P{name}</a:t>
                      </a:r>
                    </a:p>
                  </a:txBody>
                </a:tc>
                <a:tc>
                  <a:txBody>
                    <a:bodyPr/>
                    <a:lstStyle/>
                    <a:p>
                      <a:pPr lvl="0" indent="0" marL="0">
                        <a:buNone/>
                      </a:pPr>
                      <a:r>
                        <a:rPr/>
                        <a:t>Matches text not included in the groups and block ranges specified in </a:t>
                      </a:r>
                      <a:r>
                        <a:rPr i="1"/>
                        <a:t>name</a:t>
                      </a:r>
                      <a:r>
                        <a:rPr/>
                        <a:t>.</a:t>
                      </a:r>
                    </a:p>
                  </a:txBody>
                </a:tc>
              </a:tr>
              <a:tr h="0">
                <a:tc>
                  <a:txBody>
                    <a:bodyPr/>
                    <a:lstStyle/>
                    <a:p>
                      <a:pPr lvl="0" indent="0" marL="0">
                        <a:buNone/>
                      </a:pPr>
                      <a:r>
                        <a:rPr>
                          <a:latin typeface="Courier"/>
                        </a:rPr>
                        <a:t>\w</a:t>
                      </a:r>
                    </a:p>
                  </a:txBody>
                </a:tc>
                <a:tc>
                  <a:txBody>
                    <a:bodyPr/>
                    <a:lstStyle/>
                    <a:p>
                      <a:pPr lvl="0" indent="0" marL="0">
                        <a:buNone/>
                      </a:pPr>
                      <a:r>
                        <a:rPr/>
                        <a:t>Matches any word character. Equivalent to the Unicode character categories . If ECMAScript-compliant behavior is specified with the ECMAScript option, \w is equivalent to .</a:t>
                      </a:r>
                      <a:r>
                        <a:rPr>
                          <a:latin typeface="Courier"/>
                        </a:rPr>
                        <a:t>[\p{Ll}\p{Lu}\p{Lt}\p{Lo}\p{Nd}\p{Pc}]``[a-zA-Z_0-9]</a:t>
                      </a:r>
                    </a:p>
                  </a:txBody>
                </a:tc>
              </a:tr>
              <a:tr h="0">
                <a:tc>
                  <a:txBody>
                    <a:bodyPr/>
                    <a:lstStyle/>
                    <a:p>
                      <a:pPr lvl="0" indent="0" marL="0">
                        <a:buNone/>
                      </a:pPr>
                      <a:r>
                        <a:rPr>
                          <a:latin typeface="Courier"/>
                        </a:rPr>
                        <a:t>\W</a:t>
                      </a:r>
                    </a:p>
                  </a:txBody>
                </a:tc>
                <a:tc>
                  <a:txBody>
                    <a:bodyPr/>
                    <a:lstStyle/>
                    <a:p>
                      <a:pPr lvl="0" indent="0" marL="0">
                        <a:buNone/>
                      </a:pPr>
                      <a:r>
                        <a:rPr/>
                        <a:t>Matches any non-word character. Equivalent to the Unicode categories .</a:t>
                      </a:r>
                      <a:r>
                        <a:rPr>
                          <a:latin typeface="Courier"/>
                        </a:rPr>
                        <a:t>[\^\p{Ll}\p{Lu}\p{Lt}\p{Lo}\p{Nd}\p{Pc}]</a:t>
                      </a:r>
                    </a:p>
                  </a:txBody>
                </a:tc>
              </a:tr>
              <a:tr h="0">
                <a:tc>
                  <a:txBody>
                    <a:bodyPr/>
                    <a:lstStyle/>
                    <a:p>
                      <a:pPr lvl="0" indent="0" marL="0">
                        <a:buNone/>
                      </a:pPr>
                      <a:r>
                        <a:rPr>
                          <a:latin typeface="Courier"/>
                        </a:rPr>
                        <a:t>\s</a:t>
                      </a:r>
                    </a:p>
                  </a:txBody>
                </a:tc>
                <a:tc>
                  <a:txBody>
                    <a:bodyPr/>
                    <a:lstStyle/>
                    <a:p>
                      <a:pPr lvl="0" indent="0" marL="0">
                        <a:buNone/>
                      </a:pPr>
                      <a:r>
                        <a:rPr/>
                        <a:t>Matches any white space character. Equivalent to the Unicode character categories. </a:t>
                      </a:r>
                      <a:r>
                        <a:rPr>
                          <a:latin typeface="Courier"/>
                        </a:rPr>
                        <a:t>[\f\n\r\t\v\x85\p{Z}]</a:t>
                      </a:r>
                    </a:p>
                  </a:txBody>
                </a:tc>
              </a:tr>
              <a:tr h="0">
                <a:tc>
                  <a:txBody>
                    <a:bodyPr/>
                    <a:lstStyle/>
                    <a:p>
                      <a:pPr lvl="0" indent="0" marL="0">
                        <a:buNone/>
                      </a:pPr>
                      <a:r>
                        <a:rPr>
                          <a:latin typeface="Courier"/>
                        </a:rPr>
                        <a:t>\S</a:t>
                      </a:r>
                    </a:p>
                  </a:txBody>
                </a:tc>
                <a:tc>
                  <a:txBody>
                    <a:bodyPr/>
                    <a:lstStyle/>
                    <a:p>
                      <a:pPr lvl="0" indent="0" marL="0">
                        <a:buNone/>
                      </a:pPr>
                      <a:r>
                        <a:rPr/>
                        <a:t>Matches any non-white-space character. Equivalent to the Unicode character categories .</a:t>
                      </a:r>
                      <a:r>
                        <a:rPr>
                          <a:latin typeface="Courier"/>
                        </a:rPr>
                        <a:t>[\^\f\n\r\t\v\x85\p{Z}]</a:t>
                      </a:r>
                    </a:p>
                  </a:txBody>
                </a:tc>
              </a:tr>
              <a:tr h="0">
                <a:tc>
                  <a:txBody>
                    <a:bodyPr/>
                    <a:lstStyle/>
                    <a:p>
                      <a:pPr lvl="0" indent="0" marL="0">
                        <a:buNone/>
                      </a:pPr>
                      <a:r>
                        <a:rPr>
                          <a:latin typeface="Courier"/>
                        </a:rPr>
                        <a:t>\d</a:t>
                      </a:r>
                    </a:p>
                  </a:txBody>
                </a:tc>
                <a:tc>
                  <a:txBody>
                    <a:bodyPr/>
                    <a:lstStyle/>
                    <a:p>
                      <a:pPr lvl="0" indent="0" marL="0">
                        <a:buNone/>
                      </a:pPr>
                      <a:r>
                        <a:rPr/>
                        <a:t>Matches any decimal digit. Equivalent to for Unicode and for non-Unicode behavior.</a:t>
                      </a:r>
                      <a:r>
                        <a:rPr>
                          <a:latin typeface="Courier"/>
                        </a:rPr>
                        <a:t>\p{Nd}``[0-9]</a:t>
                      </a:r>
                    </a:p>
                  </a:txBody>
                </a:tc>
              </a:tr>
              <a:tr h="0">
                <a:tc>
                  <a:txBody>
                    <a:bodyPr/>
                    <a:lstStyle/>
                    <a:p>
                      <a:pPr lvl="0" indent="0" marL="0">
                        <a:buNone/>
                      </a:pPr>
                      <a:r>
                        <a:rPr>
                          <a:latin typeface="Courier"/>
                        </a:rPr>
                        <a:t>\D</a:t>
                      </a:r>
                    </a:p>
                  </a:txBody>
                </a:tc>
                <a:tc>
                  <a:txBody>
                    <a:bodyPr/>
                    <a:lstStyle/>
                    <a:p>
                      <a:pPr lvl="0" indent="0" marL="0">
                        <a:buNone/>
                      </a:pPr>
                      <a:r>
                        <a:rPr/>
                        <a:t>Matches any non-digit. Equivalent to for Unicode and for non-Unicode behavior.</a:t>
                      </a:r>
                      <a:r>
                        <a:rPr>
                          <a:latin typeface="Courier"/>
                        </a:rPr>
                        <a:t>\P{Nd}``[\^0-9]</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Quantifiers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a:t>
                      </a:r>
                    </a:p>
                  </a:txBody>
                </a:tc>
                <a:tc>
                  <a:txBody>
                    <a:bodyPr/>
                    <a:lstStyle/>
                    <a:p>
                      <a:pPr lvl="0" indent="0" marL="0">
                        <a:buNone/>
                      </a:pPr>
                      <a:r>
                        <a:rPr/>
                        <a:t>Specifies zero or more matches; for example, or Equivalent to .</a:t>
                      </a:r>
                      <a:r>
                        <a:rPr>
                          <a:latin typeface="Courier"/>
                        </a:rPr>
                        <a:t>\w*</a:t>
                      </a:r>
                      <a:r>
                        <a:rPr/>
                        <a:t> </a:t>
                      </a:r>
                      <a:r>
                        <a:rPr>
                          <a:latin typeface="Courier"/>
                        </a:rPr>
                        <a:t>(abc)*.``{0,}</a:t>
                      </a:r>
                    </a:p>
                  </a:txBody>
                </a:tc>
              </a:tr>
              <a:tr h="0">
                <a:tc>
                  <a:txBody>
                    <a:bodyPr/>
                    <a:lstStyle/>
                    <a:p>
                      <a:pPr lvl="0" indent="0" marL="0">
                        <a:buNone/>
                      </a:pPr>
                      <a:r>
                        <a:rPr>
                          <a:latin typeface="Courier"/>
                        </a:rPr>
                        <a:t>+</a:t>
                      </a:r>
                    </a:p>
                  </a:txBody>
                </a:tc>
                <a:tc>
                  <a:txBody>
                    <a:bodyPr/>
                    <a:lstStyle/>
                    <a:p>
                      <a:pPr lvl="0" indent="0" marL="0">
                        <a:buNone/>
                      </a:pPr>
                      <a:r>
                        <a:rPr/>
                        <a:t>Matches repeating instances of the preceding characters.</a:t>
                      </a:r>
                    </a:p>
                  </a:txBody>
                </a:tc>
              </a:tr>
              <a:tr h="0">
                <a:tc>
                  <a:txBody>
                    <a:bodyPr/>
                    <a:lstStyle/>
                    <a:p>
                      <a:pPr lvl="0" indent="0" marL="0">
                        <a:buNone/>
                      </a:pPr>
                      <a:r>
                        <a:rPr>
                          <a:latin typeface="Courier"/>
                        </a:rPr>
                        <a:t>?</a:t>
                      </a:r>
                    </a:p>
                  </a:txBody>
                </a:tc>
                <a:tc>
                  <a:txBody>
                    <a:bodyPr/>
                    <a:lstStyle/>
                    <a:p>
                      <a:pPr lvl="0" indent="0" marL="0">
                        <a:buNone/>
                      </a:pPr>
                      <a:r>
                        <a:rPr/>
                        <a:t>Specifies zero or one matches; for example, or . Equivalent to .</a:t>
                      </a:r>
                      <a:r>
                        <a:rPr>
                          <a:latin typeface="Courier"/>
                        </a:rPr>
                        <a:t>\w?``(abc)?``{0,1}</a:t>
                      </a:r>
                    </a:p>
                  </a:txBody>
                </a:tc>
              </a:tr>
              <a:tr h="0">
                <a:tc>
                  <a:txBody>
                    <a:bodyPr/>
                    <a:lstStyle/>
                    <a:p>
                      <a:pPr lvl="0" indent="0" marL="0">
                        <a:buNone/>
                      </a:pPr>
                      <a:r>
                        <a:rPr>
                          <a:latin typeface="Courier"/>
                        </a:rPr>
                        <a:t>{n}</a:t>
                      </a:r>
                    </a:p>
                  </a:txBody>
                </a:tc>
                <a:tc>
                  <a:txBody>
                    <a:bodyPr/>
                    <a:lstStyle/>
                    <a:p>
                      <a:pPr lvl="0" indent="0" marL="0">
                        <a:buNone/>
                      </a:pPr>
                      <a:r>
                        <a:rPr/>
                        <a:t>Specifies exactly </a:t>
                      </a:r>
                      <a:r>
                        <a:rPr i="1"/>
                        <a:t>n</a:t>
                      </a:r>
                      <a:r>
                        <a:rPr/>
                        <a:t> matches; for example, .</a:t>
                      </a:r>
                      <a:r>
                        <a:rPr>
                          <a:latin typeface="Courier"/>
                        </a:rPr>
                        <a:t>(pizza){2}</a:t>
                      </a:r>
                    </a:p>
                  </a:txBody>
                </a:tc>
              </a:tr>
              <a:tr h="0">
                <a:tc>
                  <a:txBody>
                    <a:bodyPr/>
                    <a:lstStyle/>
                    <a:p>
                      <a:pPr lvl="0" indent="0" marL="0">
                        <a:buNone/>
                      </a:pPr>
                      <a:r>
                        <a:rPr>
                          <a:latin typeface="Courier"/>
                        </a:rPr>
                        <a:t>{n,}</a:t>
                      </a:r>
                    </a:p>
                  </a:txBody>
                </a:tc>
                <a:tc>
                  <a:txBody>
                    <a:bodyPr/>
                    <a:lstStyle/>
                    <a:p>
                      <a:pPr lvl="0" indent="0" marL="0">
                        <a:buNone/>
                      </a:pPr>
                      <a:r>
                        <a:rPr/>
                        <a:t>Specifies at least </a:t>
                      </a:r>
                      <a:r>
                        <a:rPr i="1"/>
                        <a:t>n</a:t>
                      </a:r>
                      <a:r>
                        <a:rPr/>
                        <a:t> matches; for example, .</a:t>
                      </a:r>
                      <a:r>
                        <a:rPr>
                          <a:latin typeface="Courier"/>
                        </a:rPr>
                        <a:t>(abc){2,}</a:t>
                      </a:r>
                    </a:p>
                  </a:txBody>
                </a:tc>
              </a:tr>
              <a:tr h="0">
                <a:tc>
                  <a:txBody>
                    <a:bodyPr/>
                    <a:lstStyle/>
                    <a:p>
                      <a:pPr lvl="0" indent="0" marL="0">
                        <a:buNone/>
                      </a:pPr>
                      <a:r>
                        <a:rPr>
                          <a:latin typeface="Courier"/>
                        </a:rPr>
                        <a:t>{n,m}</a:t>
                      </a:r>
                    </a:p>
                  </a:txBody>
                </a:tc>
                <a:tc>
                  <a:txBody>
                    <a:bodyPr/>
                    <a:lstStyle/>
                    <a:p>
                      <a:pPr lvl="0" indent="0" marL="0">
                        <a:buNone/>
                      </a:pPr>
                      <a:r>
                        <a:rPr/>
                        <a:t>Specifies at least </a:t>
                      </a:r>
                      <a:r>
                        <a:rPr i="1"/>
                        <a:t>n</a:t>
                      </a:r>
                      <a:r>
                        <a:rPr/>
                        <a:t>, but no more than </a:t>
                      </a:r>
                      <a:r>
                        <a:rPr i="1"/>
                        <a:t>m</a:t>
                      </a:r>
                      <a:r>
                        <a:rPr/>
                        <a:t>, matches.</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Recommended content</a:t>
            </a:r>
          </a:p>
        </p:txBody>
      </p:sp>
      <p:sp>
        <p:nvSpPr>
          <p:cNvPr id="3" name="Content Placeholder 2"/>
          <p:cNvSpPr>
            <a:spLocks noGrp="1"/>
          </p:cNvSpPr>
          <p:nvPr>
            <p:ph idx="1"/>
          </p:nvPr>
        </p:nvSpPr>
        <p:spPr/>
        <p:txBody>
          <a:bodyPr/>
          <a:lstStyle/>
          <a:p>
            <a:pPr lvl="0"/>
          </a:p>
          <a:p>
            <a:pPr lvl="1" indent="0" marL="342900">
              <a:buNone/>
            </a:pPr>
            <a:r>
              <a:rPr/>
              <a:t>PowerShell provides methods to create loops, make decisions, and logically control the flow of code in scripts.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Feedback</a:t>
            </a:r>
          </a:p>
        </p:txBody>
      </p:sp>
      <p:sp>
        <p:nvSpPr>
          <p:cNvPr id="3" name="Content Placeholder 2"/>
          <p:cNvSpPr>
            <a:spLocks noGrp="1"/>
          </p:cNvSpPr>
          <p:nvPr>
            <p:ph idx="1"/>
          </p:nvPr>
        </p:nvSpPr>
        <p:spPr/>
        <p:txBody>
          <a:bodyPr/>
          <a:lstStyle/>
          <a:p>
            <a:pPr lvl="0" indent="0" marL="0">
              <a:buNone/>
            </a:pPr>
            <a:r>
              <a:rPr/>
              <a:t>Submit and view feedback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Windows PowerShell:</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r>
              <a:tr h="0">
                <a:tc>
                  <a:txBody>
                    <a:bodyPr/>
                    <a:lstStyle/>
                    <a:p>
                      <a:pPr lvl="0" indent="0" marL="0">
                        <a:buNone/>
                      </a:pPr>
                      <a:r>
                        <a:rPr/>
                        <a:t>Certificaat</a:t>
                      </a:r>
                    </a:p>
                  </a:txBody>
                </a:tc>
                <a:tc>
                  <a:txBody>
                    <a:bodyPr/>
                    <a:lstStyle/>
                    <a:p>
                      <a:pPr lvl="0" indent="0" marL="0">
                        <a:buNone/>
                      </a:pPr>
                      <a:r>
                        <a:rPr/>
                        <a:t>Cert:</a:t>
                      </a:r>
                    </a:p>
                  </a:txBody>
                </a:tc>
                <a:tc>
                  <a:txBody>
                    <a:bodyPr/>
                    <a:lstStyle/>
                    <a:p>
                      <a:pPr lvl="0" indent="0" marL="0">
                        <a:buNone/>
                      </a:pPr>
                      <a:r>
                        <a:rPr/>
                        <a:t>x509-certificaten voor digitale handtekeningen</a:t>
                      </a:r>
                    </a:p>
                  </a:txBody>
                </a:tc>
              </a:tr>
              <a:tr h="0">
                <a:tc>
                  <a:txBody>
                    <a:bodyPr/>
                    <a:lstStyle/>
                    <a:p>
                      <a:pPr lvl="0" indent="0" marL="0">
                        <a:buNone/>
                      </a:pPr>
                      <a:r>
                        <a:rPr/>
                        <a:t>Register</a:t>
                      </a:r>
                    </a:p>
                  </a:txBody>
                </a:tc>
                <a:tc>
                  <a:txBody>
                    <a:bodyPr/>
                    <a:lstStyle/>
                    <a:p>
                      <a:pPr lvl="0" indent="0" marL="0">
                        <a:buNone/>
                      </a:pPr>
                      <a:r>
                        <a:rPr/>
                        <a:t>HKLM: (HKEY_LOCAL_MACHINE), HKCU: (HKEY_CURRENT_USER)</a:t>
                      </a:r>
                    </a:p>
                  </a:txBody>
                </a:tc>
                <a:tc>
                  <a:txBody>
                    <a:bodyPr/>
                    <a:lstStyle/>
                    <a:p>
                      <a:pPr lvl="0" indent="0" marL="0">
                        <a:buNone/>
                      </a:pPr>
                      <a:r>
                        <a:rPr/>
                        <a:t>Windows-register</a:t>
                      </a:r>
                    </a:p>
                  </a:txBody>
                </a:tc>
              </a:tr>
              <a:tr h="0">
                <a:tc>
                  <a:txBody>
                    <a:bodyPr/>
                    <a:lstStyle/>
                    <a:p>
                      <a:pPr lvl="0" indent="0" marL="0">
                        <a:buNone/>
                      </a:pPr>
                      <a:r>
                        <a:rPr/>
                        <a:t>WSMan</a:t>
                      </a:r>
                    </a:p>
                  </a:txBody>
                </a:tc>
                <a:tc>
                  <a:txBody>
                    <a:bodyPr/>
                    <a:lstStyle/>
                    <a:p>
                      <a:pPr lvl="0" indent="0" marL="0">
                        <a:buNone/>
                      </a:pPr>
                      <a:r>
                        <a:rPr/>
                        <a:t>WSMan:</a:t>
                      </a:r>
                    </a:p>
                  </a:txBody>
                </a:tc>
                <a:tc>
                  <a:txBody>
                    <a:bodyPr/>
                    <a:lstStyle/>
                    <a:p>
                      <a:pPr lvl="0" indent="0" marL="0">
                        <a:buNone/>
                      </a:pPr>
                      <a:r>
                        <a:rPr/>
                        <a:t>Configuratie-informatie voor WS-Management</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 volgende cmdlets hebben betrekking op providers en stations:</a:t>
            </a:r>
          </a:p>
          <a:p>
            <a:pPr lvl="0"/>
            <a:r>
              <a:rPr>
                <a:hlinkClick r:id="rId2"/>
              </a:rPr>
              <a:t>Get-PSProvider</a:t>
            </a:r>
            <a:r>
              <a:rPr/>
              <a:t>: informatie ophalen over een of meer providers</a:t>
            </a:r>
          </a:p>
          <a:p>
            <a:pPr lvl="0"/>
            <a:r>
              <a:rPr>
                <a:hlinkClick r:id="rId3"/>
              </a:rPr>
              <a:t>Get-PSDrive</a:t>
            </a:r>
            <a:r>
              <a:rPr/>
              <a:t>: hier wordt informatie opgehaald over een of meer stations</a:t>
            </a:r>
          </a:p>
          <a:p>
            <a:pPr lvl="0" indent="0" marL="0">
              <a:buNone/>
            </a:pPr>
            <a:r>
              <a:rPr/>
              <a:t>Het type object dat een provider vertegenwoordigt, wordt beschreven in </a:t>
            </a:r>
            <a:r>
              <a:rPr>
                <a:hlinkClick r:id="rId4"/>
              </a:rPr>
              <a:t>§4.5.1</a:t>
            </a:r>
            <a:r>
              <a:rPr/>
              <a:t>. Het type object dat een station vertegenwoordigt, wordt beschreven in </a:t>
            </a:r>
            <a:r>
              <a:rPr>
                <a:hlinkClick r:id="rId5"/>
              </a:rPr>
              <a:t>§4.5.2</a:t>
            </a:r>
            <a:r>
              <a:rPr/>
              <a:t>.</a:t>
            </a:r>
          </a:p>
          <a:p>
            <a:pPr lvl="0" indent="0" marL="0">
              <a:spcBef>
                <a:spcPts val="3000"/>
              </a:spcBef>
              <a:buNone/>
            </a:pPr>
            <a:r>
              <a:rPr b="1"/>
              <a:t>3.1.1 Aliassen</a:t>
            </a:r>
          </a:p>
          <a:p>
            <a:pPr lvl="0" indent="0" marL="0">
              <a:buNone/>
            </a:pPr>
            <a:r>
              <a:rPr/>
              <a:t>Een </a:t>
            </a:r>
            <a:r>
              <a:rPr i="1"/>
              <a:t>alias</a:t>
            </a:r>
            <a:r>
              <a:rPr/>
              <a:t> is een alternatieve naam voor een opdracht. Een opdracht kan meerdere aliassen hebben en de oorspronkelijke naam en alle bijbehorende aliassen kunnen door elkaar worden gebruikt. Een alias kan opnieuw worden toegewezen. Een alias is een item (</a:t>
            </a:r>
            <a:r>
              <a:rPr>
                <a:hlinkClick r:id="rId6"/>
              </a:rPr>
              <a:t>§3.3</a:t>
            </a:r>
            <a:r>
              <a:rPr/>
              <a:t>).</a:t>
            </a:r>
          </a:p>
          <a:p>
            <a:pPr lvl="0" indent="0" marL="0">
              <a:buNone/>
            </a:pPr>
            <a:r>
              <a:rPr/>
              <a:t>Een alias kan aan een andere alias worden toegewezen; De nieuwe alias is echter geen alias van de oorspronkelijke opdracht.</a:t>
            </a:r>
          </a:p>
          <a:p>
            <a:pPr lvl="0" indent="0" marL="0">
              <a:buNone/>
            </a:pPr>
            <a:r>
              <a:rPr/>
              <a:t>De provideralias is een platte naamruimte die alleen objecten bevat die de aliassen vertegenwoordigen. De variabelen hebben geen onderliggende items.</a:t>
            </a:r>
          </a:p>
          <a:p>
            <a:pPr lvl="0" indent="0" marL="0">
              <a:buNone/>
            </a:pPr>
            <a:r>
              <a:rPr/>
              <a:t>Sommige aliassen zijn ingebouwd in PowerShell.</a:t>
            </a:r>
          </a:p>
          <a:p>
            <a:pPr lvl="0" indent="0" marL="0">
              <a:buNone/>
            </a:pPr>
            <a:r>
              <a:rPr/>
              <a:t>De volgende cmdlets hebben betrekking op aliassen:</a:t>
            </a:r>
          </a:p>
          <a:p>
            <a:pPr lvl="0"/>
            <a:r>
              <a:rPr>
                <a:hlinkClick r:id="rId7"/>
              </a:rPr>
              <a:t>Nieuw-alias</a:t>
            </a:r>
            <a:r>
              <a:rPr/>
              <a:t>: maakt een alias</a:t>
            </a:r>
          </a:p>
          <a:p>
            <a:pPr lvl="0"/>
            <a:r>
              <a:rPr>
                <a:hlinkClick r:id="rId8"/>
              </a:rPr>
              <a:t>Set-Alias</a:t>
            </a:r>
            <a:r>
              <a:rPr/>
              <a:t>: hiermee worden een of meer aliassen gemaakt of gewijzigd</a:t>
            </a:r>
          </a:p>
          <a:p>
            <a:pPr lvl="0"/>
            <a:r>
              <a:rPr>
                <a:hlinkClick r:id="rId9"/>
              </a:rPr>
              <a:t>Get-Alias</a:t>
            </a:r>
            <a:r>
              <a:rPr/>
              <a:t>: hier wordt informatie opgehaald over een of meer aliassen</a:t>
            </a:r>
          </a:p>
          <a:p>
            <a:pPr lvl="0"/>
            <a:r>
              <a:rPr>
                <a:hlinkClick r:id="rId10"/>
              </a:rPr>
              <a:t>Export-Alias</a:t>
            </a:r>
            <a:r>
              <a:rPr/>
              <a:t>: Exports one or more aliases to a file</a:t>
            </a:r>
          </a:p>
          <a:p>
            <a:pPr lvl="0" indent="0" marL="0">
              <a:buNone/>
            </a:pPr>
            <a:r>
              <a:rPr/>
              <a:t>When an alias is created for a command using , parameters to that command cannot be included in that alias. However, direct assignment to a variable in the Alias: namespace does permit parameters to be included.</a:t>
            </a:r>
            <a:r>
              <a:rPr>
                <a:latin typeface="Courier"/>
              </a:rPr>
              <a:t>New-Alias</a:t>
            </a:r>
          </a:p>
          <a:p>
            <a:pPr lvl="0" indent="0" marL="0">
              <a:buNone/>
            </a:pPr>
            <a:r>
              <a:rPr/>
              <a:t>Note</a:t>
            </a:r>
          </a:p>
          <a:p>
            <a:pPr lvl="0" indent="0" marL="0">
              <a:buNone/>
            </a:pPr>
            <a:r>
              <a:rPr/>
              <a:t>It is a simple matter, however, to create a function that does nothing more than contain the invocation of that command with all desired parameters, and to assign an alias to that function.</a:t>
            </a:r>
          </a:p>
          <a:p>
            <a:pPr lvl="0" indent="0" marL="0">
              <a:buNone/>
            </a:pPr>
            <a:r>
              <a:rPr/>
              <a:t>The type of an object that represents an alias is described in </a:t>
            </a:r>
            <a:r>
              <a:rPr>
                <a:hlinkClick r:id="rId11"/>
              </a:rPr>
              <a:t>§4.5.4</a:t>
            </a:r>
            <a:r>
              <a:rPr/>
              <a:t>.</a:t>
            </a:r>
          </a:p>
          <a:p>
            <a:pPr lvl="0" indent="0" marL="0">
              <a:buNone/>
            </a:pPr>
            <a:r>
              <a:rPr/>
              <a:t>Alias objects are stored on the drive Alias: (</a:t>
            </a:r>
            <a:r>
              <a:rPr>
                <a:hlinkClick r:id="rId12"/>
              </a:rPr>
              <a:t>§3.1</a:t>
            </a:r>
            <a:r>
              <a:rPr/>
              <a:t>).</a:t>
            </a:r>
          </a:p>
          <a:p>
            <a:pPr lvl="0" indent="0" marL="0">
              <a:spcBef>
                <a:spcPts val="3000"/>
              </a:spcBef>
              <a:buNone/>
            </a:pPr>
            <a:r>
              <a:rPr b="1"/>
              <a:t>3.1.2 Environment variables</a:t>
            </a:r>
          </a:p>
          <a:p>
            <a:pPr lvl="0" indent="0" marL="0">
              <a:buNone/>
            </a:pPr>
            <a:r>
              <a:rPr/>
              <a:t>The PowerShell environment provider allows operating system environment variables to be retrieved, added, changed, cleared, and deleted.</a:t>
            </a:r>
          </a:p>
          <a:p>
            <a:pPr lvl="0" indent="0" marL="0">
              <a:buNone/>
            </a:pPr>
            <a:r>
              <a:rPr/>
              <a:t>The provider Environment is a flat namespace that contains only objects that represent the environment variables. The variables have no child items.</a:t>
            </a:r>
          </a:p>
          <a:p>
            <a:pPr lvl="0" indent="0" marL="0">
              <a:buNone/>
            </a:pPr>
            <a:r>
              <a:rPr/>
              <a:t>An environment variable’s name cannot include the equal sign ().</a:t>
            </a:r>
            <a:r>
              <a:rPr>
                <a:latin typeface="Courier"/>
              </a:rPr>
              <a:t>=</a:t>
            </a:r>
          </a:p>
          <a:p>
            <a:pPr lvl="0" indent="0" marL="0">
              <a:buNone/>
            </a:pPr>
            <a:r>
              <a:rPr/>
              <a:t>Changes to the environment variables affect the current session only.</a:t>
            </a:r>
          </a:p>
          <a:p>
            <a:pPr lvl="0" indent="0" marL="0">
              <a:buNone/>
            </a:pPr>
            <a:r>
              <a:rPr/>
              <a:t>An environment variable is an item (</a:t>
            </a:r>
            <a:r>
              <a:rPr>
                <a:hlinkClick r:id="rId13"/>
              </a:rPr>
              <a:t>§3.3</a:t>
            </a:r>
            <a:r>
              <a:rPr/>
              <a:t>).</a:t>
            </a:r>
          </a:p>
          <a:p>
            <a:pPr lvl="0" indent="0" marL="0">
              <a:buNone/>
            </a:pPr>
            <a:r>
              <a:rPr/>
              <a:t>The type of an object that represents an environment variable is described in </a:t>
            </a:r>
            <a:r>
              <a:rPr>
                <a:hlinkClick r:id="rId14"/>
              </a:rPr>
              <a:t>§4.5.6</a:t>
            </a:r>
            <a:r>
              <a:rPr/>
              <a:t>.</a:t>
            </a:r>
          </a:p>
          <a:p>
            <a:pPr lvl="0" indent="0" marL="0">
              <a:buNone/>
            </a:pPr>
            <a:r>
              <a:rPr/>
              <a:t>Environment variable objects are stored on the drive Env: (</a:t>
            </a:r>
            <a:r>
              <a:rPr>
                <a:hlinkClick r:id="rId15"/>
              </a:rPr>
              <a:t>§3.1</a:t>
            </a:r>
            <a:r>
              <a:rPr/>
              <a:t>).</a:t>
            </a:r>
          </a:p>
          <a:p>
            <a:pPr lvl="0" indent="0" marL="0">
              <a:spcBef>
                <a:spcPts val="3000"/>
              </a:spcBef>
              <a:buNone/>
            </a:pPr>
            <a:r>
              <a:rPr b="1"/>
              <a:t>3.1.3 File system</a:t>
            </a:r>
          </a:p>
          <a:p>
            <a:pPr lvl="0" indent="0" marL="0">
              <a:buNone/>
            </a:pPr>
            <a:r>
              <a:rPr/>
              <a:t>The PowerShell file system provider allows directories and files to be created, opened, changed, and deleted.</a:t>
            </a:r>
          </a:p>
          <a:p>
            <a:pPr lvl="0" indent="0" marL="0">
              <a:buNone/>
            </a:pPr>
            <a:r>
              <a:rPr/>
              <a:t>The file system provider is a hierarchical namespace that contains objects that represent the underlying file system.</a:t>
            </a:r>
          </a:p>
          <a:p>
            <a:pPr lvl="0" indent="0" marL="0">
              <a:buNone/>
            </a:pPr>
            <a:r>
              <a:rPr/>
              <a:t>Files are stored on drives with names like A:, B:, C:, and so on (</a:t>
            </a:r>
            <a:r>
              <a:rPr>
                <a:hlinkClick r:id="rId16"/>
              </a:rPr>
              <a:t>§3.1</a:t>
            </a:r>
            <a:r>
              <a:rPr/>
              <a:t>). Directories and files are accessed using path notation (</a:t>
            </a:r>
            <a:r>
              <a:rPr>
                <a:hlinkClick r:id="rId17"/>
              </a:rPr>
              <a:t>§3.4</a:t>
            </a:r>
            <a:r>
              <a:rPr/>
              <a:t>).</a:t>
            </a:r>
          </a:p>
          <a:p>
            <a:pPr lvl="0" indent="0" marL="0">
              <a:buNone/>
            </a:pPr>
            <a:r>
              <a:rPr/>
              <a:t>A directory or file is an item (</a:t>
            </a:r>
            <a:r>
              <a:rPr>
                <a:hlinkClick r:id="rId18"/>
              </a:rPr>
              <a:t>§3.3</a:t>
            </a:r>
            <a:r>
              <a:rPr/>
              <a:t>).</a:t>
            </a:r>
          </a:p>
          <a:p>
            <a:pPr lvl="0" indent="0" marL="0">
              <a:spcBef>
                <a:spcPts val="3000"/>
              </a:spcBef>
              <a:buNone/>
            </a:pPr>
            <a:r>
              <a:rPr b="1"/>
              <a:t>3.1.4 Functions</a:t>
            </a:r>
          </a:p>
          <a:p>
            <a:pPr lvl="0" indent="0" marL="0">
              <a:buNone/>
            </a:pPr>
            <a:r>
              <a:rPr/>
              <a:t>The PowerShell function provider allows functions (</a:t>
            </a:r>
            <a:r>
              <a:rPr>
                <a:hlinkClick r:id="rId19"/>
              </a:rPr>
              <a:t>§8.10</a:t>
            </a:r>
            <a:r>
              <a:rPr/>
              <a:t>) and filters (</a:t>
            </a:r>
            <a:r>
              <a:rPr>
                <a:hlinkClick r:id="rId20"/>
              </a:rPr>
              <a:t>§8.10</a:t>
            </a:r>
            <a:r>
              <a:rPr/>
              <a:t>.1) to be retrieved, added, changed, cleared, and deleted.</a:t>
            </a:r>
          </a:p>
          <a:p>
            <a:pPr lvl="0" indent="0" marL="0">
              <a:buNone/>
            </a:pPr>
            <a:r>
              <a:rPr/>
              <a:t>The provider Function is a flat namespace that contains only the function and filter objects. Neither functions nor filters have child items.</a:t>
            </a:r>
          </a:p>
          <a:p>
            <a:pPr lvl="0" indent="0" marL="0">
              <a:buNone/>
            </a:pPr>
            <a:r>
              <a:rPr/>
              <a:t>Changes to the functions affect the current session only.</a:t>
            </a:r>
          </a:p>
          <a:p>
            <a:pPr lvl="0" indent="0" marL="0">
              <a:buNone/>
            </a:pPr>
            <a:r>
              <a:rPr/>
              <a:t>A function is an item (</a:t>
            </a:r>
            <a:r>
              <a:rPr>
                <a:hlinkClick r:id="rId21"/>
              </a:rPr>
              <a:t>§3.3</a:t>
            </a:r>
            <a:r>
              <a:rPr/>
              <a:t>).</a:t>
            </a:r>
          </a:p>
          <a:p>
            <a:pPr lvl="0" indent="0" marL="0">
              <a:buNone/>
            </a:pPr>
            <a:r>
              <a:rPr/>
              <a:t>The type of an object that represents a function is described in </a:t>
            </a:r>
            <a:r>
              <a:rPr>
                <a:hlinkClick r:id="rId22"/>
              </a:rPr>
              <a:t>§4.5.10</a:t>
            </a:r>
            <a:r>
              <a:rPr/>
              <a:t>. The type of an object that represents a filter is described in </a:t>
            </a:r>
            <a:r>
              <a:rPr>
                <a:hlinkClick r:id="rId23"/>
              </a:rPr>
              <a:t>§4.5.11</a:t>
            </a:r>
            <a:r>
              <a:rPr/>
              <a:t>.</a:t>
            </a:r>
          </a:p>
          <a:p>
            <a:pPr lvl="0" indent="0" marL="0">
              <a:buNone/>
            </a:pPr>
            <a:r>
              <a:rPr/>
              <a:t>Function objects are stored on drive Function: (</a:t>
            </a:r>
            <a:r>
              <a:rPr>
                <a:hlinkClick r:id="rId24"/>
              </a:rPr>
              <a:t>§3.1</a:t>
            </a:r>
            <a:r>
              <a:rPr/>
              <a:t>).</a:t>
            </a:r>
          </a:p>
          <a:p>
            <a:pPr lvl="0" indent="0" marL="0">
              <a:spcBef>
                <a:spcPts val="3000"/>
              </a:spcBef>
              <a:buNone/>
            </a:pPr>
            <a:r>
              <a:rPr b="1"/>
              <a:t>3.1.5 Variables</a:t>
            </a:r>
          </a:p>
          <a:p>
            <a:pPr lvl="0" indent="0" marL="0">
              <a:buNone/>
            </a:pPr>
            <a:r>
              <a:rPr/>
              <a:t>Variables can be defined and manipulated directly in the PowerShell language.</a:t>
            </a:r>
          </a:p>
          <a:p>
            <a:pPr lvl="0" indent="0" marL="0">
              <a:buNone/>
            </a:pPr>
            <a:r>
              <a:rPr/>
              <a:t>The provider Variable is a flat namespace that contains only objects that represent the variables. The variables have no child items.</a:t>
            </a:r>
          </a:p>
          <a:p>
            <a:pPr lvl="0" indent="0" marL="0">
              <a:buNone/>
            </a:pPr>
            <a:r>
              <a:rPr/>
              <a:t>The following cmdlets also deal with variables:</a:t>
            </a:r>
          </a:p>
          <a:p>
            <a:pPr lvl="0"/>
            <a:r>
              <a:rPr>
                <a:hlinkClick r:id="rId25"/>
              </a:rPr>
              <a:t>New-Variable</a:t>
            </a:r>
            <a:r>
              <a:rPr/>
              <a:t>: Creates a variable</a:t>
            </a:r>
          </a:p>
          <a:p>
            <a:pPr lvl="0"/>
            <a:r>
              <a:rPr>
                <a:hlinkClick r:id="rId26"/>
              </a:rPr>
              <a:t>Set-Variable</a:t>
            </a:r>
            <a:r>
              <a:rPr/>
              <a:t>: Creates or changes the characteristics of one or more variables</a:t>
            </a:r>
          </a:p>
          <a:p>
            <a:pPr lvl="0"/>
            <a:r>
              <a:rPr>
                <a:hlinkClick r:id="rId27"/>
              </a:rPr>
              <a:t>Get-Variable</a:t>
            </a:r>
            <a:r>
              <a:rPr/>
              <a:t>: Gets information about one or more variables</a:t>
            </a:r>
          </a:p>
          <a:p>
            <a:pPr lvl="0"/>
            <a:r>
              <a:rPr>
                <a:hlinkClick r:id="rId28"/>
              </a:rPr>
              <a:t>Clear-Variable</a:t>
            </a:r>
            <a:r>
              <a:rPr/>
              <a:t>: Deletes the value of one or more variables</a:t>
            </a:r>
          </a:p>
          <a:p>
            <a:pPr lvl="0"/>
            <a:r>
              <a:rPr>
                <a:hlinkClick r:id="rId29"/>
              </a:rPr>
              <a:t>Remove-Variable</a:t>
            </a:r>
            <a:r>
              <a:rPr/>
              <a:t>: Deletes one or more variables</a:t>
            </a:r>
          </a:p>
          <a:p>
            <a:pPr lvl="0" indent="0" marL="0">
              <a:buNone/>
            </a:pPr>
            <a:r>
              <a:rPr/>
              <a:t>As a variable is an item (</a:t>
            </a:r>
            <a:r>
              <a:rPr>
                <a:hlinkClick r:id="rId30"/>
              </a:rPr>
              <a:t>§3.3</a:t>
            </a:r>
            <a:r>
              <a:rPr/>
              <a:t>), it can be manipulated by most Item-related cmdlets.</a:t>
            </a:r>
          </a:p>
          <a:p>
            <a:pPr lvl="0" indent="0" marL="0">
              <a:buNone/>
            </a:pPr>
            <a:r>
              <a:rPr/>
              <a:t>The type of an object that represents a variable is described in </a:t>
            </a:r>
            <a:r>
              <a:rPr>
                <a:hlinkClick r:id="rId31"/>
              </a:rPr>
              <a:t>§4.5.3</a:t>
            </a:r>
            <a:r>
              <a:rPr/>
              <a:t>.</a:t>
            </a:r>
          </a:p>
          <a:p>
            <a:pPr lvl="0" indent="0" marL="0">
              <a:buNone/>
            </a:pPr>
            <a:r>
              <a:rPr/>
              <a:t>Variable objects are stored on drive Variable: (</a:t>
            </a:r>
            <a:r>
              <a:rPr>
                <a:hlinkClick r:id="rId32"/>
              </a:rPr>
              <a:t>§3.1</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Working locations</a:t>
            </a:r>
          </a:p>
        </p:txBody>
      </p:sp>
      <p:sp>
        <p:nvSpPr>
          <p:cNvPr id="3" name="Content Placeholder 2"/>
          <p:cNvSpPr>
            <a:spLocks noGrp="1"/>
          </p:cNvSpPr>
          <p:nvPr>
            <p:ph idx="1"/>
          </p:nvPr>
        </p:nvSpPr>
        <p:spPr/>
        <p:txBody>
          <a:bodyPr/>
          <a:lstStyle/>
          <a:p>
            <a:pPr lvl="0" indent="0" marL="0">
              <a:buNone/>
            </a:pPr>
            <a:r>
              <a:rPr/>
              <a:t>The </a:t>
            </a:r>
            <a:r>
              <a:rPr i="1"/>
              <a:t>current working location</a:t>
            </a:r>
            <a:r>
              <a:rPr/>
              <a:t> is the default location to which commands point. This is the location used if an explicit path (</a:t>
            </a:r>
            <a:r>
              <a:rPr>
                <a:hlinkClick r:id="rId2"/>
              </a:rPr>
              <a:t>§3.4</a:t>
            </a:r>
            <a:r>
              <a:rPr/>
              <a:t>) is not supplied when a command is invoked. This location includes the </a:t>
            </a:r>
            <a:r>
              <a:rPr i="1"/>
              <a:t>current drive</a:t>
            </a:r>
            <a:r>
              <a:rPr/>
              <a:t>.</a:t>
            </a:r>
          </a:p>
          <a:p>
            <a:pPr lvl="0" indent="0" marL="0">
              <a:buNone/>
            </a:pPr>
            <a:r>
              <a:rPr/>
              <a:t>A PowerShell host may have multiple drives, in which case, each drive has its own current location.</a:t>
            </a:r>
          </a:p>
          <a:p>
            <a:pPr lvl="0" indent="0" marL="0">
              <a:buNone/>
            </a:pPr>
            <a:r>
              <a:rPr/>
              <a:t>When a drive name is specified without a directory, the current location for that drive is implied.</a:t>
            </a:r>
          </a:p>
          <a:p>
            <a:pPr lvl="0" indent="0" marL="0">
              <a:buNone/>
            </a:pPr>
            <a:r>
              <a:rPr/>
              <a:t>The current working location can be saved on a stack, and then set to a new location. Later, that saved location can be restored from that stack and made the current working location. There are two kinds of location stacks: the </a:t>
            </a:r>
            <a:r>
              <a:rPr i="1"/>
              <a:t>default working location stack</a:t>
            </a:r>
            <a:r>
              <a:rPr/>
              <a:t>, and zero or more user-defined </a:t>
            </a:r>
            <a:r>
              <a:rPr i="1"/>
              <a:t>named working location stacks</a:t>
            </a:r>
            <a:r>
              <a:rPr/>
              <a:t>. When a session begins, the default working location stack is also the </a:t>
            </a:r>
            <a:r>
              <a:rPr i="1"/>
              <a:t>current working location stack</a:t>
            </a:r>
            <a:r>
              <a:rPr/>
              <a:t>. However, any named working location stack can be made the current working location stack.</a:t>
            </a:r>
          </a:p>
          <a:p>
            <a:pPr lvl="0" indent="0" marL="0">
              <a:buNone/>
            </a:pPr>
            <a:r>
              <a:rPr/>
              <a:t>The following cmdlets deal with locations:</a:t>
            </a:r>
          </a:p>
          <a:p>
            <a:pPr lvl="0"/>
            <a:r>
              <a:rPr>
                <a:hlinkClick r:id="rId3"/>
              </a:rPr>
              <a:t>Set-Location</a:t>
            </a:r>
            <a:r>
              <a:rPr/>
              <a:t>: Establishes the current working location</a:t>
            </a:r>
          </a:p>
          <a:p>
            <a:pPr lvl="0"/>
            <a:r>
              <a:rPr>
                <a:hlinkClick r:id="rId4"/>
              </a:rPr>
              <a:t>Get-Location</a:t>
            </a:r>
            <a:r>
              <a:rPr/>
              <a:t>: Determines the current working location for the specified drive(s), or the working locations for the specified stack(s)</a:t>
            </a:r>
          </a:p>
          <a:p>
            <a:pPr lvl="0"/>
            <a:r>
              <a:rPr>
                <a:hlinkClick r:id="rId5"/>
              </a:rPr>
              <a:t>Push-Location</a:t>
            </a:r>
            <a:r>
              <a:rPr/>
              <a:t>: Saves the current working location on the top of a specified stack of locations</a:t>
            </a:r>
          </a:p>
          <a:p>
            <a:pPr lvl="0"/>
            <a:r>
              <a:rPr>
                <a:hlinkClick r:id="rId6"/>
              </a:rPr>
              <a:t>Pop-Location</a:t>
            </a:r>
            <a:r>
              <a:rPr/>
              <a:t>: Restores the current working location from the top of a specified stack of locations</a:t>
            </a:r>
          </a:p>
          <a:p>
            <a:pPr lvl="0" indent="0" marL="0">
              <a:buNone/>
            </a:pPr>
            <a:r>
              <a:rPr/>
              <a:t>The object types that represents a working location and a stack of working locations are described in </a:t>
            </a:r>
            <a:r>
              <a:rPr>
                <a:hlinkClick r:id="rId7"/>
              </a:rPr>
              <a:t>§4.5.5</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Items</a:t>
            </a:r>
          </a:p>
        </p:txBody>
      </p:sp>
      <p:sp>
        <p:nvSpPr>
          <p:cNvPr id="3" name="Content Placeholder 2"/>
          <p:cNvSpPr>
            <a:spLocks noGrp="1"/>
          </p:cNvSpPr>
          <p:nvPr>
            <p:ph idx="1"/>
          </p:nvPr>
        </p:nvSpPr>
        <p:spPr/>
        <p:txBody>
          <a:bodyPr/>
          <a:lstStyle/>
          <a:p>
            <a:pPr lvl="0" indent="0" marL="0">
              <a:buNone/>
            </a:pPr>
            <a:r>
              <a:rPr/>
              <a:t>An </a:t>
            </a:r>
            <a:r>
              <a:rPr i="1"/>
              <a:t>item</a:t>
            </a:r>
            <a:r>
              <a:rPr/>
              <a:t> is an alias (</a:t>
            </a:r>
            <a:r>
              <a:rPr>
                <a:hlinkClick r:id="rId2"/>
              </a:rPr>
              <a:t>§3.1.1</a:t>
            </a:r>
            <a:r>
              <a:rPr/>
              <a:t>), a variable (</a:t>
            </a:r>
            <a:r>
              <a:rPr>
                <a:hlinkClick r:id="rId3"/>
              </a:rPr>
              <a:t>§3.1.5</a:t>
            </a:r>
            <a:r>
              <a:rPr/>
              <a:t>), a function (</a:t>
            </a:r>
            <a:r>
              <a:rPr>
                <a:hlinkClick r:id="rId4"/>
              </a:rPr>
              <a:t>§3.1.4</a:t>
            </a:r>
            <a:r>
              <a:rPr/>
              <a:t>), an environment variable (</a:t>
            </a:r>
            <a:r>
              <a:rPr>
                <a:hlinkClick r:id="rId5"/>
              </a:rPr>
              <a:t>§3.1.2</a:t>
            </a:r>
            <a:r>
              <a:rPr/>
              <a:t>), or a file or directory in a file system (</a:t>
            </a:r>
            <a:r>
              <a:rPr>
                <a:hlinkClick r:id="rId6"/>
              </a:rPr>
              <a:t>§3.1.3</a:t>
            </a:r>
            <a:r>
              <a:rPr/>
              <a:t>).</a:t>
            </a:r>
          </a:p>
          <a:p>
            <a:pPr lvl="0" indent="0" marL="0">
              <a:buNone/>
            </a:pPr>
            <a:r>
              <a:rPr/>
              <a:t>The following cmdlets deal with items:</a:t>
            </a:r>
          </a:p>
          <a:p>
            <a:pPr lvl="0"/>
            <a:r>
              <a:rPr>
                <a:hlinkClick r:id="rId7"/>
              </a:rPr>
              <a:t>New-Item</a:t>
            </a:r>
            <a:r>
              <a:rPr/>
              <a:t>: Creates a new item</a:t>
            </a:r>
          </a:p>
          <a:p>
            <a:pPr lvl="0"/>
            <a:r>
              <a:rPr>
                <a:hlinkClick r:id="rId8"/>
              </a:rPr>
              <a:t>Set-Item</a:t>
            </a:r>
            <a:r>
              <a:rPr/>
              <a:t>: Changes the value of one or more items</a:t>
            </a:r>
          </a:p>
          <a:p>
            <a:pPr lvl="0"/>
            <a:r>
              <a:rPr>
                <a:hlinkClick r:id="rId9"/>
              </a:rPr>
              <a:t>Get-Item</a:t>
            </a:r>
            <a:r>
              <a:rPr/>
              <a:t>: Gets the items at the specified location</a:t>
            </a:r>
          </a:p>
          <a:p>
            <a:pPr lvl="0"/>
            <a:r>
              <a:rPr>
                <a:hlinkClick r:id="rId10"/>
              </a:rPr>
              <a:t>Get-ChildItem</a:t>
            </a:r>
            <a:r>
              <a:rPr/>
              <a:t>: Gets the items and child items at the specified location</a:t>
            </a:r>
          </a:p>
          <a:p>
            <a:pPr lvl="0"/>
            <a:r>
              <a:rPr>
                <a:hlinkClick r:id="rId11"/>
              </a:rPr>
              <a:t>Copy-Item</a:t>
            </a:r>
            <a:r>
              <a:rPr/>
              <a:t>: Copies one or more items from one location to another</a:t>
            </a:r>
          </a:p>
          <a:p>
            <a:pPr lvl="0"/>
            <a:r>
              <a:rPr>
                <a:hlinkClick r:id="rId12"/>
              </a:rPr>
              <a:t>Move-Item</a:t>
            </a:r>
            <a:r>
              <a:rPr/>
              <a:t>: Moves one or more items from one location to another</a:t>
            </a:r>
          </a:p>
          <a:p>
            <a:pPr lvl="0"/>
            <a:r>
              <a:rPr>
                <a:hlinkClick r:id="rId13"/>
              </a:rPr>
              <a:t>Rename-Item</a:t>
            </a:r>
            <a:r>
              <a:rPr/>
              <a:t>: Renames an item</a:t>
            </a:r>
          </a:p>
          <a:p>
            <a:pPr lvl="0"/>
            <a:r>
              <a:rPr>
                <a:hlinkClick r:id="rId14"/>
              </a:rPr>
              <a:t>Invoke-Item</a:t>
            </a:r>
            <a:r>
              <a:rPr/>
              <a:t>: Performs the default action on one or more items</a:t>
            </a:r>
          </a:p>
          <a:p>
            <a:pPr lvl="0"/>
            <a:r>
              <a:rPr>
                <a:hlinkClick r:id="rId15"/>
              </a:rPr>
              <a:t>Clear-Item</a:t>
            </a:r>
            <a:r>
              <a:rPr/>
              <a:t>: Deletes the contents of one or more items, but does not delete the items (see</a:t>
            </a:r>
          </a:p>
          <a:p>
            <a:pPr lvl="0"/>
            <a:r>
              <a:rPr>
                <a:hlinkClick r:id="rId16"/>
              </a:rPr>
              <a:t>Remove-Item</a:t>
            </a:r>
            <a:r>
              <a:rPr/>
              <a:t>: Deletes the specified items</a:t>
            </a:r>
          </a:p>
          <a:p>
            <a:pPr lvl="0" indent="0" marL="0">
              <a:buNone/>
            </a:pPr>
            <a:r>
              <a:rPr/>
              <a:t>The following cmdlets deal with the content of items:</a:t>
            </a:r>
          </a:p>
          <a:p>
            <a:pPr lvl="0"/>
            <a:r>
              <a:rPr>
                <a:hlinkClick r:id="rId17"/>
              </a:rPr>
              <a:t>Get-Content</a:t>
            </a:r>
            <a:r>
              <a:rPr/>
              <a:t>: Gets the content of the item</a:t>
            </a:r>
          </a:p>
          <a:p>
            <a:pPr lvl="0"/>
            <a:r>
              <a:rPr>
                <a:hlinkClick r:id="rId18"/>
              </a:rPr>
              <a:t>Add-Content</a:t>
            </a:r>
            <a:r>
              <a:rPr/>
              <a:t>: Adds content to the specified items</a:t>
            </a:r>
          </a:p>
          <a:p>
            <a:pPr lvl="0"/>
            <a:r>
              <a:rPr>
                <a:hlinkClick r:id="rId19"/>
              </a:rPr>
              <a:t>Set-Content</a:t>
            </a:r>
            <a:r>
              <a:rPr/>
              <a:t>: Writes or replaces the content in an item</a:t>
            </a:r>
          </a:p>
          <a:p>
            <a:pPr lvl="0"/>
            <a:r>
              <a:rPr>
                <a:hlinkClick r:id="rId20"/>
              </a:rPr>
              <a:t>Clear-Content</a:t>
            </a:r>
            <a:r>
              <a:rPr/>
              <a:t>: Deletes the contents of an item</a:t>
            </a:r>
          </a:p>
          <a:p>
            <a:pPr lvl="0" indent="0" marL="0">
              <a:buNone/>
            </a:pPr>
            <a:r>
              <a:rPr/>
              <a:t>The type of an object that represents a directory is described in </a:t>
            </a:r>
            <a:r>
              <a:rPr>
                <a:hlinkClick r:id="rId21"/>
              </a:rPr>
              <a:t>§4.5.17</a:t>
            </a:r>
            <a:r>
              <a:rPr/>
              <a:t>. The type of an object that represents a file is described in </a:t>
            </a:r>
            <a:r>
              <a:rPr>
                <a:hlinkClick r:id="rId22"/>
              </a:rPr>
              <a:t>§4.5.18</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3.4 Path names</a:t>
            </a:r>
          </a:p>
        </p:txBody>
      </p:sp>
      <p:sp>
        <p:nvSpPr>
          <p:cNvPr id="4" name="Text Placeholder 3"/>
          <p:cNvSpPr>
            <a:spLocks noGrp="1"/>
          </p:cNvSpPr>
          <p:nvPr>
            <p:ph idx="2" sz="half" type="body"/>
          </p:nvPr>
        </p:nvSpPr>
        <p:spPr/>
        <p:txBody>
          <a:bodyPr/>
          <a:lstStyle/>
          <a:p>
            <a:pPr lvl="0" indent="0" marL="0">
              <a:buNone/>
            </a:pPr>
            <a:r>
              <a:rPr/>
              <a:t>All items in a data store accessible through a PowerShell provider can be identified uniquely by their path names. A </a:t>
            </a:r>
            <a:r>
              <a:rPr i="1"/>
              <a:t>path name</a:t>
            </a:r>
            <a:r>
              <a:rPr/>
              <a:t> is a combination of the item name, the container and subcontainers in which the item is located, and the PowerShell drive through which the containers are accessed.</a:t>
            </a:r>
          </a:p>
          <a:p>
            <a:pPr lvl="0" indent="0" marL="0">
              <a:buNone/>
            </a:pPr>
            <a:r>
              <a:rPr/>
              <a:t>Path names are divided into one of two types: fully qualified and relative. A </a:t>
            </a:r>
            <a:r>
              <a:rPr i="1"/>
              <a:t>fully qualified path name</a:t>
            </a:r>
            <a:r>
              <a:rPr/>
              <a:t> consists of all elements that make up a path. The following syntax shows the elements in a fully qualified path name:</a:t>
            </a:r>
          </a:p>
          <a:p>
            <a:pPr lvl="0" indent="0" marL="0">
              <a:buNone/>
            </a:pPr>
            <a:r>
              <a:rPr/>
              <a:t>Tip</a:t>
            </a:r>
          </a:p>
          <a:p>
            <a:pPr lvl="0" indent="0" marL="0">
              <a:buNone/>
            </a:pPr>
            <a:r>
              <a:rPr/>
              <a:t>The notation in the syntax definitions indicates that the lexical entity is optional in the syntax.</a:t>
            </a:r>
            <a:r>
              <a:rPr>
                <a:latin typeface="Courier"/>
              </a:rPr>
              <a:t>~opt~</a:t>
            </a:r>
          </a:p>
          <a:p>
            <a:pPr lvl="0" indent="0">
              <a:buNone/>
            </a:pPr>
            <a:r>
              <a:rPr>
                <a:latin typeface="Courier"/>
              </a:rPr>
              <a:t>path:
    provider~opt~   drive~opt~   containers~opt~   item
provider:
    module~opt~   provider   ::
module:
    module-name   \
drive:
    drive-name   :
containers:
    container   \
    containers container   \</a:t>
            </a:r>
          </a:p>
          <a:p>
            <a:pPr lvl="0" indent="0" marL="0">
              <a:buNone/>
            </a:pPr>
            <a:r>
              <a:rPr i="1"/>
              <a:t>module-name</a:t>
            </a:r>
            <a:r>
              <a:rPr/>
              <a:t> refers to the parent module.</a:t>
            </a:r>
          </a:p>
          <a:p>
            <a:pPr lvl="0" indent="0" marL="0">
              <a:buNone/>
            </a:pPr>
            <a:r>
              <a:rPr i="1"/>
              <a:t>provider</a:t>
            </a:r>
            <a:r>
              <a:rPr/>
              <a:t> refers to the PowerShell provider through which the data store is accessed.</a:t>
            </a:r>
          </a:p>
          <a:p>
            <a:pPr lvl="0" indent="0" marL="0">
              <a:buNone/>
            </a:pPr>
            <a:r>
              <a:rPr i="1"/>
              <a:t>drive</a:t>
            </a:r>
            <a:r>
              <a:rPr/>
              <a:t> refers to the PowerShell drive that is supported by a particular PowerShell provider.</a:t>
            </a:r>
          </a:p>
          <a:p>
            <a:pPr lvl="0" indent="0" marL="0">
              <a:buNone/>
            </a:pPr>
            <a:r>
              <a:rPr/>
              <a:t>A </a:t>
            </a:r>
            <a:r>
              <a:rPr i="1"/>
              <a:t>container</a:t>
            </a:r>
            <a:r>
              <a:rPr/>
              <a:t> can contain other containers, which can contain other containers, and so on, with the final container holding an </a:t>
            </a:r>
            <a:r>
              <a:rPr i="1"/>
              <a:t>item</a:t>
            </a:r>
            <a:r>
              <a:rPr/>
              <a:t>. Containers must be specified in the hierarchical order in which they exist in the data store.</a:t>
            </a:r>
          </a:p>
          <a:p>
            <a:pPr lvl="0" indent="0" marL="0">
              <a:buNone/>
            </a:pPr>
            <a:r>
              <a:rPr/>
              <a:t>Here is an example of a path name:</a:t>
            </a:r>
          </a:p>
          <a:p>
            <a:pPr lvl="0" indent="0" marL="0">
              <a:buNone/>
            </a:pPr>
            <a:r>
              <a:rPr>
                <a:latin typeface="Courier"/>
              </a:rPr>
              <a:t>E:\Accounting\InvoiceSystem\Production\MasterAccount\MasterFile.dat</a:t>
            </a:r>
          </a:p>
          <a:p>
            <a:pPr lvl="0" indent="0" marL="0">
              <a:buNone/>
            </a:pPr>
            <a:r>
              <a:rPr/>
              <a:t>If the final element in a path contains other elements, it is a </a:t>
            </a:r>
            <a:r>
              <a:rPr i="1"/>
              <a:t>container element</a:t>
            </a:r>
            <a:r>
              <a:rPr/>
              <a:t>; otherwise, it’s a </a:t>
            </a:r>
            <a:r>
              <a:rPr i="1"/>
              <a:t>leaf element</a:t>
            </a:r>
            <a:r>
              <a:rPr/>
              <a:t>.</a:t>
            </a:r>
          </a:p>
          <a:p>
            <a:pPr lvl="0" indent="0" marL="0">
              <a:buNone/>
            </a:pPr>
            <a:r>
              <a:rPr/>
              <a:t>In some cases, a fully qualified path name is not needed; a relative path name will suffice. A </a:t>
            </a:r>
            <a:r>
              <a:rPr i="1"/>
              <a:t>relative path name</a:t>
            </a:r>
            <a:r>
              <a:rPr/>
              <a:t> is based on the current working location. PowerShell allows an item to be identified based on its location relative to the current working location. A relative path name involves the use of some special characters. The following table describes each of these characters and provides examples of relative path names and fully qualified path names. The examples in the table are based on the current working directory being set to C:\Windows: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Symbol</a:t>
                      </a:r>
                    </a:p>
                  </a:txBody>
                  <a:tcPr/>
                </a:tc>
                <a:tc>
                  <a:txBody>
                    <a:bodyPr/>
                    <a:lstStyle/>
                    <a:p>
                      <a:pPr lvl="0" indent="0" marL="0">
                        <a:buNone/>
                      </a:pPr>
                      <a:r>
                        <a:rPr b="1"/>
                        <a:t>Description</a:t>
                      </a:r>
                    </a:p>
                  </a:txBody>
                  <a:tcPr/>
                </a:tc>
                <a:tc>
                  <a:txBody>
                    <a:bodyPr/>
                    <a:lstStyle/>
                    <a:p>
                      <a:pPr lvl="0" indent="0" marL="0">
                        <a:buNone/>
                      </a:pPr>
                      <a:r>
                        <a:rPr b="1"/>
                        <a:t>Relative path</a:t>
                      </a:r>
                    </a:p>
                  </a:txBody>
                  <a:tcPr/>
                </a:tc>
                <a:tc>
                  <a:txBody>
                    <a:bodyPr/>
                    <a:lstStyle/>
                    <a:p>
                      <a:pPr lvl="0" indent="0" marL="0">
                        <a:buNone/>
                      </a:pPr>
                      <a:r>
                        <a:rPr b="1"/>
                        <a:t>Fully qualified path</a:t>
                      </a:r>
                    </a:p>
                  </a:txBody>
                  <a:tcPr/>
                </a:tc>
              </a:tr>
              <a:tr h="0">
                <a:tc>
                  <a:txBody>
                    <a:bodyPr/>
                    <a:lstStyle/>
                    <a:p>
                      <a:pPr lvl="0" indent="0" marL="0">
                        <a:buNone/>
                      </a:pPr>
                      <a:r>
                        <a:rPr>
                          <a:latin typeface="Courier"/>
                        </a:rPr>
                        <a:t>.</a:t>
                      </a:r>
                    </a:p>
                  </a:txBody>
                </a:tc>
                <a:tc>
                  <a:txBody>
                    <a:bodyPr/>
                    <a:lstStyle/>
                    <a:p>
                      <a:pPr lvl="0" indent="0" marL="0">
                        <a:buNone/>
                      </a:pPr>
                      <a:r>
                        <a:rPr/>
                        <a:t>Current working location</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r h="0">
                <a:tc>
                  <a:txBody>
                    <a:bodyPr/>
                    <a:lstStyle/>
                    <a:p>
                      <a:pPr lvl="0" indent="0" marL="0">
                        <a:buNone/>
                      </a:pPr>
                      <a:r>
                        <a:rPr>
                          <a:latin typeface="Courier"/>
                        </a:rPr>
                        <a:t>..</a:t>
                      </a:r>
                    </a:p>
                  </a:txBody>
                </a:tc>
                <a:tc>
                  <a:txBody>
                    <a:bodyPr/>
                    <a:lstStyle/>
                    <a:p>
                      <a:pPr lvl="0" indent="0" marL="0">
                        <a:buNone/>
                      </a:pPr>
                      <a:r>
                        <a:rPr/>
                        <a:t>Parent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latin typeface="Courier"/>
                        </a:rPr>
                        <a:t>\</a:t>
                      </a:r>
                    </a:p>
                  </a:txBody>
                </a:tc>
                <a:tc>
                  <a:txBody>
                    <a:bodyPr/>
                    <a:lstStyle/>
                    <a:p>
                      <a:pPr lvl="0" indent="0" marL="0">
                        <a:buNone/>
                      </a:pPr>
                      <a:r>
                        <a:rPr/>
                        <a:t>Drive root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t>none</a:t>
                      </a:r>
                    </a:p>
                  </a:txBody>
                </a:tc>
                <a:tc>
                  <a:txBody>
                    <a:bodyPr/>
                    <a:lstStyle/>
                    <a:p>
                      <a:pPr lvl="0" indent="0" marL="0">
                        <a:buNone/>
                      </a:pPr>
                      <a:r>
                        <a:rPr/>
                        <a:t>No special characters</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use a path name in a command, enter that name as a fully qualified or relative path name.</a:t>
            </a:r>
          </a:p>
          <a:p>
            <a:pPr lvl="0" indent="0" marL="0">
              <a:buNone/>
            </a:pPr>
            <a:r>
              <a:rPr/>
              <a:t>The following cmdlets deal with paths:</a:t>
            </a:r>
          </a:p>
          <a:p>
            <a:pPr lvl="0"/>
            <a:r>
              <a:rPr>
                <a:hlinkClick r:id="rId2"/>
              </a:rPr>
              <a:t>Convert-Path</a:t>
            </a:r>
            <a:r>
              <a:rPr/>
              <a:t>: Converts a path from a PowerShell path to a PowerShell provider path</a:t>
            </a:r>
          </a:p>
          <a:p>
            <a:pPr lvl="0"/>
            <a:r>
              <a:rPr>
                <a:hlinkClick r:id="rId3"/>
              </a:rPr>
              <a:t>Join-Path</a:t>
            </a:r>
            <a:r>
              <a:rPr/>
              <a:t>: Combines a path and a child path into a single path</a:t>
            </a:r>
          </a:p>
          <a:p>
            <a:pPr lvl="0"/>
            <a:r>
              <a:rPr>
                <a:hlinkClick r:id="rId4"/>
              </a:rPr>
              <a:t>Resolve-Path</a:t>
            </a:r>
            <a:r>
              <a:rPr/>
              <a:t>: Resolves the wildcard characters in a path</a:t>
            </a:r>
          </a:p>
          <a:p>
            <a:pPr lvl="0"/>
            <a:r>
              <a:rPr>
                <a:hlinkClick r:id="rId5"/>
              </a:rPr>
              <a:t>Split-Path</a:t>
            </a:r>
            <a:r>
              <a:rPr/>
              <a:t>: Returns the specified part of a path</a:t>
            </a:r>
          </a:p>
          <a:p>
            <a:pPr lvl="0"/>
            <a:r>
              <a:rPr>
                <a:hlinkClick r:id="rId6"/>
              </a:rPr>
              <a:t>Test-Path</a:t>
            </a:r>
            <a:r>
              <a:rPr/>
              <a:t>: Determines whether the elements of a path exist or if a path is well formed</a:t>
            </a:r>
          </a:p>
          <a:p>
            <a:pPr lvl="0" indent="0" marL="0">
              <a:buNone/>
            </a:pPr>
            <a:r>
              <a:rPr/>
              <a:t>Some cmdlets (such as </a:t>
            </a:r>
            <a:r>
              <a:rPr>
                <a:hlinkClick r:id="rId7"/>
              </a:rPr>
              <a:t>Add-Content</a:t>
            </a:r>
            <a:r>
              <a:rPr/>
              <a:t> and use file filters. A </a:t>
            </a:r>
            <a:r>
              <a:rPr i="1"/>
              <a:t>file filter</a:t>
            </a:r>
            <a:r>
              <a:rPr/>
              <a:t> is a mechanism for specifying the criteria for selecting from a set of paths.</a:t>
            </a:r>
            <a:r>
              <a:rPr>
                <a:latin typeface="Courier"/>
              </a:rPr>
              <a:t>Copy-Item</a:t>
            </a:r>
          </a:p>
          <a:p>
            <a:pPr lvl="0" indent="0" marL="0">
              <a:buNone/>
            </a:pPr>
            <a:r>
              <a:rPr/>
              <a:t>The object type that represents a resolved path is described in </a:t>
            </a:r>
            <a:r>
              <a:rPr>
                <a:hlinkClick r:id="rId8"/>
              </a:rPr>
              <a:t>§4.5.5</a:t>
            </a:r>
            <a:r>
              <a:rPr/>
              <a:t>. Paths are often manipulated as strings.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3.5 Scopes</a:t>
            </a:r>
          </a:p>
        </p:txBody>
      </p:sp>
      <p:sp>
        <p:nvSpPr>
          <p:cNvPr id="4" name="Text Placeholder 3"/>
          <p:cNvSpPr>
            <a:spLocks noGrp="1"/>
          </p:cNvSpPr>
          <p:nvPr>
            <p:ph idx="2" sz="half" type="body"/>
          </p:nvPr>
        </p:nvSpPr>
        <p:spPr/>
        <p:txBody>
          <a:bodyPr/>
          <a:lstStyle/>
          <a:p>
            <a:pPr lvl="0" indent="0" marL="0">
              <a:spcBef>
                <a:spcPts val="3000"/>
              </a:spcBef>
              <a:buNone/>
            </a:pPr>
            <a:r>
              <a:rPr b="1"/>
              <a:t>3.5.1 Introduction</a:t>
            </a:r>
          </a:p>
          <a:p>
            <a:pPr lvl="0" indent="0" marL="0">
              <a:buNone/>
            </a:pPr>
            <a:r>
              <a:rPr/>
              <a:t>A name can denote a variable, a function, an alias, an environment variable, or a drive. The same name may denote different items at different places in a script. For each different item that a name denotes, that name is visible only within the region of script text called its </a:t>
            </a:r>
            <a:r>
              <a:rPr i="1"/>
              <a:t>scope</a:t>
            </a:r>
            <a:r>
              <a:rPr/>
              <a:t>. Different items denoted by the same name either have different scopes, or are in different name spaces.</a:t>
            </a:r>
          </a:p>
          <a:p>
            <a:pPr lvl="0" indent="0" marL="0">
              <a:buNone/>
            </a:pPr>
            <a:r>
              <a:rPr/>
              <a:t>Scopes may nest, in which case, an outer scope is referred to as a </a:t>
            </a:r>
            <a:r>
              <a:rPr i="1"/>
              <a:t>parent scope,</a:t>
            </a:r>
            <a:r>
              <a:rPr/>
              <a:t> and any nested scopes are </a:t>
            </a:r>
            <a:r>
              <a:rPr i="1"/>
              <a:t>child scopes</a:t>
            </a:r>
            <a:r>
              <a:rPr/>
              <a:t> of that parent. The scope of a name is the scope in which it is defined and all child scopes, unless it is made private. Within a child scope, a name defined there hides any items defined with the same name in parent scopes.</a:t>
            </a:r>
          </a:p>
          <a:p>
            <a:pPr lvl="0" indent="0" marL="0">
              <a:buNone/>
            </a:pPr>
            <a:r>
              <a:rPr/>
              <a:t>Unless dot source notation (</a:t>
            </a:r>
            <a:r>
              <a:rPr>
                <a:hlinkClick r:id="rId2"/>
              </a:rPr>
              <a:t>§3.5.5</a:t>
            </a:r>
            <a:r>
              <a:rPr/>
              <a:t>) is used, each of the following creates a new scope:</a:t>
            </a:r>
          </a:p>
          <a:p>
            <a:pPr lvl="0"/>
            <a:r>
              <a:rPr/>
              <a:t>A script file</a:t>
            </a:r>
          </a:p>
          <a:p>
            <a:pPr lvl="0"/>
            <a:r>
              <a:rPr/>
              <a:t>A script block</a:t>
            </a:r>
          </a:p>
          <a:p>
            <a:pPr lvl="0"/>
            <a:r>
              <a:rPr/>
              <a:t>A function or filter</a:t>
            </a:r>
          </a:p>
          <a:p>
            <a:pPr lvl="0" indent="0" marL="0">
              <a:buNone/>
            </a:pPr>
            <a:r>
              <a:rPr/>
              <a:t>Consider the following example:</a:t>
            </a:r>
          </a:p>
          <a:p>
            <a:pPr lvl="0" indent="0">
              <a:buNone/>
            </a:pPr>
            <a:r>
              <a:rPr>
                <a:latin typeface="Courier"/>
              </a:rPr>
              <a:t># start of script
$x = 2; $y = 3
Get-Power $x $y
#function defined in script
function Get-Power([int]$x, [int]$y)
{
if ($y -gt 0) { return $x * (Get-Power $x (--$y)) }
else { return 1 }
}
# end of script</a:t>
            </a:r>
          </a:p>
          <a:p>
            <a:pPr lvl="0" indent="0" marL="0">
              <a:buNone/>
            </a:pPr>
            <a:r>
              <a:rPr/>
              <a:t>The scope of the variables and created in the script is the body of that script, including the function defined inside it. Function defines two parameters with those same names. As each function has its own scope, these variables are different from those defined in the parent scope, and they hide those from the parent scope. The function scope is nested inside the script scope.</a:t>
            </a:r>
            <a:r>
              <a:rPr>
                <a:latin typeface="Courier"/>
              </a:rPr>
              <a:t>$x``$y``Get-Power</a:t>
            </a:r>
          </a:p>
          <a:p>
            <a:pPr lvl="0" indent="0" marL="0">
              <a:buNone/>
            </a:pPr>
            <a:r>
              <a:rPr/>
              <a:t>Note that the function calls itself recursively. Each time it does so, it creates yet another nested scope, each with its own variables and .</a:t>
            </a:r>
            <a:r>
              <a:rPr>
                <a:latin typeface="Courier"/>
              </a:rPr>
              <a:t>$x``$y</a:t>
            </a:r>
          </a:p>
          <a:p>
            <a:pPr lvl="0" indent="0" marL="0">
              <a:buNone/>
            </a:pPr>
            <a:r>
              <a:rPr/>
              <a:t>Here is a more complex example, which also shows nested scopes and reuse of names:</a:t>
            </a:r>
          </a:p>
          <a:p>
            <a:pPr lvl="0" indent="0">
              <a:buNone/>
            </a:pPr>
            <a:r>
              <a:rPr>
                <a:latin typeface="Courier"/>
              </a:rPr>
              <a:t># start of script scope
$x = 2              # top-level script-scope $x created
                    # $x is 2
F1                  # create nested scope with call to function F1
                    # $x is 2
F3                  # create nested scope with call to function F3
                    # $x is 2
function F1 {       # start of function scope
                    # $x is 2
    $x = $true      # function-scope $x created
                    # $x is $true
    &amp; {             # create nested scope with script block
                    # $x is $true
        $x = 12.345 # scriptblock-scope $x created
                    # $x is 12.345
    }               # end of scriptblock scope, local $x goes away
                    # $x is $true
    F2              # create nested scope with call to function F2
                    # $x is $true
}                   # end of function scope, local $x goes away
function F2 {       # start of function scope
                    # $x is $true
    $x = "red"      # function-scope $x created
                    # $x is "red"
}                   # end of function scope, local $x goes away
function F3 {       # start of function scope
                    # $x is 2
    if ($x -gt 0) {
                    # $x is 2
        $x = "green"
                    # $x is "green"
    }               # end of block, but not end of any scope
                    # $x is still "green"
}                   # end of function scope, local $x goes away
# end of script scope</a:t>
            </a:r>
          </a:p>
          <a:p>
            <a:pPr lvl="0" indent="0" marL="0">
              <a:spcBef>
                <a:spcPts val="3000"/>
              </a:spcBef>
              <a:buNone/>
            </a:pPr>
            <a:r>
              <a:rPr b="1"/>
              <a:t>3.5.2 Scope names and numbers</a:t>
            </a:r>
          </a:p>
          <a:p>
            <a:pPr lvl="0" indent="0" marL="0">
              <a:buNone/>
            </a:pPr>
            <a:r>
              <a:rPr/>
              <a:t>PowerShell supports the following scopes:</a:t>
            </a:r>
          </a:p>
          <a:p>
            <a:pPr lvl="0"/>
            <a:r>
              <a:rPr/>
              <a:t>Global: This is the top-most level scope. All automatic and preference variables are defined in this scope. The global scope is the parent scope of all other scopes, and all other scopes are child scopes of the global scope.</a:t>
            </a:r>
          </a:p>
          <a:p>
            <a:pPr lvl="0"/>
            <a:r>
              <a:rPr/>
              <a:t>Local: This is the current scope at any execution point within a script, script block, or function. Any scope can be the local scope.</a:t>
            </a:r>
          </a:p>
          <a:p>
            <a:pPr lvl="0"/>
            <a:r>
              <a:rPr/>
              <a:t>Script: This scope exists for each script file that is executed. The script scope is the parent scope of all scopes created from within it. A script block does </a:t>
            </a:r>
            <a:r>
              <a:rPr i="1"/>
              <a:t>not</a:t>
            </a:r>
            <a:r>
              <a:rPr/>
              <a:t> have its own script scope; instead, its script scope is that of its nearest ancestor script file. Although there is no such thing as module scope, script scope provides the equivalent.</a:t>
            </a:r>
          </a:p>
          <a:p>
            <a:pPr lvl="0" indent="0" marL="0">
              <a:buNone/>
            </a:pPr>
            <a:r>
              <a:rPr/>
              <a:t>Names can be declared private, in which case, they are not visible outside of their parent scope, not even to child scopes. The concept of private is not a separate scope; it’s an alias for local scope with the addition of hiding the name if used as a writable location.</a:t>
            </a:r>
          </a:p>
          <a:p>
            <a:pPr lvl="0" indent="0" marL="0">
              <a:buNone/>
            </a:pPr>
            <a:r>
              <a:rPr/>
              <a:t>Scopes can be referred to by a number, which describes the relative position of one scope to another. Scope 0 denotes the local scope, scope 1 denotes a 1-generation ancestor scope, scope 2 denotes a 2-generation ancestor scope, and so on. (Scope numbers are used by cmdlets that manipulate variables.)</a:t>
            </a:r>
          </a:p>
          <a:p>
            <a:pPr lvl="0" indent="0" marL="0">
              <a:spcBef>
                <a:spcPts val="3000"/>
              </a:spcBef>
              <a:buNone/>
            </a:pPr>
            <a:r>
              <a:rPr b="1"/>
              <a:t>3.5.3 Variable name scope</a:t>
            </a:r>
          </a:p>
          <a:p>
            <a:pPr lvl="0" indent="0" marL="0">
              <a:buNone/>
            </a:pPr>
            <a:r>
              <a:rPr/>
              <a:t>As shown by the following production, a variable name can be specified with any one of six different scopes:</a:t>
            </a:r>
          </a:p>
          <a:p>
            <a:pPr lvl="0" indent="0">
              <a:buNone/>
            </a:pPr>
            <a:r>
              <a:rPr>
                <a:latin typeface="Courier"/>
              </a:rPr>
              <a:t>variable-scope:
    global:
    local:
    private:
    script:
    using:
    workflow:
    variable-namespace</a:t>
            </a:r>
          </a:p>
          <a:p>
            <a:pPr lvl="0" indent="0" marL="0">
              <a:buNone/>
            </a:pPr>
            <a:r>
              <a:rPr/>
              <a:t>The scope is optional. The following table shows the meaning of each in all possible contexts. It also shows the scope when no scope is specified explicitly: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Scope Modifier</a:t>
                      </a:r>
                    </a:p>
                  </a:txBody>
                  <a:tcPr/>
                </a:tc>
                <a:tc>
                  <a:txBody>
                    <a:bodyPr/>
                    <a:lstStyle/>
                    <a:p>
                      <a:pPr lvl="0" indent="0" marL="0">
                        <a:buNone/>
                      </a:pPr>
                      <a:r>
                        <a:rPr b="1"/>
                        <a:t>Within a Script File</a:t>
                      </a:r>
                    </a:p>
                  </a:txBody>
                  <a:tcPr/>
                </a:tc>
                <a:tc>
                  <a:txBody>
                    <a:bodyPr/>
                    <a:lstStyle/>
                    <a:p>
                      <a:pPr lvl="0" indent="0" marL="0">
                        <a:buNone/>
                      </a:pPr>
                      <a:r>
                        <a:rPr b="1"/>
                        <a:t>Within a Script Block</a:t>
                      </a:r>
                    </a:p>
                  </a:txBody>
                  <a:tcPr/>
                </a:tc>
                <a:tc>
                  <a:txBody>
                    <a:bodyPr/>
                    <a:lstStyle/>
                    <a:p>
                      <a:pPr lvl="0" indent="0" marL="0">
                        <a:buNone/>
                      </a:pPr>
                      <a:r>
                        <a:rPr b="1"/>
                        <a:t>Within a Function</a:t>
                      </a:r>
                    </a:p>
                  </a:txBody>
                  <a:tcPr/>
                </a:tc>
              </a:tr>
              <a:tr h="0">
                <a:tc>
                  <a:txBody>
                    <a:bodyPr/>
                    <a:lstStyle/>
                    <a:p>
                      <a:pPr lvl="0" indent="0" marL="0">
                        <a:buNone/>
                      </a:pPr>
                      <a:r>
                        <a:rPr/>
                        <a:t>global</a:t>
                      </a:r>
                    </a:p>
                  </a:txBody>
                </a:tc>
                <a:tc>
                  <a:txBody>
                    <a:bodyPr/>
                    <a:lstStyle/>
                    <a:p>
                      <a:pPr lvl="0" indent="0" marL="0">
                        <a:buNone/>
                      </a:pPr>
                      <a:r>
                        <a:rPr/>
                        <a:t>Global scope</a:t>
                      </a:r>
                    </a:p>
                  </a:txBody>
                </a:tc>
                <a:tc>
                  <a:txBody>
                    <a:bodyPr/>
                    <a:lstStyle/>
                    <a:p>
                      <a:pPr lvl="0" indent="0" marL="0">
                        <a:buNone/>
                      </a:pPr>
                      <a:r>
                        <a:rPr/>
                        <a:t>Global scope</a:t>
                      </a:r>
                    </a:p>
                  </a:txBody>
                </a:tc>
                <a:tc>
                  <a:txBody>
                    <a:bodyPr/>
                    <a:lstStyle/>
                    <a:p>
                      <a:pPr lvl="0" indent="0" marL="0">
                        <a:buNone/>
                      </a:pPr>
                      <a:r>
                        <a:rPr/>
                        <a:t>Global scope</a:t>
                      </a:r>
                    </a:p>
                  </a:txBody>
                </a:tc>
              </a:tr>
              <a:tr h="0">
                <a:tc>
                  <a:txBody>
                    <a:bodyPr/>
                    <a:lstStyle/>
                    <a:p>
                      <a:pPr lvl="0" indent="0" marL="0">
                        <a:buNone/>
                      </a:pPr>
                      <a:r>
                        <a:rPr/>
                        <a:t>script</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r>
              <a:tr h="0">
                <a:tc>
                  <a:txBody>
                    <a:bodyPr/>
                    <a:lstStyle/>
                    <a:p>
                      <a:pPr lvl="0" indent="0" marL="0">
                        <a:buNone/>
                      </a:pPr>
                      <a:r>
                        <a:rPr/>
                        <a:t>private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local</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using</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workflow</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none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2022-05-17T13:28:19Z</dcterms:created>
  <dcterms:modified xsi:type="dcterms:W3CDTF">2022-05-17T13:28:19Z</dcterms:modified>
</cp:coreProperties>
</file>

<file path=docProps/custom.xml><?xml version="1.0" encoding="utf-8"?>
<Properties xmlns="http://schemas.openxmlformats.org/officeDocument/2006/custom-properties" xmlns:vt="http://schemas.openxmlformats.org/officeDocument/2006/docPropsVTypes"/>
</file>