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install/installing-powershell-core-on-linu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powershell/scripting/install/installing-powershell-on-windows" TargetMode="External" /><Relationship Id="rId3" Type="http://schemas.openxmlformats.org/officeDocument/2006/relationships/hyperlink" Target="https://docs.microsoft.com/en-us/dotnet/core/sd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5-create-resource-interactively/" TargetMode="External" /><Relationship Id="rId3" Type="http://schemas.openxmlformats.org/officeDocument/2006/relationships/hyperlink" Target="https://docs.microsoft.com/en-us/learn/support/troubleshooting?uid=learn.automate-azure-tasks-with-powershell.4-exercise-install-azure-powershell&amp;documentId=2ab44e77-0fd5-fc58-10b1-cd0383103428&amp;versionIndependentDocumentId=3bac99b0-86c7-145b-914d-eff913eb85db&amp;contentPath=%2FMicrosoftDocs%2Flearn-pr%2Fblob%2Flive%2Flearn-pr%2Fazure%2Fautomate-azure-tasks-with-powershell%2F4-exercise-install-azure-powershell.yml&amp;url=https%3A%2F%2Fdocs.microsoft.com%2Fen-us%2Flearn%2Fmodules%2Fautomate-azure-tasks-with-powershell%2F4-exercise-install-azure-powershell&amp;author=mirobb" TargetMode="External" /><Relationship Id="rId4" Type="http://schemas.openxmlformats.org/officeDocument/2006/relationships/hyperlink" Target="https://docs.microsoft.com/en-us/learn/support/troubleshooting?uid=learn.automate-azure-tasks-with-powershell.4-exercise-install-azure-powershell&amp;documentId=2ab44e77-0fd5-fc58-10b1-cd0383103428&amp;versionIndependentDocumentId=3bac99b0-86c7-145b-914d-eff913eb85db&amp;contentPath=%2FMicrosoftDocs%2Flearn-pr%2Fblob%2Flive%2Flearn-pr%2Fazure%2Fautomate-azure-tasks-with-powershell%2F4-exercise-install-azure-powershell.yml&amp;url=https%3A%2F%2Fdocs.microsoft.com%2Fen-us%2Flearn%2Fmodules%2Fautomate-azure-tasks-with-powershell%2F4-exercise-install-azure-powershell&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In this unit, you’ll learn how to check the version of </a:t>
            </a:r>
            <a:r>
              <a:rPr b="1"/>
              <a:t>PowerShell</a:t>
            </a:r>
            <a:r>
              <a:rPr/>
              <a:t> installed on your local machine and install the latest version.</a:t>
            </a:r>
          </a:p>
          <a:p>
            <a:pPr lvl="0" indent="0" marL="0">
              <a:buNone/>
            </a:pPr>
            <a:r>
              <a:rPr/>
              <a:t>Note</a:t>
            </a:r>
          </a:p>
          <a:p>
            <a:pPr lvl="0" indent="0" marL="0">
              <a:buNone/>
            </a:pPr>
            <a:r>
              <a:rPr/>
              <a:t>This exercise guides you through creating a local installation of PowerShell tools. The remainder of this module uses the Azure Cloud Shell, so you can leverage the free subscription support in Microsoft Learn. If you prefer, consider this exercise as an optional activity and just review the instructions.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Installing PowerShell for Linux involves using a package manager. We’ll use </a:t>
            </a:r>
            <a:r>
              <a:rPr b="1"/>
              <a:t>Ubuntu 18.04</a:t>
            </a:r>
            <a:r>
              <a:rPr/>
              <a:t> for our example, but we have </a:t>
            </a:r>
            <a:r>
              <a:rPr>
                <a:hlinkClick r:id="rId2"/>
              </a:rPr>
              <a:t>detailed instructions for other versions and distributions in our documentation</a:t>
            </a:r>
            <a:r>
              <a:rPr/>
              <a:t>.</a:t>
            </a:r>
          </a:p>
          <a:p>
            <a:pPr lvl="0" indent="0" marL="0">
              <a:buNone/>
            </a:pPr>
            <a:r>
              <a:rPr/>
              <a:t>Install PowerShell on Ubuntu Linux using the Advanced Packaging Tool (</a:t>
            </a:r>
            <a:r>
              <a:rPr b="1"/>
              <a:t>apt</a:t>
            </a:r>
            <a:r>
              <a:rPr/>
              <a:t>) and the Bash command line.</a:t>
            </a:r>
          </a:p>
          <a:p>
            <a:pPr lvl="0" indent="-342900" marL="342900">
              <a:buAutoNum type="arabicPeriod"/>
            </a:pPr>
            <a:r>
              <a:rPr/>
              <a:t>Import the encryption key for the Microsoft Ubuntu repository. This key enables the package manager to verify that the PowerShell package you install comes from Microsoft.</a:t>
            </a:r>
          </a:p>
          <a:p>
            <a:pPr lvl="1" indent="0">
              <a:buNone/>
            </a:pPr>
            <a:r>
              <a:rPr>
                <a:latin typeface="Courier"/>
              </a:rPr>
              <a:t>curl https://packages.microsoft.com/keys/microsoft.asc </a:t>
            </a:r>
            <a:r>
              <a:rPr b="1">
                <a:solidFill>
                  <a:srgbClr val="007020"/>
                </a:solidFill>
                <a:latin typeface="Courier"/>
              </a:rPr>
              <a:t>|</a:t>
            </a:r>
            <a:r>
              <a:rPr>
                <a:latin typeface="Courier"/>
              </a:rPr>
              <a:t> </a:t>
            </a:r>
            <a:r>
              <a:rPr>
                <a:solidFill>
                  <a:srgbClr val="06287E"/>
                </a:solidFill>
                <a:latin typeface="Courier"/>
              </a:rPr>
              <a:t>sudo</a:t>
            </a:r>
            <a:r>
              <a:rPr>
                <a:latin typeface="Courier"/>
              </a:rPr>
              <a:t> apt-key add </a:t>
            </a:r>
            <a:r>
              <a:rPr>
                <a:solidFill>
                  <a:srgbClr val="7D9029"/>
                </a:solidFill>
                <a:latin typeface="Courier"/>
              </a:rPr>
              <a:t>-</a:t>
            </a:r>
          </a:p>
          <a:p>
            <a:pPr lvl="0" indent="-342900" marL="342900">
              <a:buAutoNum type="arabicPeriod"/>
            </a:pPr>
            <a:r>
              <a:rPr/>
              <a:t>Register the </a:t>
            </a:r>
            <a:r>
              <a:rPr b="1"/>
              <a:t>Microsoft Ubuntu repository</a:t>
            </a:r>
            <a:r>
              <a:rPr/>
              <a:t> so the package manager can locate the PowerShell package.</a:t>
            </a:r>
          </a:p>
          <a:p>
            <a:pPr lvl="1" indent="0">
              <a:buNone/>
            </a:pPr>
            <a:r>
              <a:rPr>
                <a:solidFill>
                  <a:srgbClr val="06287E"/>
                </a:solidFill>
                <a:latin typeface="Courier"/>
              </a:rPr>
              <a:t>sudo</a:t>
            </a:r>
            <a:r>
              <a:rPr>
                <a:latin typeface="Courier"/>
              </a:rPr>
              <a:t> curl </a:t>
            </a:r>
            <a:r>
              <a:rPr>
                <a:solidFill>
                  <a:srgbClr val="7D9029"/>
                </a:solidFill>
                <a:latin typeface="Courier"/>
              </a:rPr>
              <a:t>-o</a:t>
            </a:r>
            <a:r>
              <a:rPr>
                <a:latin typeface="Courier"/>
              </a:rPr>
              <a:t> /etc/apt/sources.list.d/microsoft.list https://packages.microsoft.com/config/ubuntu/18.04/prod.list</a:t>
            </a:r>
          </a:p>
          <a:p>
            <a:pPr lvl="0" indent="-342900" marL="342900">
              <a:buAutoNum type="arabicPeriod"/>
            </a:pPr>
            <a:r>
              <a:rPr/>
              <a:t>Update the list of packages.</a:t>
            </a:r>
          </a:p>
          <a:p>
            <a:pPr lvl="1" indent="0">
              <a:buNone/>
            </a:pPr>
            <a:r>
              <a:rPr>
                <a:solidFill>
                  <a:srgbClr val="06287E"/>
                </a:solidFill>
                <a:latin typeface="Courier"/>
              </a:rPr>
              <a:t>sudo</a:t>
            </a:r>
            <a:r>
              <a:rPr>
                <a:latin typeface="Courier"/>
              </a:rPr>
              <a:t> apt-get update</a:t>
            </a:r>
          </a:p>
          <a:p>
            <a:pPr lvl="0" indent="-342900" marL="342900">
              <a:buAutoNum type="arabicPeriod"/>
            </a:pPr>
            <a:r>
              <a:rPr/>
              <a:t>Install PowerShell.</a:t>
            </a:r>
          </a:p>
          <a:p>
            <a:pPr lvl="1" indent="0">
              <a:buNone/>
            </a:pPr>
            <a:r>
              <a:rPr>
                <a:solidFill>
                  <a:srgbClr val="06287E"/>
                </a:solidFill>
                <a:latin typeface="Courier"/>
              </a:rPr>
              <a:t>sudo</a:t>
            </a:r>
            <a:r>
              <a:rPr>
                <a:latin typeface="Courier"/>
              </a:rPr>
              <a:t> apt-get install </a:t>
            </a:r>
            <a:r>
              <a:rPr>
                <a:solidFill>
                  <a:srgbClr val="7D9029"/>
                </a:solidFill>
                <a:latin typeface="Courier"/>
              </a:rPr>
              <a:t>-y</a:t>
            </a:r>
            <a:r>
              <a:rPr>
                <a:latin typeface="Courier"/>
              </a:rPr>
              <a:t> powershell</a:t>
            </a:r>
          </a:p>
          <a:p>
            <a:pPr lvl="0" indent="-342900" marL="342900">
              <a:buAutoNum type="arabicPeriod"/>
            </a:pPr>
            <a:r>
              <a:rPr/>
              <a:t>Start PowerShell to verify that it installed successfully.</a:t>
            </a:r>
          </a:p>
          <a:p>
            <a:pPr lvl="1" indent="0">
              <a:buNone/>
            </a:pPr>
            <a:r>
              <a:rPr>
                <a:latin typeface="Courier"/>
              </a:rPr>
              <a:t>pwsh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On macOS, install </a:t>
            </a:r>
            <a:r>
              <a:rPr b="1"/>
              <a:t>PowerShell</a:t>
            </a:r>
            <a:r>
              <a:rPr/>
              <a:t> by using the Homebrew package manager.</a:t>
            </a:r>
          </a:p>
          <a:p>
            <a:pPr lvl="0" indent="0" marL="0">
              <a:buNone/>
            </a:pPr>
            <a:r>
              <a:rPr/>
              <a:t>Important</a:t>
            </a:r>
          </a:p>
          <a:p>
            <a:pPr lvl="0" indent="0" marL="0">
              <a:buNone/>
            </a:pPr>
            <a:r>
              <a:rPr/>
              <a:t>If the </a:t>
            </a:r>
            <a:r>
              <a:rPr b="1"/>
              <a:t>brew</a:t>
            </a:r>
            <a:r>
              <a:rPr/>
              <a:t> command is unavailable, you may need to install the Homebrew package manager. For details, go to the </a:t>
            </a:r>
            <a:r>
              <a:rPr>
                <a:hlinkClick r:id="rId2"/>
              </a:rPr>
              <a:t>Homebrew website</a:t>
            </a:r>
            <a:r>
              <a:rPr/>
              <a:t>.</a:t>
            </a:r>
          </a:p>
          <a:p>
            <a:pPr lvl="0" indent="-342900" marL="342900">
              <a:buAutoNum type="arabicPeriod"/>
            </a:pPr>
            <a:r>
              <a:rPr/>
              <a:t>Install Homebrew-Cask to obtain more packages, including the PowerShell package:</a:t>
            </a:r>
          </a:p>
          <a:p>
            <a:pPr lvl="1" indent="0">
              <a:buNone/>
            </a:pPr>
            <a:r>
              <a:rPr>
                <a:latin typeface="Courier"/>
              </a:rPr>
              <a:t>brew install --cask powershell</a:t>
            </a:r>
          </a:p>
          <a:p>
            <a:pPr lvl="0" indent="-342900" marL="342900">
              <a:buAutoNum type="arabicPeriod"/>
            </a:pPr>
            <a:r>
              <a:rPr/>
              <a:t>Start PowerShell to verify that it installed successfully:</a:t>
            </a:r>
          </a:p>
          <a:p>
            <a:pPr lvl="1" indent="0">
              <a:buNone/>
            </a:pPr>
            <a:r>
              <a:rPr>
                <a:latin typeface="Courier"/>
              </a:rPr>
              <a:t>pwsh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Windows</a:t>
            </a:r>
          </a:p>
        </p:txBody>
      </p:sp>
      <p:sp>
        <p:nvSpPr>
          <p:cNvPr id="3" name="Content Placeholder 2"/>
          <p:cNvSpPr>
            <a:spLocks noGrp="1"/>
          </p:cNvSpPr>
          <p:nvPr>
            <p:ph idx="1"/>
          </p:nvPr>
        </p:nvSpPr>
        <p:spPr/>
        <p:txBody>
          <a:bodyPr/>
          <a:lstStyle/>
          <a:p>
            <a:pPr lvl="0" indent="0" marL="0">
              <a:buNone/>
            </a:pPr>
            <a:r>
              <a:rPr/>
              <a:t>Windows PowerShell is included with the Windows operating system; however, we recommend installing PowerShell 7.0.6 LTS, PowerShell 7.1.3, or higher for use with Azure Az PowerShell. You can check which version is installed using the following steps:</a:t>
            </a:r>
          </a:p>
          <a:p>
            <a:pPr lvl="0" indent="-342900" marL="342900">
              <a:buAutoNum type="arabicPeriod"/>
            </a:pPr>
            <a:r>
              <a:rPr/>
              <a:t>In the </a:t>
            </a:r>
            <a:r>
              <a:rPr b="1"/>
              <a:t>System tray search box</a:t>
            </a:r>
            <a:r>
              <a:rPr/>
              <a:t>, type </a:t>
            </a:r>
            <a:r>
              <a:rPr b="1"/>
              <a:t>PowerShell</a:t>
            </a:r>
            <a:r>
              <a:rPr/>
              <a:t>. You may have multiple shortcut links:</a:t>
            </a:r>
          </a:p>
          <a:p>
            <a:pPr lvl="1"/>
            <a:r>
              <a:rPr/>
              <a:t>PowerShell 7 (x64) - The 64-bit version. Generally, this is the shortcut you should choose.</a:t>
            </a:r>
          </a:p>
          <a:p>
            <a:pPr lvl="1"/>
            <a:r>
              <a:rPr/>
              <a:t>Windows PowerShell - The 64-bit version included with Windows.</a:t>
            </a:r>
          </a:p>
          <a:p>
            <a:pPr lvl="1"/>
            <a:r>
              <a:rPr/>
              <a:t>Windows PowerShell (x86) - A 32-bit version installed on 64-bit Windows.</a:t>
            </a:r>
          </a:p>
          <a:p>
            <a:pPr lvl="1"/>
            <a:r>
              <a:rPr/>
              <a:t>Windows PowerShell ISE - The Integrated Scripting Environment (ISE) is used for writing scripts in Windows PowerShell.</a:t>
            </a:r>
          </a:p>
          <a:p>
            <a:pPr lvl="1"/>
            <a:r>
              <a:rPr/>
              <a:t>Windows PowerShell ISE (x86) - A 32-bit version of the ISE on Windows.</a:t>
            </a:r>
          </a:p>
          <a:p>
            <a:pPr lvl="0" indent="-342900" marL="342900">
              <a:buAutoNum type="arabicPeriod"/>
            </a:pPr>
            <a:r>
              <a:rPr/>
              <a:t>Select the best match PowerShell icon.</a:t>
            </a:r>
          </a:p>
          <a:p>
            <a:pPr lvl="0" indent="-342900" marL="342900">
              <a:buAutoNum type="arabicPeriod"/>
            </a:pPr>
            <a:r>
              <a:rPr/>
              <a:t>Type the following command to determine the version of PowerShell installed.</a:t>
            </a:r>
          </a:p>
          <a:p>
            <a:pPr lvl="1" indent="0">
              <a:buNone/>
            </a:pPr>
            <a:r>
              <a:rPr>
                <a:solidFill>
                  <a:srgbClr val="19177C"/>
                </a:solidFill>
                <a:latin typeface="Courier"/>
              </a:rPr>
              <a:t>$PSVersionTable</a:t>
            </a:r>
            <a:r>
              <a:rPr>
                <a:solidFill>
                  <a:srgbClr val="666666"/>
                </a:solidFill>
                <a:latin typeface="Courier"/>
              </a:rPr>
              <a:t>.</a:t>
            </a:r>
            <a:r>
              <a:rPr>
                <a:solidFill>
                  <a:srgbClr val="06287E"/>
                </a:solidFill>
                <a:latin typeface="Courier"/>
              </a:rPr>
              <a:t>PSVersion</a:t>
            </a:r>
          </a:p>
          <a:p>
            <a:pPr lvl="1" indent="0" marL="342900">
              <a:buNone/>
            </a:pPr>
            <a:r>
              <a:rPr i="1"/>
              <a:t>or</a:t>
            </a:r>
          </a:p>
          <a:p>
            <a:pPr lvl="1" indent="0">
              <a:buNone/>
            </a:pPr>
            <a:r>
              <a:rPr>
                <a:latin typeface="Courier"/>
              </a:rPr>
              <a:t>pwsh </a:t>
            </a:r>
            <a:r>
              <a:rPr>
                <a:solidFill>
                  <a:srgbClr val="666666"/>
                </a:solidFill>
                <a:latin typeface="Courier"/>
              </a:rPr>
              <a:t>-</a:t>
            </a:r>
            <a:r>
              <a:rPr>
                <a:latin typeface="Courier"/>
              </a:rPr>
              <a:t>ver</a:t>
            </a:r>
          </a:p>
          <a:p>
            <a:pPr lvl="1" indent="0" marL="342900">
              <a:buNone/>
            </a:pPr>
            <a:r>
              <a:rPr/>
              <a:t>If the major version number is lower than 7, follow the instructions to </a:t>
            </a:r>
            <a:r>
              <a:rPr>
                <a:hlinkClick r:id="rId2"/>
              </a:rPr>
              <a:t>upgrade existing Windows PowerShell</a:t>
            </a:r>
            <a:r>
              <a:rPr/>
              <a:t>. It is important to install the SDK to support .NET tools, as well.</a:t>
            </a:r>
          </a:p>
          <a:p>
            <a:pPr lvl="1" indent="0" marL="342900">
              <a:buNone/>
            </a:pPr>
            <a:r>
              <a:rPr/>
              <a:t>You need the </a:t>
            </a:r>
            <a:r>
              <a:rPr>
                <a:hlinkClick r:id="rId3"/>
              </a:rPr>
              <a:t>.NET SDK installed</a:t>
            </a:r>
            <a:r>
              <a:rPr/>
              <a:t> to run this command.</a:t>
            </a:r>
          </a:p>
          <a:p>
            <a:pPr lvl="1" indent="0">
              <a:buNone/>
            </a:pPr>
            <a:r>
              <a:rPr>
                <a:latin typeface="Courier"/>
              </a:rPr>
              <a:t>dotnet tool install </a:t>
            </a:r>
            <a:r>
              <a:rPr>
                <a:solidFill>
                  <a:srgbClr val="666666"/>
                </a:solidFill>
                <a:latin typeface="Courier"/>
              </a:rPr>
              <a:t>--</a:t>
            </a:r>
            <a:r>
              <a:rPr>
                <a:latin typeface="Courier"/>
              </a:rPr>
              <a:t>global PowerShell</a:t>
            </a:r>
          </a:p>
          <a:p>
            <a:pPr lvl="1" indent="0" marL="342900">
              <a:buNone/>
            </a:pPr>
            <a:r>
              <a:rPr/>
              <a:t>After the .NET tool is installed, run the PowerShell version command again to verify your installation.</a:t>
            </a:r>
          </a:p>
          <a:p>
            <a:pPr lvl="0" indent="0" marL="0">
              <a:buNone/>
            </a:pPr>
            <a:r>
              <a:rPr/>
              <a:t>You will also need to set up your local machine(s) to support PowerShell. In the next unit, we’ll review commands you can add, including the Azure Az PowerShell 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2022-05-17T13:28:22Z</dcterms:created>
  <dcterms:modified xsi:type="dcterms:W3CDTF">2022-05-17T13:28:22Z</dcterms:modified>
</cp:coreProperties>
</file>

<file path=docProps/custom.xml><?xml version="1.0" encoding="utf-8"?>
<Properties xmlns="http://schemas.openxmlformats.org/officeDocument/2006/custom-properties" xmlns:vt="http://schemas.openxmlformats.org/officeDocument/2006/docPropsVTypes"/>
</file>