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PowerShell lets you write commands and execute them immediately. This is known as </a:t>
            </a:r>
            <a:r>
              <a:rPr b="1"/>
              <a:t>interactive mode</a:t>
            </a:r>
            <a:r>
              <a:rPr/>
              <a:t>.</a:t>
            </a:r>
          </a:p>
          <a:p>
            <a:pPr lvl="0" indent="0" marL="0">
              <a:buNone/>
            </a:pPr>
            <a:r>
              <a:rPr/>
              <a:t>Recall that the overall goal in the Customer Relationship Management (CRM) example is to create three test environments containing Virtual Machines. You will use resource groups to ensure the VMs are organized into separate environments: one for unit testing, one for integration testing, and one for acceptance testing. You only need to create the resource groups once, so using the PowerShell interactive mode in this use case is a good choice.</a:t>
            </a:r>
          </a:p>
          <a:p>
            <a:pPr lvl="0" indent="0" marL="0">
              <a:buNone/>
            </a:pPr>
            <a:r>
              <a:rPr/>
              <a:t>When you enter a command into PowerShell, PowerShell matches the command to a </a:t>
            </a:r>
            <a:r>
              <a:rPr i="1"/>
              <a:t>cmdlet</a:t>
            </a:r>
            <a:r>
              <a:rPr/>
              <a:t>, and PowerShell then performs the requested action. We’ll look at some common commands you can use, then we’ll look into installing the Azure support for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PowerShell cmdlets?</a:t>
            </a:r>
          </a:p>
        </p:txBody>
      </p:sp>
      <p:sp>
        <p:nvSpPr>
          <p:cNvPr id="3" name="Content Placeholder 2"/>
          <p:cNvSpPr>
            <a:spLocks noGrp="1"/>
          </p:cNvSpPr>
          <p:nvPr>
            <p:ph idx="1"/>
          </p:nvPr>
        </p:nvSpPr>
        <p:spPr/>
        <p:txBody>
          <a:bodyPr/>
          <a:lstStyle/>
          <a:p>
            <a:pPr lvl="0" indent="0" marL="0">
              <a:buNone/>
            </a:pPr>
            <a:r>
              <a:rPr/>
              <a:t>A PowerShell command is called a </a:t>
            </a:r>
            <a:r>
              <a:rPr b="1"/>
              <a:t>cmdlet</a:t>
            </a:r>
            <a:r>
              <a:rPr/>
              <a:t> (pronounced “command-let”). A cmdlet is a command that manipulates a single feature. The term </a:t>
            </a:r>
            <a:r>
              <a:rPr b="1"/>
              <a:t>cmdlet</a:t>
            </a:r>
            <a:r>
              <a:rPr/>
              <a:t> is intended to imply “small command”. By convention, cmdlet authors are encouraged to keep cmdlets simple and single-purpose.</a:t>
            </a:r>
          </a:p>
          <a:p>
            <a:pPr lvl="0" indent="0" marL="0">
              <a:buNone/>
            </a:pPr>
            <a:r>
              <a:rPr/>
              <a:t>The base PowerShell product ships with cmdlets that work with features such as sessions and background jobs. You can add modules to your PowerShell installation to get cmdlets that manipulate other features. For example, there are third-party modules to work with ftp, administer your operating system, access the file system, and so on.</a:t>
            </a:r>
          </a:p>
          <a:p>
            <a:pPr lvl="0" indent="0" marL="0">
              <a:buNone/>
            </a:pPr>
            <a:r>
              <a:rPr/>
              <a:t>Cmdlets follow a verb-noun naming convention; for example, </a:t>
            </a:r>
            <a:r>
              <a:rPr>
                <a:latin typeface="Courier"/>
              </a:rPr>
              <a:t>Get-Process</a:t>
            </a:r>
            <a:r>
              <a:rPr/>
              <a:t>, </a:t>
            </a:r>
            <a:r>
              <a:rPr>
                <a:latin typeface="Courier"/>
              </a:rPr>
              <a:t>Format-Table</a:t>
            </a:r>
            <a:r>
              <a:rPr/>
              <a:t>, and </a:t>
            </a:r>
            <a:r>
              <a:rPr>
                <a:latin typeface="Courier"/>
              </a:rPr>
              <a:t>Start-Service</a:t>
            </a:r>
            <a:r>
              <a:rPr/>
              <a:t>. There is also a convention for verb choice: “get” to retrieve data, “set” to insert or update data, “format” to format data, “out” to direct output to a destination, and so on.</a:t>
            </a:r>
          </a:p>
          <a:p>
            <a:pPr lvl="0" indent="0" marL="0">
              <a:buNone/>
            </a:pPr>
            <a:r>
              <a:rPr/>
              <a:t>Cmdlet authors are encouraged to include a help file for each cmdlet. The </a:t>
            </a:r>
            <a:r>
              <a:rPr>
                <a:latin typeface="Courier"/>
              </a:rPr>
              <a:t>Get-Help</a:t>
            </a:r>
            <a:r>
              <a:rPr/>
              <a:t> cmdlet displays the help file for any cmdlet. For example, to get help on the </a:t>
            </a:r>
            <a:r>
              <a:rPr>
                <a:latin typeface="Courier"/>
              </a:rPr>
              <a:t>Get-ChildItem</a:t>
            </a:r>
            <a:r>
              <a:rPr/>
              <a:t> cmdlet, enter the following statement in a Windows PowerShell session:</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PowerShell module?</a:t>
            </a:r>
          </a:p>
        </p:txBody>
      </p:sp>
      <p:sp>
        <p:nvSpPr>
          <p:cNvPr id="3" name="Content Placeholder 2"/>
          <p:cNvSpPr>
            <a:spLocks noGrp="1"/>
          </p:cNvSpPr>
          <p:nvPr>
            <p:ph idx="1"/>
          </p:nvPr>
        </p:nvSpPr>
        <p:spPr/>
        <p:txBody>
          <a:bodyPr/>
          <a:lstStyle/>
          <a:p>
            <a:pPr lvl="0" indent="0" marL="0">
              <a:buNone/>
            </a:pPr>
            <a:r>
              <a:rPr/>
              <a:t>Cmdlets are shipped in </a:t>
            </a:r>
            <a:r>
              <a:rPr i="1"/>
              <a:t>modules</a:t>
            </a:r>
            <a:r>
              <a:rPr/>
              <a:t>. A PowerShell Module is a DLL that includes the code to process each available cmdlet. You’ll load cmdlets into PowerShell by loading the module in which they’re contained. You can get a list of loaded modules using the </a:t>
            </a:r>
            <a:r>
              <a:rPr>
                <a:latin typeface="Courier"/>
              </a:rPr>
              <a:t>Get-Module</a:t>
            </a:r>
            <a:r>
              <a:rPr/>
              <a:t> command:</a:t>
            </a:r>
          </a:p>
          <a:p>
            <a:pPr lvl="0" indent="0">
              <a:buNone/>
            </a:pPr>
            <a:r>
              <a:rPr>
                <a:solidFill>
                  <a:srgbClr val="06287E"/>
                </a:solidFill>
                <a:latin typeface="Courier"/>
              </a:rPr>
              <a:t>Get-Module</a:t>
            </a:r>
          </a:p>
          <a:p>
            <a:pPr lvl="0" indent="0" marL="0">
              <a:buNone/>
            </a:pPr>
            <a:r>
              <a:rPr/>
              <a:t>This will output something like:</a:t>
            </a:r>
          </a:p>
          <a:p>
            <a:pPr lvl="0" indent="0">
              <a:buNone/>
            </a:pPr>
            <a:r>
              <a:rPr>
                <a:latin typeface="Courier"/>
              </a:rPr>
              <a:t>ModuleType Version    Name                                ExportedCommands
---------- -------    ----                                ----------------
Manifest   3.1.0.0    Microsoft.PowerShell.Management     {Add-Computer, Add-Content, Checkpoint-Computer, Clear-Con...
Manifest   3.1.0.0    Microsoft.PowerShell.Utility        {Add-Member, Add-Type, Clear-Variable, Compare-Object...}
Binary     1.0.0.1    PackageManagement                   {Find-Package, Find-PackageProvider, Get-Package, Get-Pack...
Script     1.0.0.1    PowerShellGet                       {Find-Command, Find-DscResource, Find-Module, Find-RoleCap...
Script     2.0.0      PSReadline                          {Get-PSReadLineKeyHandler, Get-PSReadLineOption, Remove-PS...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Az PowerShell module?</a:t>
            </a:r>
          </a:p>
        </p:txBody>
      </p:sp>
      <p:sp>
        <p:nvSpPr>
          <p:cNvPr id="3" name="Content Placeholder 2"/>
          <p:cNvSpPr>
            <a:spLocks noGrp="1"/>
          </p:cNvSpPr>
          <p:nvPr>
            <p:ph idx="1"/>
          </p:nvPr>
        </p:nvSpPr>
        <p:spPr/>
        <p:txBody>
          <a:bodyPr/>
          <a:lstStyle/>
          <a:p>
            <a:pPr lvl="0" indent="0" marL="0">
              <a:buNone/>
            </a:pPr>
            <a:r>
              <a:rPr b="1"/>
              <a:t>Az</a:t>
            </a:r>
            <a:r>
              <a:rPr/>
              <a:t> is the formal name for the Azure PowerShell module, which contains cmdlets to work with Azure features. It contains hundreds of cmdlets that let you control nearly every aspect of every Azure resource. You can work with resource groups, storage, virtual machines, Azure Active Directory, containers, machine learning, and so on. This module is an open-source component </a:t>
            </a:r>
            <a:r>
              <a:rPr>
                <a:hlinkClick r:id="rId2"/>
              </a:rPr>
              <a:t>available on GitHub</a:t>
            </a:r>
            <a:r>
              <a:rPr/>
              <a:t>.</a:t>
            </a:r>
          </a:p>
          <a:p>
            <a:pPr lvl="0" indent="0" marL="0">
              <a:buNone/>
            </a:pPr>
            <a:r>
              <a:rPr/>
              <a:t>Note</a:t>
            </a:r>
          </a:p>
          <a:p>
            <a:pPr lvl="0" indent="0" marL="0">
              <a:buNone/>
            </a:pPr>
            <a:r>
              <a:rPr/>
              <a:t>You might have seen or used Azure PowerShell commands that used a </a:t>
            </a:r>
            <a:r>
              <a:rPr>
                <a:latin typeface="Courier"/>
              </a:rPr>
              <a:t>-AzureRM</a:t>
            </a:r>
            <a:r>
              <a:rPr/>
              <a:t> format. Because Az PowerShell modules now have all the capabilities of AzureRM PowerShell modules and more, we’ll retire AzureRM PowerShell modules on 29 February 2024. To avoid service interruptions, </a:t>
            </a:r>
            <a:r>
              <a:rPr>
                <a:hlinkClick r:id="rId3"/>
              </a:rPr>
              <a:t>update your scripts</a:t>
            </a:r>
            <a:r>
              <a:rPr/>
              <a:t> that use AzureRM PowerShell modules to use Az PowerShell modules by 29 February 2024. To automatically update your scripts, follow the </a:t>
            </a:r>
            <a:r>
              <a:rPr>
                <a:hlinkClick r:id="rId4"/>
              </a:rPr>
              <a:t>quickstart guide</a:t>
            </a:r>
            <a:r>
              <a:rPr/>
              <a:t>.</a:t>
            </a:r>
          </a:p>
          <a:p>
            <a:pPr lvl="0" indent="0" marL="0">
              <a:spcBef>
                <a:spcPts val="3000"/>
              </a:spcBef>
              <a:buNone/>
            </a:pPr>
            <a:r>
              <a:rPr b="1"/>
              <a:t>Install the Az PowerShell module</a:t>
            </a:r>
          </a:p>
          <a:p>
            <a:pPr lvl="0" indent="0" marL="0">
              <a:buNone/>
            </a:pPr>
            <a:r>
              <a:rPr/>
              <a:t>The Az PowerShell module is available from a global repository called the PowerShell Gallery. You can install the module onto your local machine through the </a:t>
            </a:r>
            <a:r>
              <a:rPr>
                <a:latin typeface="Courier"/>
              </a:rPr>
              <a:t>Install-Module</a:t>
            </a:r>
            <a:r>
              <a:rPr/>
              <a:t> cmdlet.</a:t>
            </a:r>
          </a:p>
          <a:p>
            <a:pPr lvl="0" indent="0" marL="0">
              <a:buNone/>
            </a:pPr>
            <a:r>
              <a:rPr/>
              <a:t>To install the latest Azure Az PowerShell module, run the following commands:</a:t>
            </a:r>
          </a:p>
          <a:p>
            <a:pPr lvl="0" indent="-342900" marL="342900">
              <a:buAutoNum type="arabicPeriod"/>
            </a:pPr>
            <a:r>
              <a:rPr/>
              <a:t>Open the </a:t>
            </a:r>
            <a:r>
              <a:rPr b="1"/>
              <a:t>Start</a:t>
            </a:r>
            <a:r>
              <a:rPr/>
              <a:t> menu and enter </a:t>
            </a:r>
            <a:r>
              <a:rPr b="1"/>
              <a:t>PowerShell</a:t>
            </a:r>
            <a:r>
              <a:rPr/>
              <a:t>.</a:t>
            </a:r>
          </a:p>
          <a:p>
            <a:pPr lvl="0" indent="-342900" marL="342900">
              <a:buAutoNum type="arabicPeriod"/>
            </a:pPr>
            <a:r>
              <a:rPr/>
              <a:t>Select the </a:t>
            </a:r>
            <a:r>
              <a:rPr b="1"/>
              <a:t>PowerShell</a:t>
            </a:r>
            <a:r>
              <a:rPr/>
              <a:t> icon.</a:t>
            </a:r>
          </a:p>
          <a:p>
            <a:pPr lvl="0" indent="-342900" marL="342900">
              <a:buAutoNum type="arabicPeriod"/>
            </a:pPr>
            <a:r>
              <a:rPr/>
              <a:t>Enter the following command, and then press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This installs the module for your current user (controlled by the </a:t>
            </a:r>
            <a:r>
              <a:rPr>
                <a:latin typeface="Courier"/>
              </a:rPr>
              <a:t>Scope</a:t>
            </a:r>
            <a:r>
              <a:rPr/>
              <a:t> parameter).</a:t>
            </a:r>
          </a:p>
          <a:p>
            <a:pPr lvl="0" indent="0" marL="0">
              <a:buNone/>
            </a:pPr>
            <a:r>
              <a:rPr/>
              <a:t>The command relies on NuGet to retrieve components, so depending on the version you have installed, you might be prompted to download and install the latest version of NuGet.</a:t>
            </a:r>
          </a:p>
          <a:p>
            <a:pPr lvl="0" indent="0">
              <a:buNone/>
            </a:pPr>
            <a:r>
              <a:rPr>
                <a:latin typeface="Courier"/>
              </a:rPr>
              <a:t>NuGet provider is required to continue
PowerShellGet requires NuGet provider version '2.8.5.201' or newer to interact with NuGet-based repositories. The NuGet
 provider must be available in 'C:\Program Files\PackageManagement\ProviderAssemblies' or
'C:\Users\&lt;username&gt;\AppData\Local\PackageManagement\ProviderAssemblies'. You can also install the NuGet provider by running
'Install-PackageProvider -Name NuGet -MinimumVersion 2.8.5.201 -Force'. Do you want PowerShellGet to install and import
 the NuGet provider now?
 [Y] Yes  [N] No  [S] Suspend  [?] Help (default is "Y"):</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a:t>
            </a:r>
            <a:r>
              <a:rPr>
                <a:latin typeface="Courier"/>
              </a:rPr>
              <a:t>Import-Module</a:t>
            </a:r>
            <a:r>
              <a:rPr/>
              <a:t> might fail with something like the following output:</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Ctrl+C to stop the program.</a:t>
            </a:r>
          </a:p>
          <a:p>
            <a:pPr lvl="0" indent="0" marL="0">
              <a:buNone/>
            </a:pPr>
            <a:r>
              <a:rPr/>
              <a:t>Both behaviors typically indicate that the execution policy is “Restricted”, meaning you can’t run modules that you download from an external source, including the PowerShell Gallery. You can check this by running the cmdlet </a:t>
            </a:r>
            <a:r>
              <a:rPr>
                <a:latin typeface="Courier"/>
              </a:rPr>
              <a:t>Get-ExecutionPolicy</a:t>
            </a:r>
            <a:r>
              <a:rPr/>
              <a:t>. If it returns “Restricted”, then do the following:</a:t>
            </a:r>
          </a:p>
          <a:p>
            <a:pPr lvl="0" indent="-342900" marL="342900">
              <a:buAutoNum type="arabicPeriod"/>
            </a:pPr>
            <a:r>
              <a:rPr/>
              <a:t>Use the </a:t>
            </a:r>
            <a:r>
              <a:rPr>
                <a:latin typeface="Courier"/>
              </a:rPr>
              <a:t>SetExecutionPolicy</a:t>
            </a:r>
            <a:r>
              <a:rPr/>
              <a:t> cmdlet to change the policy to “RemoteSigned”:</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from scripts that you do not trust. Changing the execution policy might expose
you to the security risks described in the about_Execution_Policies help topic at
https:/go.microsoft.com/fwlink/?LinkID=135170. Do you want to change the execution policy?
[Y] Yes  [A] Yes to All  [N] No  [L] No to All  [S] Suspend  [?] Help (default is "N"):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a:t>
            </a:r>
            <a:r>
              <a:rPr>
                <a:latin typeface="Courier"/>
              </a:rPr>
              <a:t>Install-Module</a:t>
            </a:r>
            <a:r>
              <a:rPr/>
              <a:t> command for Azure.</a:t>
            </a:r>
          </a:p>
          <a:p>
            <a:pPr lvl="0" indent="0" marL="0">
              <a:buNone/>
            </a:pPr>
            <a:r>
              <a:rPr/>
              <a:t>You should be able to see the Az module loading. After it completes, you’ll be able to use </a:t>
            </a:r>
            <a:r>
              <a:rPr>
                <a:latin typeface="Courier"/>
              </a:rPr>
              <a:t>Import-Module</a:t>
            </a:r>
            <a:r>
              <a:rPr/>
              <a:t> to load the cmdlets.</a:t>
            </a:r>
          </a:p>
          <a:p>
            <a:pPr lvl="0" indent="0" marL="0">
              <a:buNone/>
            </a:pPr>
            <a:r>
              <a:rPr/>
              <a:t>Installing Azure PowerShell on Linux or macOS uses the same commands.</a:t>
            </a:r>
          </a:p>
          <a:p>
            <a:pPr lvl="0" indent="-342900" marL="342900">
              <a:buAutoNum type="arabicPeriod"/>
            </a:pPr>
            <a:r>
              <a:rPr/>
              <a:t>In a terminal, run the following command to launch PowerShell.</a:t>
            </a:r>
          </a:p>
          <a:p>
            <a:pPr lvl="1" indent="0">
              <a:buNone/>
            </a:pPr>
            <a:r>
              <a:rPr>
                <a:latin typeface="Courier"/>
              </a:rPr>
              <a:t>pwsh</a:t>
            </a:r>
          </a:p>
          <a:p>
            <a:pPr lvl="0" indent="-342900" marL="342900">
              <a:buAutoNum type="arabicPeriod"/>
            </a:pPr>
            <a:r>
              <a:rPr/>
              <a:t>Run the following command at the PowerShell prompt to install Azure PowerShell.</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If you’re asked whether you trust modules from </a:t>
            </a:r>
            <a:r>
              <a:rPr b="1"/>
              <a:t>PSGallery</a:t>
            </a:r>
            <a:r>
              <a:rPr/>
              <a:t>, answer </a:t>
            </a:r>
            <a:r>
              <a:rPr b="1"/>
              <a:t>Yes</a:t>
            </a:r>
            <a:r>
              <a:rPr/>
              <a:t> or </a:t>
            </a:r>
            <a:r>
              <a:rPr b="1"/>
              <a:t>Yes to All</a:t>
            </a:r>
            <a:r>
              <a:rPr/>
              <a:t>.</a:t>
            </a:r>
          </a:p>
          <a:p>
            <a:pPr lvl="0" indent="0" marL="0">
              <a:spcBef>
                <a:spcPts val="3000"/>
              </a:spcBef>
              <a:buNone/>
            </a:pPr>
            <a:r>
              <a:rPr b="1"/>
              <a:t>Update a PowerShell module</a:t>
            </a:r>
          </a:p>
          <a:p>
            <a:pPr lvl="0" indent="0" marL="0">
              <a:buNone/>
            </a:pPr>
            <a:r>
              <a:rPr/>
              <a:t>If you get a warning or error message indicating that a version of the Azure PowerShell module is already installed, you can update to the </a:t>
            </a:r>
            <a:r>
              <a:rPr i="1"/>
              <a:t>latest</a:t>
            </a:r>
            <a:r>
              <a:rPr/>
              <a:t> version by issuing the following command:</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As with the </a:t>
            </a:r>
            <a:r>
              <a:rPr>
                <a:latin typeface="Courier"/>
              </a:rPr>
              <a:t>Install-Module</a:t>
            </a:r>
            <a:r>
              <a:rPr/>
              <a:t> cmdlet, answer </a:t>
            </a:r>
            <a:r>
              <a:rPr b="1"/>
              <a:t>Yes</a:t>
            </a:r>
            <a:r>
              <a:rPr/>
              <a:t> or </a:t>
            </a:r>
            <a:r>
              <a:rPr b="1"/>
              <a:t>Yes to All</a:t>
            </a:r>
            <a:r>
              <a:rPr/>
              <a:t> when prompted to trust the module. You can also use the </a:t>
            </a:r>
            <a:r>
              <a:rPr>
                <a:latin typeface="Courier"/>
              </a:rPr>
              <a:t>Update-Module</a:t>
            </a:r>
            <a:r>
              <a:rPr/>
              <a:t> command to reinstall a module if you’re having trouble with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How to create a resource group with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autoloading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a:t>
            </a:r>
            <a:r>
              <a:rPr>
                <a:latin typeface="Courier"/>
              </a:rPr>
              <a:t>Connect-AzAccount</a:t>
            </a:r>
            <a:r>
              <a:rPr/>
              <a:t> cmdlet prompts for your Azure credentials, then connects to your Azure subscription. It has many optional parameters, but if all you need is an interactive prompt, you don’t need any parameters:</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a:t>
            </a:r>
            <a:r>
              <a:rPr>
                <a:latin typeface="Courier"/>
              </a:rPr>
              <a:t>Get-AzContext</a:t>
            </a:r>
            <a:r>
              <a:rPr/>
              <a:t> cmdlet to determine which subscription is active. If it’s not the correct one, you can change subscriptions using another cmdlet.</a:t>
            </a:r>
          </a:p>
          <a:p>
            <a:pPr lvl="0" indent="-342900" marL="342900">
              <a:buAutoNum type="arabicPeriod"/>
            </a:pPr>
            <a:r>
              <a:rPr/>
              <a:t>Get a list of all subscription names in your account with the </a:t>
            </a:r>
            <a:r>
              <a:rPr>
                <a:latin typeface="Courier"/>
              </a:rPr>
              <a:t>Get-AzSubscription</a:t>
            </a:r>
            <a:r>
              <a:rPr/>
              <a:t> command.</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a:t>
            </a:r>
            <a:r>
              <a:rPr>
                <a:latin typeface="Courier"/>
              </a:rPr>
              <a:t>Get-AzResourceGroup</a:t>
            </a:r>
            <a:r>
              <a:rPr/>
              <a:t> to the </a:t>
            </a:r>
            <a:r>
              <a:rPr>
                <a:latin typeface="Courier"/>
              </a:rPr>
              <a:t>Format-Table</a:t>
            </a:r>
            <a:r>
              <a:rPr/>
              <a:t> cmdlet using a pipe ‘|’.</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a:t>
            </a:r>
            <a:r>
              <a:rPr>
                <a:latin typeface="Courier"/>
              </a:rPr>
              <a:t>New-AzResourceGroup</a:t>
            </a:r>
            <a:r>
              <a:rPr/>
              <a:t>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a:t>
            </a:r>
            <a:r>
              <a:rPr>
                <a:latin typeface="Courier"/>
              </a:rPr>
              <a:t>New-AzResourceGroup</a:t>
            </a:r>
            <a:r>
              <a:rPr/>
              <a:t> has many optional parameters. However, the core syntax is:</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a:t>
            </a:r>
            <a:r>
              <a:rPr>
                <a:latin typeface="Courier"/>
              </a:rPr>
              <a:t>Get-AzResource</a:t>
            </a:r>
            <a:r>
              <a:rPr/>
              <a:t> lists your Azure resources, which is useful here to verify the resource group creation was successful.</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a:t>
            </a:r>
            <a:r>
              <a:rPr>
                <a:latin typeface="Courier"/>
              </a:rPr>
              <a:t>Get-AzResourceGroup</a:t>
            </a:r>
            <a:r>
              <a:rPr/>
              <a:t> command, you can get a more concise view through the </a:t>
            </a:r>
            <a:r>
              <a:rPr>
                <a:latin typeface="Courier"/>
              </a:rPr>
              <a:t>Format-Table</a:t>
            </a:r>
            <a:r>
              <a:rPr/>
              <a:t> cmdlet:</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a:t>
            </a:r>
            <a:r>
              <a:rPr>
                <a:latin typeface="Courier"/>
              </a:rPr>
              <a:t>New-AzVm</a:t>
            </a:r>
            <a:r>
              <a:rPr/>
              <a:t> cmdlet to create a virtual machine. The cmdlet has many parameters to let it handle the large number of VM configuration settings. Most of the parameters have reasonable default values, so we only need to specify five things:</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a:t>
            </a:r>
            <a:r>
              <a:rPr>
                <a:latin typeface="Courier"/>
              </a:rPr>
              <a:t>Get-Credential</a:t>
            </a:r>
            <a:r>
              <a:rPr/>
              <a:t> cmdlet. This cmdlet will prompt for a username and password and package it into a credential object.</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a:t>
            </a:r>
            <a:r>
              <a:rPr>
                <a:latin typeface="Courier"/>
              </a:rPr>
              <a:t>Set-AzVMOperatingSystem</a:t>
            </a:r>
            <a:r>
              <a:rPr/>
              <a:t>, </a:t>
            </a:r>
            <a:r>
              <a:rPr>
                <a:latin typeface="Courier"/>
              </a:rPr>
              <a:t>Set-AzVMSourceImage</a:t>
            </a:r>
            <a:r>
              <a:rPr/>
              <a:t>, </a:t>
            </a:r>
            <a:r>
              <a:rPr>
                <a:latin typeface="Courier"/>
              </a:rPr>
              <a:t>Add-AzVMNetworkInterface</a:t>
            </a:r>
            <a:r>
              <a:rPr/>
              <a:t>, and </a:t>
            </a:r>
            <a:r>
              <a:rPr>
                <a:latin typeface="Courier"/>
              </a:rPr>
              <a:t>Set-AzVMOSDisk</a:t>
            </a:r>
            <a:r>
              <a:rPr/>
              <a:t>.</a:t>
            </a:r>
          </a:p>
          <a:p>
            <a:pPr lvl="0" indent="0" marL="0">
              <a:buNone/>
            </a:pPr>
            <a:r>
              <a:rPr/>
              <a:t>Here’s an example that strings the </a:t>
            </a:r>
            <a:r>
              <a:rPr>
                <a:latin typeface="Courier"/>
              </a:rPr>
              <a:t>Get-Credential</a:t>
            </a:r>
            <a:r>
              <a:rPr/>
              <a:t> cmdlet together with the </a:t>
            </a:r>
            <a:r>
              <a:rPr>
                <a:latin typeface="Courier"/>
              </a:rPr>
              <a:t>-Credential</a:t>
            </a:r>
            <a:r>
              <a:rPr/>
              <a:t> parameter:</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a:t>
            </a:r>
            <a:r>
              <a:rPr>
                <a:latin typeface="Courier"/>
              </a:rPr>
              <a:t>AzVM</a:t>
            </a:r>
            <a:r>
              <a:rPr/>
              <a:t> suffix is specific to VM-based commands in PowerShell. There are several others you can use: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a:t>
            </a:r>
            <a:r>
              <a:rPr>
                <a:latin typeface="Courier"/>
              </a:rPr>
              <a:t>Get-AzVM -Status</a:t>
            </a:r>
            <a:r>
              <a:rPr/>
              <a:t> command. This command also supports entering a specific VM by including the </a:t>
            </a:r>
            <a:r>
              <a:rPr>
                <a:latin typeface="Courier"/>
              </a:rPr>
              <a:t>-Name</a:t>
            </a:r>
            <a:r>
              <a:rPr/>
              <a:t> property. Here, we’ll assign it to a PowerShell variable: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a:t>
            </a:r>
            <a:r>
              <a:rPr>
                <a:latin typeface="Courier"/>
              </a:rPr>
              <a:t>Update-AzVM</a:t>
            </a:r>
            <a:r>
              <a:rPr/>
              <a:t> command:</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2022-05-17T13:28:25Z</dcterms:created>
  <dcterms:modified xsi:type="dcterms:W3CDTF">2022-05-17T13:28:25Z</dcterms:modified>
</cp:coreProperties>
</file>

<file path=docProps/custom.xml><?xml version="1.0" encoding="utf-8"?>
<Properties xmlns="http://schemas.openxmlformats.org/officeDocument/2006/custom-properties" xmlns:vt="http://schemas.openxmlformats.org/officeDocument/2006/docPropsVTypes"/>
</file>