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azure/virtual-machines/linux/faq#what-are-the-username-requirements-when-creating-a-v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7-create-resource-using-script/" TargetMode="External" /><Relationship Id="rId3" Type="http://schemas.openxmlformats.org/officeDocument/2006/relationships/hyperlink" Target="https://docs.microsoft.com/en-us/learn/support/troubleshooting?uid=learn.automate-azure-tasks-with-powershell.6-exercise-create-resource-interactively&amp;documentId=77ba3b53-ba0c-d53e-d5df-24d1b9bef7b0&amp;versionIndependentDocumentId=f12a42d4-7b4b-99c1-df77-181b7533bf12&amp;contentPath=%2FMicrosoftDocs%2Flearn-pr%2Fblob%2Flive%2Flearn-pr%2Fazure%2Fautomate-azure-tasks-with-powershell%2F6-exercise-create-resource-interactively.yml&amp;url=https%3A%2F%2Fdocs.microsoft.com%2Fen-us%2Flearn%2Fmodules%2Fautomate-azure-tasks-with-powershell%2F6-exercise-create-resource-interactively&amp;author=mirobb" TargetMode="External" /><Relationship Id="rId4" Type="http://schemas.openxmlformats.org/officeDocument/2006/relationships/hyperlink" Target="https://docs.microsoft.com/en-us/learn/support/troubleshooting?uid=learn.automate-azure-tasks-with-powershell.6-exercise-create-resource-interactively&amp;documentId=77ba3b53-ba0c-d53e-d5df-24d1b9bef7b0&amp;versionIndependentDocumentId=f12a42d4-7b4b-99c1-df77-181b7533bf12&amp;contentPath=%2FMicrosoftDocs%2Flearn-pr%2Fblob%2Flive%2Flearn-pr%2Fazure%2Fautomate-azure-tasks-with-powershell%2F6-exercise-create-resource-interactively.yml&amp;url=https%3A%2F%2Fdocs.microsoft.com%2Fen-us%2Flearn%2Fmodules%2Fautomate-azure-tasks-with-powershell%2F6-exercise-create-resource-interactively&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15 minutes</a:t>
            </a:r>
          </a:p>
          <a:p>
            <a:pPr lvl="0" indent="0" marL="0">
              <a:buNone/>
            </a:pPr>
            <a:r>
              <a:rPr/>
              <a:t>Recall our original scenario: creating VMs to test our CRM software. When a new build is available, we want to spin up a new VM so we can test the full install experience from a clean image. When we’re finished, we want to delete the VM.</a:t>
            </a:r>
          </a:p>
          <a:p>
            <a:pPr lvl="0" indent="0" marL="0">
              <a:buNone/>
            </a:pPr>
            <a:r>
              <a:rPr/>
              <a:t>Let’s try the commands you would use to create a VM.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Create a Linux VM with Azure PowerShell</a:t>
            </a:r>
          </a:p>
        </p:txBody>
      </p:sp>
      <p:sp>
        <p:nvSpPr>
          <p:cNvPr id="3" name="Content Placeholder 2"/>
          <p:cNvSpPr>
            <a:spLocks noGrp="1"/>
          </p:cNvSpPr>
          <p:nvPr>
            <p:ph idx="1"/>
          </p:nvPr>
        </p:nvSpPr>
        <p:spPr/>
        <p:txBody>
          <a:bodyPr/>
          <a:lstStyle/>
          <a:p>
            <a:pPr lvl="0" indent="0" marL="0">
              <a:buNone/>
            </a:pPr>
            <a:r>
              <a:rPr/>
              <a:t>Because we’re using the Azure sandbox, you won’t have to create a resource group. Instead, use the resource group </a:t>
            </a:r>
            <a:r>
              <a:rPr b="1"/>
              <a:t>[sandbox resource group name]</a:t>
            </a:r>
            <a:r>
              <a:rPr/>
              <a:t>. In addition, be aware of the location restrictions.</a:t>
            </a:r>
          </a:p>
          <a:p>
            <a:pPr lvl="0" indent="0" marL="0">
              <a:buNone/>
            </a:pPr>
            <a:r>
              <a:rPr/>
              <a:t>Let’s create a new Azure VM with PowerShell.</a:t>
            </a:r>
          </a:p>
          <a:p>
            <a:pPr lvl="0" indent="-342900" marL="342900">
              <a:buAutoNum type="arabicPeriod"/>
            </a:pPr>
            <a:r>
              <a:rPr/>
              <a:t>Use the </a:t>
            </a:r>
            <a:r>
              <a:rPr>
                <a:latin typeface="Courier"/>
              </a:rPr>
              <a:t>New-AzVm</a:t>
            </a:r>
            <a:r>
              <a:rPr/>
              <a:t> cmdlet to create a VM.</a:t>
            </a:r>
          </a:p>
          <a:p>
            <a:pPr lvl="1"/>
            <a:r>
              <a:rPr/>
              <a:t>Use the resource group </a:t>
            </a:r>
            <a:r>
              <a:rPr b="1"/>
              <a:t>[sandbox resource group name]</a:t>
            </a:r>
            <a:r>
              <a:rPr/>
              <a:t>.</a:t>
            </a:r>
          </a:p>
          <a:p>
            <a:pPr lvl="1"/>
            <a:r>
              <a:rPr/>
              <a:t>Give the VM a name. Typically, you want to use something meaningful that identifies the purposes of the VM, location, and (if there’s more than one) instance number. We’ll use “testvm-eus-01” for “Test VM in East US, instance 1”. Come up with your own name based on where you’ll place the VM.</a:t>
            </a:r>
          </a:p>
          <a:p>
            <a:pPr lvl="1"/>
            <a:r>
              <a:rPr/>
              <a:t>Select a location close to you from the following list, available in the Azure sandbox. Make sure to change the value in the following example command if you’re using copy and paste.</a:t>
            </a:r>
          </a:p>
          <a:p>
            <a:pPr lvl="2"/>
            <a:r>
              <a:rPr/>
              <a:t>westus2</a:t>
            </a:r>
          </a:p>
          <a:p>
            <a:pPr lvl="2"/>
            <a:r>
              <a:rPr/>
              <a:t>southcentralus</a:t>
            </a:r>
          </a:p>
          <a:p>
            <a:pPr lvl="2"/>
            <a:r>
              <a:rPr/>
              <a:t>centralus</a:t>
            </a:r>
          </a:p>
          <a:p>
            <a:pPr lvl="2"/>
            <a:r>
              <a:rPr/>
              <a:t>eastus</a:t>
            </a:r>
          </a:p>
          <a:p>
            <a:pPr lvl="2"/>
            <a:r>
              <a:rPr/>
              <a:t>westeurope</a:t>
            </a:r>
          </a:p>
          <a:p>
            <a:pPr lvl="2"/>
            <a:r>
              <a:rPr/>
              <a:t>southeastasia</a:t>
            </a:r>
          </a:p>
          <a:p>
            <a:pPr lvl="2"/>
            <a:r>
              <a:rPr/>
              <a:t>japaneast</a:t>
            </a:r>
          </a:p>
          <a:p>
            <a:pPr lvl="2"/>
            <a:r>
              <a:rPr/>
              <a:t>brazilsouth</a:t>
            </a:r>
          </a:p>
          <a:p>
            <a:pPr lvl="2"/>
            <a:r>
              <a:rPr/>
              <a:t>australiasoutheast</a:t>
            </a:r>
          </a:p>
          <a:p>
            <a:pPr lvl="2"/>
            <a:r>
              <a:rPr/>
              <a:t>centralindia</a:t>
            </a:r>
          </a:p>
          <a:p>
            <a:pPr lvl="1"/>
            <a:r>
              <a:rPr/>
              <a:t>Use “UbuntuLTS” for the image; this is Ubuntu Linux.</a:t>
            </a:r>
          </a:p>
          <a:p>
            <a:pPr lvl="1"/>
            <a:r>
              <a:rPr/>
              <a:t>Use the </a:t>
            </a:r>
            <a:r>
              <a:rPr>
                <a:latin typeface="Courier"/>
              </a:rPr>
              <a:t>Get-Credential</a:t>
            </a:r>
            <a:r>
              <a:rPr/>
              <a:t> cmdlet and feed the results into the </a:t>
            </a:r>
            <a:r>
              <a:rPr>
                <a:latin typeface="Courier"/>
              </a:rPr>
              <a:t>Credential</a:t>
            </a:r>
            <a:r>
              <a:rPr/>
              <a:t> parameter.</a:t>
            </a:r>
          </a:p>
          <a:p>
            <a:pPr lvl="2" indent="0" marL="685800">
              <a:buNone/>
            </a:pPr>
            <a:r>
              <a:rPr/>
              <a:t>Important</a:t>
            </a:r>
          </a:p>
          <a:p>
            <a:pPr lvl="2" indent="0" marL="685800">
              <a:buNone/>
            </a:pPr>
            <a:r>
              <a:rPr/>
              <a:t>See the </a:t>
            </a:r>
            <a:r>
              <a:rPr>
                <a:hlinkClick r:id="rId2"/>
              </a:rPr>
              <a:t>Linux VM FAQ</a:t>
            </a:r>
            <a:r>
              <a:rPr/>
              <a:t> for username and password limitations. Passwords must be 12 - 123 characters in length, and meet three of the following four complexity requirements:</a:t>
            </a:r>
          </a:p>
          <a:p>
            <a:pPr lvl="2"/>
            <a:r>
              <a:rPr/>
              <a:t>Have lowercase characters</a:t>
            </a:r>
          </a:p>
          <a:p>
            <a:pPr lvl="2"/>
            <a:r>
              <a:rPr/>
              <a:t>Have uppercase characters</a:t>
            </a:r>
          </a:p>
          <a:p>
            <a:pPr lvl="2"/>
            <a:r>
              <a:rPr/>
              <a:t>Have a digit</a:t>
            </a:r>
          </a:p>
          <a:p>
            <a:pPr lvl="2"/>
            <a:r>
              <a:rPr/>
              <a:t>Have a special character (Regex match [\W_])</a:t>
            </a:r>
          </a:p>
          <a:p>
            <a:pPr lvl="1"/>
            <a:r>
              <a:rPr/>
              <a:t>Add the </a:t>
            </a:r>
            <a:r>
              <a:rPr>
                <a:latin typeface="Courier"/>
              </a:rPr>
              <a:t>-OpenPorts</a:t>
            </a:r>
            <a:r>
              <a:rPr/>
              <a:t> parameter and pass “22” as the port. This port will let us SSH into the machine.</a:t>
            </a:r>
          </a:p>
          <a:p>
            <a:pPr lvl="1"/>
            <a:r>
              <a:rPr/>
              <a:t>Create a public IP address name. You’ll use this name to create and find your static IP address to sign in to the machine.</a:t>
            </a:r>
          </a:p>
          <a:p>
            <a:pPr lvl="1" indent="0">
              <a:buNone/>
            </a:pPr>
            <a:r>
              <a:rPr>
                <a:latin typeface="Courier"/>
              </a:rPr>
              <a:t>New</a:t>
            </a:r>
            <a:r>
              <a:rPr>
                <a:solidFill>
                  <a:srgbClr val="666666"/>
                </a:solidFill>
                <a:latin typeface="Courier"/>
              </a:rPr>
              <a:t>-</a:t>
            </a:r>
            <a:r>
              <a:rPr>
                <a:latin typeface="Courier"/>
              </a:rPr>
              <a:t>AzVm </a:t>
            </a:r>
            <a:r>
              <a:rPr>
                <a:solidFill>
                  <a:srgbClr val="666666"/>
                </a:solidFill>
                <a:latin typeface="Courier"/>
              </a:rPr>
              <a:t>-</a:t>
            </a:r>
            <a:r>
              <a:rPr>
                <a:latin typeface="Courier"/>
              </a:rPr>
              <a:t>ResourceGroupName </a:t>
            </a:r>
            <a:r>
              <a:rPr>
                <a:solidFill>
                  <a:srgbClr val="666666"/>
                </a:solidFill>
                <a:latin typeface="Courier"/>
              </a:rPr>
              <a:t>[</a:t>
            </a:r>
            <a:r>
              <a:rPr>
                <a:latin typeface="Courier"/>
              </a:rPr>
              <a:t>sandbox resource </a:t>
            </a:r>
            <a:r>
              <a:rPr>
                <a:solidFill>
                  <a:srgbClr val="06287E"/>
                </a:solidFill>
                <a:latin typeface="Courier"/>
              </a:rPr>
              <a:t>group</a:t>
            </a:r>
            <a:r>
              <a:rPr>
                <a:latin typeface="Courier"/>
              </a:rPr>
              <a:t> name</a:t>
            </a:r>
            <a:r>
              <a:rPr>
                <a:solidFill>
                  <a:srgbClr val="666666"/>
                </a:solidFill>
                <a:latin typeface="Courier"/>
              </a:rPr>
              <a:t>]</a:t>
            </a:r>
            <a:r>
              <a:rPr>
                <a:latin typeface="Courier"/>
              </a:rPr>
              <a:t> </a:t>
            </a:r>
            <a:r>
              <a:rPr>
                <a:solidFill>
                  <a:srgbClr val="666666"/>
                </a:solidFill>
                <a:latin typeface="Courier"/>
              </a:rPr>
              <a:t>-</a:t>
            </a:r>
            <a:r>
              <a:rPr>
                <a:latin typeface="Courier"/>
              </a:rPr>
              <a:t>Name </a:t>
            </a:r>
            <a:r>
              <a:rPr>
                <a:solidFill>
                  <a:srgbClr val="4070A0"/>
                </a:solidFill>
                <a:latin typeface="Courier"/>
              </a:rPr>
              <a:t>"testvm-eus-01"</a:t>
            </a:r>
            <a:r>
              <a:rPr>
                <a:latin typeface="Courier"/>
              </a:rPr>
              <a:t> </a:t>
            </a:r>
            <a:r>
              <a:rPr>
                <a:solidFill>
                  <a:srgbClr val="666666"/>
                </a:solidFill>
                <a:latin typeface="Courier"/>
              </a:rPr>
              <a:t>-</a:t>
            </a:r>
            <a:r>
              <a:rPr>
                <a:latin typeface="Courier"/>
              </a:rPr>
              <a:t>Credential </a:t>
            </a:r>
            <a:r>
              <a:rPr>
                <a:solidFill>
                  <a:srgbClr val="666666"/>
                </a:solidFill>
                <a:latin typeface="Courier"/>
              </a:rPr>
              <a:t>(</a:t>
            </a:r>
            <a:r>
              <a:rPr>
                <a:solidFill>
                  <a:srgbClr val="06287E"/>
                </a:solidFill>
                <a:latin typeface="Courier"/>
              </a:rPr>
              <a:t>Get-Credential</a:t>
            </a:r>
            <a:r>
              <a:rPr>
                <a:solidFill>
                  <a:srgbClr val="666666"/>
                </a:solidFill>
                <a:latin typeface="Courier"/>
              </a:rPr>
              <a:t>)</a:t>
            </a:r>
            <a:r>
              <a:rPr>
                <a:latin typeface="Courier"/>
              </a:rPr>
              <a:t> </a:t>
            </a:r>
            <a:r>
              <a:rPr>
                <a:solidFill>
                  <a:srgbClr val="666666"/>
                </a:solidFill>
                <a:latin typeface="Courier"/>
              </a:rPr>
              <a:t>-</a:t>
            </a:r>
            <a:r>
              <a:rPr>
                <a:latin typeface="Courier"/>
              </a:rPr>
              <a:t>Location </a:t>
            </a:r>
            <a:r>
              <a:rPr>
                <a:solidFill>
                  <a:srgbClr val="4070A0"/>
                </a:solidFill>
                <a:latin typeface="Courier"/>
              </a:rPr>
              <a:t>"East US"</a:t>
            </a:r>
            <a:r>
              <a:rPr>
                <a:latin typeface="Courier"/>
              </a:rPr>
              <a:t> </a:t>
            </a:r>
            <a:r>
              <a:rPr>
                <a:solidFill>
                  <a:srgbClr val="666666"/>
                </a:solidFill>
                <a:latin typeface="Courier"/>
              </a:rPr>
              <a:t>-</a:t>
            </a:r>
            <a:r>
              <a:rPr>
                <a:latin typeface="Courier"/>
              </a:rPr>
              <a:t>Image UbuntuLTS </a:t>
            </a:r>
            <a:r>
              <a:rPr>
                <a:solidFill>
                  <a:srgbClr val="666666"/>
                </a:solidFill>
                <a:latin typeface="Courier"/>
              </a:rPr>
              <a:t>-</a:t>
            </a:r>
            <a:r>
              <a:rPr>
                <a:latin typeface="Courier"/>
              </a:rPr>
              <a:t>OpenPorts 22 </a:t>
            </a:r>
            <a:r>
              <a:rPr>
                <a:solidFill>
                  <a:srgbClr val="666666"/>
                </a:solidFill>
                <a:latin typeface="Courier"/>
              </a:rPr>
              <a:t>-</a:t>
            </a:r>
            <a:r>
              <a:rPr>
                <a:latin typeface="Courier"/>
              </a:rPr>
              <a:t>PublicIpAddressName </a:t>
            </a:r>
            <a:r>
              <a:rPr>
                <a:solidFill>
                  <a:srgbClr val="4070A0"/>
                </a:solidFill>
                <a:latin typeface="Courier"/>
              </a:rPr>
              <a:t>"testvm-01"</a:t>
            </a:r>
          </a:p>
          <a:p>
            <a:pPr lvl="1" indent="0" marL="342900">
              <a:buNone/>
            </a:pPr>
            <a:r>
              <a:rPr/>
              <a:t>Tip</a:t>
            </a:r>
          </a:p>
          <a:p>
            <a:pPr lvl="1" indent="0" marL="342900">
              <a:buNone/>
            </a:pPr>
            <a:r>
              <a:rPr/>
              <a:t>You can use the </a:t>
            </a:r>
            <a:r>
              <a:rPr b="1"/>
              <a:t>Copy</a:t>
            </a:r>
            <a:r>
              <a:rPr/>
              <a:t> button to copy commands to the clipboard. To paste, right-click on a new line in the Cloud Shell window and select </a:t>
            </a:r>
            <a:r>
              <a:rPr b="1"/>
              <a:t>Paste</a:t>
            </a:r>
            <a:r>
              <a:rPr/>
              <a:t>, or use the Shift+Insert keyboard shortcut (⌘+V on macOS).</a:t>
            </a:r>
          </a:p>
          <a:p>
            <a:pPr lvl="0" indent="-342900" marL="342900">
              <a:buAutoNum type="arabicPeriod"/>
            </a:pPr>
            <a:r>
              <a:rPr/>
              <a:t>Create a username and password, then press </a:t>
            </a:r>
            <a:r>
              <a:rPr>
                <a:latin typeface="Courier"/>
              </a:rPr>
              <a:t>Enter</a:t>
            </a:r>
            <a:r>
              <a:rPr/>
              <a:t>. PowerShell will start creating your VM.</a:t>
            </a:r>
          </a:p>
          <a:p>
            <a:pPr lvl="0" indent="-342900" marL="342900">
              <a:buAutoNum type="arabicPeriod"/>
            </a:pPr>
            <a:r>
              <a:rPr/>
              <a:t>The VM creation takes a few minutes to complete. After completion, you can query it and assign the VM object to a variable (</a:t>
            </a:r>
            <a:r>
              <a:rPr>
                <a:latin typeface="Courier"/>
              </a:rPr>
              <a:t>$vm</a:t>
            </a:r>
            <a:r>
              <a:rPr/>
              <a:t>).</a:t>
            </a:r>
          </a:p>
          <a:p>
            <a:pPr lvl="1" indent="0">
              <a:buNone/>
            </a:pPr>
            <a:r>
              <a:rPr>
                <a:solidFill>
                  <a:srgbClr val="19177C"/>
                </a:solidFill>
                <a:latin typeface="Courier"/>
              </a:rPr>
              <a:t>$vm</a:t>
            </a:r>
            <a:r>
              <a:rPr>
                <a:latin typeface="Courier"/>
              </a:rPr>
              <a:t> </a:t>
            </a:r>
            <a:r>
              <a:rPr>
                <a:solidFill>
                  <a:srgbClr val="666666"/>
                </a:solidFill>
                <a:latin typeface="Courier"/>
              </a:rPr>
              <a:t>=</a:t>
            </a:r>
            <a:r>
              <a:rPr>
                <a:latin typeface="Courier"/>
              </a:rPr>
              <a:t> </a:t>
            </a:r>
            <a:r>
              <a:rPr>
                <a:solidFill>
                  <a:srgbClr val="666666"/>
                </a:solidFill>
                <a:latin typeface="Courier"/>
              </a:rPr>
              <a:t>(</a:t>
            </a:r>
            <a:r>
              <a:rPr>
                <a:latin typeface="Courier"/>
              </a:rPr>
              <a:t>Get</a:t>
            </a:r>
            <a:r>
              <a:rPr>
                <a:solidFill>
                  <a:srgbClr val="666666"/>
                </a:solidFill>
                <a:latin typeface="Courier"/>
              </a:rPr>
              <a:t>-</a:t>
            </a:r>
            <a:r>
              <a:rPr>
                <a:latin typeface="Courier"/>
              </a:rPr>
              <a:t>AzVM </a:t>
            </a:r>
            <a:r>
              <a:rPr>
                <a:solidFill>
                  <a:srgbClr val="666666"/>
                </a:solidFill>
                <a:latin typeface="Courier"/>
              </a:rPr>
              <a:t>-</a:t>
            </a:r>
            <a:r>
              <a:rPr>
                <a:latin typeface="Courier"/>
              </a:rPr>
              <a:t>Name </a:t>
            </a:r>
            <a:r>
              <a:rPr>
                <a:solidFill>
                  <a:srgbClr val="4070A0"/>
                </a:solidFill>
                <a:latin typeface="Courier"/>
              </a:rPr>
              <a:t>"testvm-eus-01"</a:t>
            </a:r>
            <a:r>
              <a:rPr>
                <a:latin typeface="Courier"/>
              </a:rPr>
              <a:t> </a:t>
            </a:r>
            <a:r>
              <a:rPr>
                <a:solidFill>
                  <a:srgbClr val="666666"/>
                </a:solidFill>
                <a:latin typeface="Courier"/>
              </a:rPr>
              <a:t>-</a:t>
            </a:r>
            <a:r>
              <a:rPr>
                <a:latin typeface="Courier"/>
              </a:rPr>
              <a:t>ResourceGroupName </a:t>
            </a:r>
            <a:r>
              <a:rPr>
                <a:solidFill>
                  <a:srgbClr val="666666"/>
                </a:solidFill>
                <a:latin typeface="Courier"/>
              </a:rPr>
              <a:t>[</a:t>
            </a:r>
            <a:r>
              <a:rPr>
                <a:latin typeface="Courier"/>
              </a:rPr>
              <a:t>sandbox resource </a:t>
            </a:r>
            <a:r>
              <a:rPr>
                <a:solidFill>
                  <a:srgbClr val="06287E"/>
                </a:solidFill>
                <a:latin typeface="Courier"/>
              </a:rPr>
              <a:t>group</a:t>
            </a:r>
            <a:r>
              <a:rPr>
                <a:latin typeface="Courier"/>
              </a:rPr>
              <a:t> name</a:t>
            </a:r>
            <a:r>
              <a:rPr>
                <a:solidFill>
                  <a:srgbClr val="666666"/>
                </a:solidFill>
                <a:latin typeface="Courier"/>
              </a:rPr>
              <a:t>])</a:t>
            </a:r>
          </a:p>
          <a:p>
            <a:pPr lvl="0" indent="-342900" marL="342900">
              <a:buAutoNum type="arabicPeriod"/>
            </a:pPr>
            <a:r>
              <a:rPr/>
              <a:t>Query the value to dump out the information about the VM.</a:t>
            </a:r>
          </a:p>
          <a:p>
            <a:pPr lvl="1" indent="0">
              <a:buNone/>
            </a:pPr>
            <a:r>
              <a:rPr>
                <a:solidFill>
                  <a:srgbClr val="19177C"/>
                </a:solidFill>
                <a:latin typeface="Courier"/>
              </a:rPr>
              <a:t>$vm</a:t>
            </a:r>
          </a:p>
          <a:p>
            <a:pPr lvl="1" indent="0" marL="342900">
              <a:buNone/>
            </a:pPr>
            <a:r>
              <a:rPr/>
              <a:t>You should see something like the following output:</a:t>
            </a:r>
          </a:p>
          <a:p>
            <a:pPr lvl="1" indent="0">
              <a:buNone/>
            </a:pPr>
            <a:r>
              <a:rPr>
                <a:latin typeface="Courier"/>
              </a:rPr>
              <a:t>ResourceGroupName : [sandbox resource group name]
Id                : /subscriptions/00000000-0000-0000-0000-000000000000/resourceGroups/[sandbox resource group name]/providers/Microsoft.Compute/virtualMachines/testvm-eus-01
VmId              : 00000000-0000-0000-0000-000000000000
Name              : testvm-eus-01
Type              : Microsoft.Compute/virtualMachines
Location          : eastus
Tags              : {}
HardwareProfile   : {VmSize}
NetworkProfile    : {NetworkInterfaces}
OSProfile         : {ComputerName, AdminUsername, LinuxConfiguration, Secrets}
ProvisioningState : Succeeded
StorageProfile    : {ImageReference, OsDisk, DataDisks}</a:t>
            </a:r>
          </a:p>
          <a:p>
            <a:pPr lvl="0" indent="-342900" marL="342900">
              <a:buAutoNum type="arabicPeriod"/>
            </a:pPr>
            <a:r>
              <a:rPr/>
              <a:t>You can reach into complex objects through a dot (“.”) notation. For example, to see the properties in the </a:t>
            </a:r>
            <a:r>
              <a:rPr>
                <a:latin typeface="Courier"/>
              </a:rPr>
              <a:t>VMSize</a:t>
            </a:r>
            <a:r>
              <a:rPr/>
              <a:t> object associated with the HardwareProfile section, run the following command:</a:t>
            </a:r>
          </a:p>
          <a:p>
            <a:pPr lvl="1" indent="0">
              <a:buNone/>
            </a:pPr>
            <a:r>
              <a:rPr>
                <a:solidFill>
                  <a:srgbClr val="19177C"/>
                </a:solidFill>
                <a:latin typeface="Courier"/>
              </a:rPr>
              <a:t>$vm</a:t>
            </a:r>
            <a:r>
              <a:rPr>
                <a:solidFill>
                  <a:srgbClr val="666666"/>
                </a:solidFill>
                <a:latin typeface="Courier"/>
              </a:rPr>
              <a:t>.</a:t>
            </a:r>
            <a:r>
              <a:rPr>
                <a:solidFill>
                  <a:srgbClr val="06287E"/>
                </a:solidFill>
                <a:latin typeface="Courier"/>
              </a:rPr>
              <a:t>HardwareProfile</a:t>
            </a:r>
          </a:p>
          <a:p>
            <a:pPr lvl="0" indent="-342900" marL="342900">
              <a:buAutoNum type="arabicPeriod"/>
            </a:pPr>
            <a:r>
              <a:rPr/>
              <a:t>Or, to get information on one of the disks, run the following command:</a:t>
            </a:r>
          </a:p>
          <a:p>
            <a:pPr lvl="1" indent="0">
              <a:buNone/>
            </a:pPr>
            <a:r>
              <a:rPr>
                <a:solidFill>
                  <a:srgbClr val="19177C"/>
                </a:solidFill>
                <a:latin typeface="Courier"/>
              </a:rPr>
              <a:t>$vm</a:t>
            </a:r>
            <a:r>
              <a:rPr>
                <a:solidFill>
                  <a:srgbClr val="666666"/>
                </a:solidFill>
                <a:latin typeface="Courier"/>
              </a:rPr>
              <a:t>.</a:t>
            </a:r>
            <a:r>
              <a:rPr>
                <a:solidFill>
                  <a:srgbClr val="06287E"/>
                </a:solidFill>
                <a:latin typeface="Courier"/>
              </a:rPr>
              <a:t>StorageProfile</a:t>
            </a:r>
            <a:r>
              <a:rPr>
                <a:solidFill>
                  <a:srgbClr val="666666"/>
                </a:solidFill>
                <a:latin typeface="Courier"/>
              </a:rPr>
              <a:t>.</a:t>
            </a:r>
            <a:r>
              <a:rPr>
                <a:solidFill>
                  <a:srgbClr val="06287E"/>
                </a:solidFill>
                <a:latin typeface="Courier"/>
              </a:rPr>
              <a:t>OsDisk</a:t>
            </a:r>
          </a:p>
          <a:p>
            <a:pPr lvl="0" indent="-342900" marL="342900">
              <a:buAutoNum type="arabicPeriod"/>
            </a:pPr>
            <a:r>
              <a:rPr/>
              <a:t>You can even pass the VM object into other cmdlets. For example, running the following command will show you all available sizes for your VM:</a:t>
            </a:r>
          </a:p>
          <a:p>
            <a:pPr lvl="1" indent="0">
              <a:buNone/>
            </a:pP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AzVMSize</a:t>
            </a:r>
          </a:p>
          <a:p>
            <a:pPr lvl="0" indent="-342900" marL="342900">
              <a:buAutoNum type="arabicPeriod"/>
            </a:pPr>
            <a:r>
              <a:rPr/>
              <a:t>Now, run the following command to get your public IP address:</a:t>
            </a:r>
          </a:p>
          <a:p>
            <a:pPr lvl="1" indent="0">
              <a:buNone/>
            </a:pPr>
            <a:r>
              <a:rPr>
                <a:latin typeface="Courier"/>
              </a:rPr>
              <a:t>Get</a:t>
            </a:r>
            <a:r>
              <a:rPr>
                <a:solidFill>
                  <a:srgbClr val="666666"/>
                </a:solidFill>
                <a:latin typeface="Courier"/>
              </a:rPr>
              <a:t>-</a:t>
            </a:r>
            <a:r>
              <a:rPr>
                <a:latin typeface="Courier"/>
              </a:rPr>
              <a:t>AzPublicIpAddress </a:t>
            </a:r>
            <a:r>
              <a:rPr>
                <a:solidFill>
                  <a:srgbClr val="666666"/>
                </a:solidFill>
                <a:latin typeface="Courier"/>
              </a:rPr>
              <a:t>-</a:t>
            </a:r>
            <a:r>
              <a:rPr>
                <a:latin typeface="Courier"/>
              </a:rPr>
              <a:t>ResourceGroupName </a:t>
            </a:r>
            <a:r>
              <a:rPr>
                <a:solidFill>
                  <a:srgbClr val="666666"/>
                </a:solidFill>
                <a:latin typeface="Courier"/>
              </a:rPr>
              <a:t>[</a:t>
            </a:r>
            <a:r>
              <a:rPr>
                <a:latin typeface="Courier"/>
              </a:rPr>
              <a:t>sandbox resource </a:t>
            </a:r>
            <a:r>
              <a:rPr>
                <a:solidFill>
                  <a:srgbClr val="06287E"/>
                </a:solidFill>
                <a:latin typeface="Courier"/>
              </a:rPr>
              <a:t>group</a:t>
            </a:r>
            <a:r>
              <a:rPr>
                <a:latin typeface="Courier"/>
              </a:rPr>
              <a:t> name</a:t>
            </a:r>
            <a:r>
              <a:rPr>
                <a:solidFill>
                  <a:srgbClr val="666666"/>
                </a:solidFill>
                <a:latin typeface="Courier"/>
              </a:rPr>
              <a:t>]</a:t>
            </a:r>
            <a:r>
              <a:rPr>
                <a:latin typeface="Courier"/>
              </a:rPr>
              <a:t> </a:t>
            </a:r>
            <a:r>
              <a:rPr>
                <a:solidFill>
                  <a:srgbClr val="666666"/>
                </a:solidFill>
                <a:latin typeface="Courier"/>
              </a:rPr>
              <a:t>-</a:t>
            </a:r>
            <a:r>
              <a:rPr>
                <a:latin typeface="Courier"/>
              </a:rPr>
              <a:t>Name </a:t>
            </a:r>
            <a:r>
              <a:rPr>
                <a:solidFill>
                  <a:srgbClr val="4070A0"/>
                </a:solidFill>
                <a:latin typeface="Courier"/>
              </a:rPr>
              <a:t>"testvm-01"</a:t>
            </a:r>
          </a:p>
          <a:p>
            <a:pPr lvl="0" indent="-342900" marL="342900">
              <a:buAutoNum type="arabicPeriod"/>
            </a:pPr>
            <a:r>
              <a:rPr/>
              <a:t>With the IP address, you can connect to the VM with SSH. For example, if you used the username “bob”, and the IP address is “205.22.16.5”, running this command would connect to the Linux machine:</a:t>
            </a:r>
          </a:p>
          <a:p>
            <a:pPr lvl="1" indent="0">
              <a:buNone/>
            </a:pPr>
            <a:r>
              <a:rPr>
                <a:latin typeface="Courier"/>
              </a:rPr>
              <a:t>ssh bob@205</a:t>
            </a:r>
            <a:r>
              <a:rPr>
                <a:solidFill>
                  <a:srgbClr val="666666"/>
                </a:solidFill>
                <a:latin typeface="Courier"/>
              </a:rPr>
              <a:t>.</a:t>
            </a:r>
            <a:r>
              <a:rPr>
                <a:solidFill>
                  <a:srgbClr val="06287E"/>
                </a:solidFill>
                <a:latin typeface="Courier"/>
              </a:rPr>
              <a:t>22</a:t>
            </a:r>
            <a:r>
              <a:rPr>
                <a:solidFill>
                  <a:srgbClr val="666666"/>
                </a:solidFill>
                <a:latin typeface="Courier"/>
              </a:rPr>
              <a:t>.</a:t>
            </a:r>
            <a:r>
              <a:rPr>
                <a:solidFill>
                  <a:srgbClr val="06287E"/>
                </a:solidFill>
                <a:latin typeface="Courier"/>
              </a:rPr>
              <a:t>16</a:t>
            </a:r>
            <a:r>
              <a:rPr>
                <a:solidFill>
                  <a:srgbClr val="666666"/>
                </a:solidFill>
                <a:latin typeface="Courier"/>
              </a:rPr>
              <a:t>.</a:t>
            </a:r>
            <a:r>
              <a:rPr>
                <a:solidFill>
                  <a:srgbClr val="06287E"/>
                </a:solidFill>
                <a:latin typeface="Courier"/>
              </a:rPr>
              <a:t>5</a:t>
            </a:r>
          </a:p>
          <a:p>
            <a:pPr lvl="1" indent="0" marL="342900">
              <a:buNone/>
            </a:pPr>
            <a:r>
              <a:rPr/>
              <a:t>Log out by entering </a:t>
            </a:r>
            <a:r>
              <a:rPr>
                <a:latin typeface="Courier"/>
              </a:rPr>
              <a:t>exit</a:t>
            </a:r>
            <a:r>
              <a:rPr/>
              <a: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Delete a VM</a:t>
            </a:r>
          </a:p>
        </p:txBody>
      </p:sp>
      <p:sp>
        <p:nvSpPr>
          <p:cNvPr id="3" name="Content Placeholder 2"/>
          <p:cNvSpPr>
            <a:spLocks noGrp="1"/>
          </p:cNvSpPr>
          <p:nvPr>
            <p:ph idx="1"/>
          </p:nvPr>
        </p:nvSpPr>
        <p:spPr/>
        <p:txBody>
          <a:bodyPr/>
          <a:lstStyle/>
          <a:p>
            <a:pPr lvl="0" indent="0" marL="0">
              <a:buNone/>
            </a:pPr>
            <a:r>
              <a:rPr/>
              <a:t>To try out some more commands, let’s delete the VM. We’ll shut it down first:</a:t>
            </a:r>
          </a:p>
          <a:p>
            <a:pPr lvl="0" indent="0">
              <a:buNone/>
            </a:pPr>
            <a:r>
              <a:rPr>
                <a:latin typeface="Courier"/>
              </a:rPr>
              <a:t>Stop</a:t>
            </a:r>
            <a:r>
              <a:rPr>
                <a:solidFill>
                  <a:srgbClr val="666666"/>
                </a:solidFill>
                <a:latin typeface="Courier"/>
              </a:rPr>
              <a:t>-</a:t>
            </a:r>
            <a:r>
              <a:rPr>
                <a:latin typeface="Courier"/>
              </a:rPr>
              <a:t>AzVM </a:t>
            </a:r>
            <a:r>
              <a:rPr>
                <a:solidFill>
                  <a:srgbClr val="666666"/>
                </a:solidFill>
                <a:latin typeface="Courier"/>
              </a:rPr>
              <a:t>-</a:t>
            </a:r>
            <a:r>
              <a:rPr>
                <a:latin typeface="Courier"/>
              </a:rPr>
              <a:t>Name </a:t>
            </a:r>
            <a:r>
              <a:rPr>
                <a:solidFill>
                  <a:srgbClr val="19177C"/>
                </a:solidFill>
                <a:latin typeface="Courier"/>
              </a:rPr>
              <a:t>$vm</a:t>
            </a:r>
            <a:r>
              <a:rPr>
                <a:solidFill>
                  <a:srgbClr val="666666"/>
                </a:solidFill>
                <a:latin typeface="Courier"/>
              </a:rPr>
              <a:t>.</a:t>
            </a:r>
            <a:r>
              <a:rPr>
                <a:solidFill>
                  <a:srgbClr val="06287E"/>
                </a:solidFill>
                <a:latin typeface="Courier"/>
              </a:rPr>
              <a:t>Name</a:t>
            </a:r>
            <a:r>
              <a:rPr>
                <a:latin typeface="Courier"/>
              </a:rPr>
              <a:t>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p>
          <a:p>
            <a:pPr lvl="0" indent="0" marL="0">
              <a:buNone/>
            </a:pPr>
            <a:r>
              <a:rPr/>
              <a:t>Now, let’s delete the VM by running the </a:t>
            </a:r>
            <a:r>
              <a:rPr>
                <a:latin typeface="Courier"/>
              </a:rPr>
              <a:t>Remove-AzVM</a:t>
            </a:r>
            <a:r>
              <a:rPr/>
              <a:t> cmdlet:</a:t>
            </a:r>
          </a:p>
          <a:p>
            <a:pPr lvl="0" indent="0">
              <a:buNone/>
            </a:pPr>
            <a:r>
              <a:rPr>
                <a:latin typeface="Courier"/>
              </a:rPr>
              <a:t>Remove</a:t>
            </a:r>
            <a:r>
              <a:rPr>
                <a:solidFill>
                  <a:srgbClr val="666666"/>
                </a:solidFill>
                <a:latin typeface="Courier"/>
              </a:rPr>
              <a:t>-</a:t>
            </a:r>
            <a:r>
              <a:rPr>
                <a:latin typeface="Courier"/>
              </a:rPr>
              <a:t>AzVM </a:t>
            </a:r>
            <a:r>
              <a:rPr>
                <a:solidFill>
                  <a:srgbClr val="666666"/>
                </a:solidFill>
                <a:latin typeface="Courier"/>
              </a:rPr>
              <a:t>-</a:t>
            </a:r>
            <a:r>
              <a:rPr>
                <a:latin typeface="Courier"/>
              </a:rPr>
              <a:t>Name </a:t>
            </a:r>
            <a:r>
              <a:rPr>
                <a:solidFill>
                  <a:srgbClr val="19177C"/>
                </a:solidFill>
                <a:latin typeface="Courier"/>
              </a:rPr>
              <a:t>$vm</a:t>
            </a:r>
            <a:r>
              <a:rPr>
                <a:solidFill>
                  <a:srgbClr val="666666"/>
                </a:solidFill>
                <a:latin typeface="Courier"/>
              </a:rPr>
              <a:t>.</a:t>
            </a:r>
            <a:r>
              <a:rPr>
                <a:solidFill>
                  <a:srgbClr val="06287E"/>
                </a:solidFill>
                <a:latin typeface="Courier"/>
              </a:rPr>
              <a:t>Name</a:t>
            </a:r>
            <a:r>
              <a:rPr>
                <a:latin typeface="Courier"/>
              </a:rPr>
              <a:t>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p>
          <a:p>
            <a:pPr lvl="0" indent="0" marL="0">
              <a:buNone/>
            </a:pPr>
            <a:r>
              <a:rPr/>
              <a:t>Run this command to list all the resources in your resource group:</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You should see a bunch of resources (disks, virtual networks, and so on) that all still exist.</a:t>
            </a:r>
          </a:p>
          <a:p>
            <a:pPr lvl="0" indent="0">
              <a:buNone/>
            </a:pPr>
            <a:r>
              <a:rPr>
                <a:latin typeface="Courier"/>
              </a:rPr>
              <a:t>Microsoft.Compute/disks
Microsoft.Network/networkInterfaces
Microsoft.Network/networkSecurityGroups
Microsoft.Network/publicIPAddresses
Microsoft.Network/virtualNetworks</a:t>
            </a:r>
          </a:p>
          <a:p>
            <a:pPr lvl="0" indent="0" marL="0">
              <a:buNone/>
            </a:pPr>
            <a:r>
              <a:rPr/>
              <a:t>The </a:t>
            </a:r>
            <a:r>
              <a:rPr>
                <a:latin typeface="Courier"/>
              </a:rPr>
              <a:t>Remove-AzVM</a:t>
            </a:r>
            <a:r>
              <a:rPr/>
              <a:t> command </a:t>
            </a:r>
            <a:r>
              <a:rPr i="1"/>
              <a:t>just deletes the VM</a:t>
            </a:r>
            <a:r>
              <a:rPr/>
              <a:t>. It doesn’t clean up any of the other resources. At this point, we’d likely just delete the resource group itself and be done with it. However, let’s run through the exercise to clean it up manually. You should see a pattern in the commands.</a:t>
            </a:r>
          </a:p>
          <a:p>
            <a:pPr lvl="0" indent="-342900" marL="342900">
              <a:buAutoNum type="arabicPeriod"/>
            </a:pPr>
            <a:r>
              <a:rPr/>
              <a:t>Delete the network interface:</a:t>
            </a:r>
          </a:p>
          <a:p>
            <a:pPr lvl="1" indent="0">
              <a:buNone/>
            </a:pPr>
            <a:r>
              <a:rPr>
                <a:solidFill>
                  <a:srgbClr val="19177C"/>
                </a:solidFill>
                <a:latin typeface="Courier"/>
              </a:rPr>
              <a:t>$vm</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AzNetworkInterface –Force</a:t>
            </a:r>
          </a:p>
          <a:p>
            <a:pPr lvl="0" indent="-342900" marL="342900">
              <a:buAutoNum type="arabicPeriod"/>
            </a:pPr>
            <a:r>
              <a:rPr/>
              <a:t>Delete the managed OS disks and storage account:</a:t>
            </a:r>
          </a:p>
          <a:p>
            <a:pPr lvl="1" indent="0">
              <a:buNone/>
            </a:pPr>
            <a:r>
              <a:rPr>
                <a:latin typeface="Courier"/>
              </a:rPr>
              <a:t>Get</a:t>
            </a:r>
            <a:r>
              <a:rPr>
                <a:solidFill>
                  <a:srgbClr val="666666"/>
                </a:solidFill>
                <a:latin typeface="Courier"/>
              </a:rPr>
              <a:t>-</a:t>
            </a:r>
            <a:r>
              <a:rPr>
                <a:latin typeface="Courier"/>
              </a:rPr>
              <a:t>AzDisk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DiskName </a:t>
            </a:r>
            <a:r>
              <a:rPr>
                <a:solidFill>
                  <a:srgbClr val="19177C"/>
                </a:solidFill>
                <a:latin typeface="Courier"/>
              </a:rPr>
              <a:t>$vm</a:t>
            </a:r>
            <a:r>
              <a:rPr>
                <a:solidFill>
                  <a:srgbClr val="666666"/>
                </a:solidFill>
                <a:latin typeface="Courier"/>
              </a:rPr>
              <a:t>.</a:t>
            </a:r>
            <a:r>
              <a:rPr>
                <a:solidFill>
                  <a:srgbClr val="06287E"/>
                </a:solidFill>
                <a:latin typeface="Courier"/>
              </a:rPr>
              <a:t>StorageProfile</a:t>
            </a:r>
            <a:r>
              <a:rPr>
                <a:solidFill>
                  <a:srgbClr val="666666"/>
                </a:solidFill>
                <a:latin typeface="Courier"/>
              </a:rPr>
              <a:t>.</a:t>
            </a:r>
            <a:r>
              <a:rPr>
                <a:solidFill>
                  <a:srgbClr val="06287E"/>
                </a:solidFill>
                <a:latin typeface="Courier"/>
              </a:rPr>
              <a:t>OSDisk</a:t>
            </a:r>
            <a:r>
              <a:rPr>
                <a:solidFill>
                  <a:srgbClr val="666666"/>
                </a:solidFill>
                <a:latin typeface="Courier"/>
              </a:rPr>
              <a:t>.</a:t>
            </a:r>
            <a:r>
              <a:rPr>
                <a:solidFill>
                  <a:srgbClr val="06287E"/>
                </a:solidFill>
                <a:latin typeface="Courier"/>
              </a:rPr>
              <a:t>Name</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AzDisk </a:t>
            </a:r>
            <a:r>
              <a:rPr>
                <a:solidFill>
                  <a:srgbClr val="666666"/>
                </a:solidFill>
                <a:latin typeface="Courier"/>
              </a:rPr>
              <a:t>-</a:t>
            </a:r>
            <a:r>
              <a:rPr>
                <a:latin typeface="Courier"/>
              </a:rPr>
              <a:t>Force</a:t>
            </a:r>
          </a:p>
          <a:p>
            <a:pPr lvl="0" indent="-342900" marL="342900">
              <a:buAutoNum type="arabicPeriod"/>
            </a:pPr>
            <a:r>
              <a:rPr/>
              <a:t>Next, delete the virtual network:</a:t>
            </a:r>
          </a:p>
          <a:p>
            <a:pPr lvl="1" indent="0">
              <a:buNone/>
            </a:pPr>
            <a:r>
              <a:rPr>
                <a:latin typeface="Courier"/>
              </a:rPr>
              <a:t>Get</a:t>
            </a:r>
            <a:r>
              <a:rPr>
                <a:solidFill>
                  <a:srgbClr val="666666"/>
                </a:solidFill>
                <a:latin typeface="Courier"/>
              </a:rPr>
              <a:t>-</a:t>
            </a:r>
            <a:r>
              <a:rPr>
                <a:latin typeface="Courier"/>
              </a:rPr>
              <a:t>AzVirtualNetwork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AzVirtualNetwork </a:t>
            </a:r>
            <a:r>
              <a:rPr>
                <a:solidFill>
                  <a:srgbClr val="666666"/>
                </a:solidFill>
                <a:latin typeface="Courier"/>
              </a:rPr>
              <a:t>-</a:t>
            </a:r>
            <a:r>
              <a:rPr>
                <a:latin typeface="Courier"/>
              </a:rPr>
              <a:t>Force</a:t>
            </a:r>
          </a:p>
          <a:p>
            <a:pPr lvl="0" indent="-342900" marL="342900">
              <a:buAutoNum type="arabicPeriod"/>
            </a:pPr>
            <a:r>
              <a:rPr/>
              <a:t>Delete the network security group:</a:t>
            </a:r>
          </a:p>
          <a:p>
            <a:pPr lvl="1" indent="0">
              <a:buNone/>
            </a:pPr>
            <a:r>
              <a:rPr>
                <a:latin typeface="Courier"/>
              </a:rPr>
              <a:t>Get</a:t>
            </a:r>
            <a:r>
              <a:rPr>
                <a:solidFill>
                  <a:srgbClr val="666666"/>
                </a:solidFill>
                <a:latin typeface="Courier"/>
              </a:rPr>
              <a:t>-</a:t>
            </a:r>
            <a:r>
              <a:rPr>
                <a:latin typeface="Courier"/>
              </a:rPr>
              <a:t>AzNetworkSecurityGroup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AzNetworkSecurityGroup </a:t>
            </a:r>
            <a:r>
              <a:rPr>
                <a:solidFill>
                  <a:srgbClr val="666666"/>
                </a:solidFill>
                <a:latin typeface="Courier"/>
              </a:rPr>
              <a:t>-</a:t>
            </a:r>
            <a:r>
              <a:rPr>
                <a:latin typeface="Courier"/>
              </a:rPr>
              <a:t>Force</a:t>
            </a:r>
          </a:p>
          <a:p>
            <a:pPr lvl="0" indent="-342900" marL="342900">
              <a:buAutoNum type="arabicPeriod"/>
            </a:pPr>
            <a:r>
              <a:rPr/>
              <a:t>And finally, delete the public IP address:</a:t>
            </a:r>
          </a:p>
          <a:p>
            <a:pPr lvl="1" indent="0">
              <a:buNone/>
            </a:pPr>
            <a:r>
              <a:rPr>
                <a:latin typeface="Courier"/>
              </a:rPr>
              <a:t>Get</a:t>
            </a:r>
            <a:r>
              <a:rPr>
                <a:solidFill>
                  <a:srgbClr val="666666"/>
                </a:solidFill>
                <a:latin typeface="Courier"/>
              </a:rPr>
              <a:t>-</a:t>
            </a:r>
            <a:r>
              <a:rPr>
                <a:latin typeface="Courier"/>
              </a:rPr>
              <a:t>AzPublicIpAddress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AzPublicIpAddress </a:t>
            </a:r>
            <a:r>
              <a:rPr>
                <a:solidFill>
                  <a:srgbClr val="666666"/>
                </a:solidFill>
                <a:latin typeface="Courier"/>
              </a:rPr>
              <a:t>-</a:t>
            </a:r>
            <a:r>
              <a:rPr>
                <a:latin typeface="Courier"/>
              </a:rPr>
              <a:t>Force</a:t>
            </a:r>
          </a:p>
          <a:p>
            <a:pPr lvl="0" indent="0" marL="0">
              <a:buNone/>
            </a:pPr>
            <a:r>
              <a:rPr/>
              <a:t>We should’ve caught all the created resources. Check the resource group just to be sure. We performed many manual commands here, but a better approach would have been to write a </a:t>
            </a:r>
            <a:r>
              <a:rPr i="1"/>
              <a:t>script</a:t>
            </a:r>
            <a:r>
              <a:rPr/>
              <a:t>. Then we could reuse this logic later to create or delete a VM. Let’s look at scripting with PowerShell.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Create and save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2022-05-17T13:28:28Z</dcterms:created>
  <dcterms:modified xsi:type="dcterms:W3CDTF">2022-05-17T13:28:28Z</dcterms:modified>
</cp:coreProperties>
</file>

<file path=docProps/custom.xml><?xml version="1.0" encoding="utf-8"?>
<Properties xmlns="http://schemas.openxmlformats.org/officeDocument/2006/custom-properties" xmlns:vt="http://schemas.openxmlformats.org/officeDocument/2006/docPropsVTypes"/>
</file>