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minuten</a:t>
            </a:r>
          </a:p>
          <a:p>
            <a:pPr lvl="0" indent="0" marL="0">
              <a:buNone/>
            </a:pPr>
            <a:r>
              <a:rPr/>
              <a:t>Met PowerShell kunt u opdrachten schrijven en deze onmiddellijk uitvoeren. Dit staat bekend als </a:t>
            </a:r>
            <a:r>
              <a:rPr b="1"/>
              <a:t>interactieve modus</a:t>
            </a:r>
            <a:r>
              <a:rPr/>
              <a:t>.</a:t>
            </a:r>
          </a:p>
          <a:p>
            <a:pPr lvl="0" indent="0" marL="0">
              <a:buNone/>
            </a:pPr>
            <a:r>
              <a:rPr/>
              <a:t>Bedenk dat het algemene doel in het voorbeeld van Customer Relationship Management (CRM) is om drie testomgevingen te maken die virtuele machines bevatten. U gebruikt resourcegroepen om ervoor te zorgen dat de VM’s in afzonderlijke omgevingen worden georganiseerd: één voor eenheidstests, één voor integratietests en één voor acceptatietests. U hoeft de resource-groepen slechts één keer te maken, dus het gebruik van de interactieve PowerShell-modus in deze use case is een goede keuze.</a:t>
            </a:r>
          </a:p>
          <a:p>
            <a:pPr lvl="0" indent="0" marL="0">
              <a:buNone/>
            </a:pPr>
            <a:r>
              <a:rPr/>
              <a:t>Wanneer u een opdracht invoert in PowerShell, koppelt PowerShell de opdracht aan een </a:t>
            </a:r>
            <a:r>
              <a:rPr i="1"/>
              <a:t>cmdlet</a:t>
            </a:r>
            <a:r>
              <a:rPr/>
              <a:t> en voert PowerShell vervolgens de gevraagde actie uit. We bekijken enkele algemene opdrachten die u kunt gebruiken en vervolgens kijken we naar het installeren van de Azure-ondersteuning voor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zijn PowerShell-cmdlets?</a:t>
            </a:r>
          </a:p>
        </p:txBody>
      </p:sp>
      <p:sp>
        <p:nvSpPr>
          <p:cNvPr id="3" name="Content Placeholder 2"/>
          <p:cNvSpPr>
            <a:spLocks noGrp="1"/>
          </p:cNvSpPr>
          <p:nvPr>
            <p:ph idx="1"/>
          </p:nvPr>
        </p:nvSpPr>
        <p:spPr/>
        <p:txBody>
          <a:bodyPr/>
          <a:lstStyle/>
          <a:p>
            <a:pPr lvl="0" indent="0" marL="0">
              <a:buNone/>
            </a:pPr>
            <a:r>
              <a:rPr/>
              <a:t>Een PowerShell-opdracht wordt een </a:t>
            </a:r>
            <a:r>
              <a:rPr b="1"/>
              <a:t>cmdlet</a:t>
            </a:r>
            <a:r>
              <a:rPr/>
              <a:t> genoemd (uitgesproken als ‘command-let’). Een cmdlet is een opdracht waarmee één functie wordt gemanipuleerd. De term </a:t>
            </a:r>
            <a:r>
              <a:rPr b="1"/>
              <a:t>cmdlet</a:t>
            </a:r>
            <a:r>
              <a:rPr/>
              <a:t> is bedoeld om “small command” te impliceren. Volgens afspraak worden cmdlet-auteurs aangemoedigd om cmdlets eenvoudig en voor één doel te houden.</a:t>
            </a:r>
          </a:p>
          <a:p>
            <a:pPr lvl="0" indent="0" marL="0">
              <a:buNone/>
            </a:pPr>
            <a:r>
              <a:rPr/>
              <a:t>Het PowerShell-basisproduct wordt geleverd met cmdlets die werken met functies zoals sessies en achtergrondtaken. U kunt modules toevoegen aan uw PowerShell-installatie om cmdlets op te halen die andere functies manipuleren. Er zijn bijvoorbeeld modules van derden om met ftp te werken, uw besturingssysteem te beheren, toegang te krijgen tot het bestandssysteem, enzovoort.</a:t>
            </a:r>
          </a:p>
          <a:p>
            <a:pPr lvl="0" indent="0" marL="0">
              <a:buNone/>
            </a:pPr>
            <a:r>
              <a:rPr/>
              <a:t>Cmdlets volgen een naamgevingsconventie voor werkwoord-zelfstandig naamwoorden; bijvoorbeeld , , en . Er is ook een conventie voor werkwoordskeuze: “get” om gegevens op te halen, “set” om gegevens in te voegen of bij te werken, “formatteren” om gegevens op te maken, “out” om uitvoer naar een bestemming te leiden, enzovoort.</a:t>
            </a:r>
            <a:r>
              <a:rPr>
                <a:latin typeface="Courier"/>
              </a:rPr>
              <a:t>Get-Process``Format-Table``Start-Service</a:t>
            </a:r>
          </a:p>
          <a:p>
            <a:pPr lvl="0" indent="0" marL="0">
              <a:buNone/>
            </a:pPr>
            <a:r>
              <a:rPr/>
              <a:t>Auteurs van cmdlets wordt aangeraden voor elke cmdlet een Help-bestand op te nemen. De cmdlet geeft het Help-bestand voor elke cmdlet weer. Als u bijvoorbeeld hulp wilt krijgen voor de cmdlet, voert u de volgende instructie in een Windows PowerShell-sessie in:</a:t>
            </a:r>
            <a:r>
              <a:rPr>
                <a:latin typeface="Courier"/>
              </a:rPr>
              <a:t>Get-Help``Get-ChildItem</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een PowerShell-module?</a:t>
            </a:r>
          </a:p>
        </p:txBody>
      </p:sp>
      <p:sp>
        <p:nvSpPr>
          <p:cNvPr id="3" name="Content Placeholder 2"/>
          <p:cNvSpPr>
            <a:spLocks noGrp="1"/>
          </p:cNvSpPr>
          <p:nvPr>
            <p:ph idx="1"/>
          </p:nvPr>
        </p:nvSpPr>
        <p:spPr/>
        <p:txBody>
          <a:bodyPr/>
          <a:lstStyle/>
          <a:p>
            <a:pPr lvl="0" indent="0" marL="0">
              <a:buNone/>
            </a:pPr>
            <a:r>
              <a:rPr/>
              <a:t>Cmdlets worden geleverd in </a:t>
            </a:r>
            <a:r>
              <a:rPr i="1"/>
              <a:t>modules</a:t>
            </a:r>
            <a:r>
              <a:rPr/>
              <a:t>. Een PowerShell-module is een DLL die de code bevat voor het verwerken van elke beschikbare cmdlet. U laadt cmdlets in PowerShell door de module te laden waarin ze zich bevinden. U kunt een lijst met geladen modules krijgen met behulp van de opdracht:</a:t>
            </a:r>
            <a:r>
              <a:rPr>
                <a:latin typeface="Courier"/>
              </a:rPr>
              <a:t>Get-Module</a:t>
            </a:r>
          </a:p>
          <a:p>
            <a:pPr lvl="0" indent="0">
              <a:buNone/>
            </a:pPr>
            <a:r>
              <a:rPr>
                <a:solidFill>
                  <a:srgbClr val="06287E"/>
                </a:solidFill>
                <a:latin typeface="Courier"/>
              </a:rPr>
              <a:t>Get-Module</a:t>
            </a:r>
          </a:p>
          <a:p>
            <a:pPr lvl="0" indent="0" marL="0">
              <a:buNone/>
            </a:pPr>
            <a:r>
              <a:rPr/>
              <a:t>Dit zal iets als:</a:t>
            </a:r>
          </a:p>
          <a:p>
            <a:pPr lvl="0" indent="0">
              <a:buNone/>
            </a:pPr>
            <a:r>
              <a:rPr>
                <a:latin typeface="Courier"/>
              </a:rPr>
              <a:t>ModuleType Version    Name                                ExportedCommands</a:t>
            </a:r>
            <a:b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                                </a:t>
            </a:r>
            <a:r>
              <a:rPr>
                <a:solidFill>
                  <a:srgbClr val="666666"/>
                </a:solidFill>
                <a:latin typeface="Courier"/>
              </a:rPr>
              <a:t>----------------</a:t>
            </a:r>
            <a:br/>
            <a:r>
              <a:rPr>
                <a:latin typeface="Courier"/>
              </a:rPr>
              <a:t>Manifest   3</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Microsoft</a:t>
            </a:r>
            <a:r>
              <a:rPr>
                <a:solidFill>
                  <a:srgbClr val="666666"/>
                </a:solidFill>
                <a:latin typeface="Courier"/>
              </a:rPr>
              <a:t>.</a:t>
            </a:r>
            <a:r>
              <a:rPr>
                <a:solidFill>
                  <a:srgbClr val="06287E"/>
                </a:solidFill>
                <a:latin typeface="Courier"/>
              </a:rPr>
              <a:t>PowerShell</a:t>
            </a:r>
            <a:r>
              <a:rPr>
                <a:solidFill>
                  <a:srgbClr val="666666"/>
                </a:solidFill>
                <a:latin typeface="Courier"/>
              </a:rPr>
              <a:t>.</a:t>
            </a:r>
            <a:r>
              <a:rPr>
                <a:solidFill>
                  <a:srgbClr val="06287E"/>
                </a:solidFill>
                <a:latin typeface="Courier"/>
              </a:rPr>
              <a:t>Management</a:t>
            </a:r>
            <a:r>
              <a:rPr>
                <a:latin typeface="Courier"/>
              </a:rPr>
              <a:t>     </a:t>
            </a:r>
            <a:r>
              <a:rPr>
                <a:solidFill>
                  <a:srgbClr val="666666"/>
                </a:solidFill>
                <a:latin typeface="Courier"/>
              </a:rPr>
              <a:t>{</a:t>
            </a:r>
            <a:r>
              <a:rPr>
                <a:solidFill>
                  <a:srgbClr val="06287E"/>
                </a:solidFill>
                <a:latin typeface="Courier"/>
              </a:rPr>
              <a:t>Add-Computer</a:t>
            </a:r>
            <a:r>
              <a:rPr>
                <a:solidFill>
                  <a:srgbClr val="666666"/>
                </a:solidFill>
                <a:latin typeface="Courier"/>
              </a:rPr>
              <a:t>,</a:t>
            </a:r>
            <a:r>
              <a:rPr>
                <a:latin typeface="Courier"/>
              </a:rPr>
              <a:t> </a:t>
            </a:r>
            <a:r>
              <a:rPr>
                <a:solidFill>
                  <a:srgbClr val="06287E"/>
                </a:solidFill>
                <a:latin typeface="Courier"/>
              </a:rPr>
              <a:t>Add-Content</a:t>
            </a:r>
            <a:r>
              <a:rPr>
                <a:solidFill>
                  <a:srgbClr val="666666"/>
                </a:solidFill>
                <a:latin typeface="Courier"/>
              </a:rPr>
              <a:t>,</a:t>
            </a:r>
            <a:r>
              <a:rPr>
                <a:latin typeface="Courier"/>
              </a:rPr>
              <a:t> </a:t>
            </a:r>
            <a:r>
              <a:rPr>
                <a:solidFill>
                  <a:srgbClr val="06287E"/>
                </a:solidFill>
                <a:latin typeface="Courier"/>
              </a:rPr>
              <a:t>Checkpoint-Computer</a:t>
            </a:r>
            <a:r>
              <a:rPr>
                <a:solidFill>
                  <a:srgbClr val="666666"/>
                </a:solidFill>
                <a:latin typeface="Courier"/>
              </a:rPr>
              <a:t>,</a:t>
            </a:r>
            <a:r>
              <a:rPr>
                <a:latin typeface="Courier"/>
              </a:rPr>
              <a:t> Clear</a:t>
            </a:r>
            <a:r>
              <a:rPr>
                <a:solidFill>
                  <a:srgbClr val="666666"/>
                </a:solidFill>
                <a:latin typeface="Courier"/>
              </a:rPr>
              <a:t>-</a:t>
            </a:r>
            <a:r>
              <a:rPr>
                <a:latin typeface="Courier"/>
              </a:rPr>
              <a:t>Con</a:t>
            </a:r>
            <a:r>
              <a:rPr>
                <a:solidFill>
                  <a:srgbClr val="666666"/>
                </a:solidFill>
                <a:latin typeface="Courier"/>
              </a:rPr>
              <a:t>...</a:t>
            </a:r>
            <a:br/>
            <a:r>
              <a:rPr>
                <a:latin typeface="Courier"/>
              </a:rPr>
              <a:t>Manifest   3</a:t>
            </a:r>
            <a:r>
              <a:rPr>
                <a:solidFill>
                  <a:srgbClr val="666666"/>
                </a:solidFill>
                <a:latin typeface="Courier"/>
              </a:rPr>
              <a:t>.</a:t>
            </a:r>
            <a:r>
              <a:rPr>
                <a:solidFill>
                  <a:srgbClr val="06287E"/>
                </a:solidFill>
                <a:latin typeface="Courier"/>
              </a:rPr>
              <a:t>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Microsoft</a:t>
            </a:r>
            <a:r>
              <a:rPr>
                <a:solidFill>
                  <a:srgbClr val="666666"/>
                </a:solidFill>
                <a:latin typeface="Courier"/>
              </a:rPr>
              <a:t>.</a:t>
            </a:r>
            <a:r>
              <a:rPr>
                <a:solidFill>
                  <a:srgbClr val="06287E"/>
                </a:solidFill>
                <a:latin typeface="Courier"/>
              </a:rPr>
              <a:t>PowerShell</a:t>
            </a:r>
            <a:r>
              <a:rPr>
                <a:solidFill>
                  <a:srgbClr val="666666"/>
                </a:solidFill>
                <a:latin typeface="Courier"/>
              </a:rPr>
              <a:t>.</a:t>
            </a:r>
            <a:r>
              <a:rPr>
                <a:solidFill>
                  <a:srgbClr val="06287E"/>
                </a:solidFill>
                <a:latin typeface="Courier"/>
              </a:rPr>
              <a:t>Utility</a:t>
            </a:r>
            <a:r>
              <a:rPr>
                <a:latin typeface="Courier"/>
              </a:rPr>
              <a:t>        </a:t>
            </a:r>
            <a:r>
              <a:rPr>
                <a:solidFill>
                  <a:srgbClr val="666666"/>
                </a:solidFill>
                <a:latin typeface="Courier"/>
              </a:rPr>
              <a:t>{</a:t>
            </a:r>
            <a:r>
              <a:rPr>
                <a:solidFill>
                  <a:srgbClr val="06287E"/>
                </a:solidFill>
                <a:latin typeface="Courier"/>
              </a:rPr>
              <a:t>Add-Member</a:t>
            </a:r>
            <a:r>
              <a:rPr>
                <a:solidFill>
                  <a:srgbClr val="666666"/>
                </a:solidFill>
                <a:latin typeface="Courier"/>
              </a:rPr>
              <a:t>,</a:t>
            </a:r>
            <a:r>
              <a:rPr>
                <a:latin typeface="Courier"/>
              </a:rPr>
              <a:t> </a:t>
            </a:r>
            <a:r>
              <a:rPr>
                <a:solidFill>
                  <a:srgbClr val="06287E"/>
                </a:solidFill>
                <a:latin typeface="Courier"/>
              </a:rPr>
              <a:t>Add-Type</a:t>
            </a:r>
            <a:r>
              <a:rPr>
                <a:solidFill>
                  <a:srgbClr val="666666"/>
                </a:solidFill>
                <a:latin typeface="Courier"/>
              </a:rPr>
              <a:t>,</a:t>
            </a:r>
            <a:r>
              <a:rPr>
                <a:latin typeface="Courier"/>
              </a:rPr>
              <a:t> </a:t>
            </a:r>
            <a:r>
              <a:rPr>
                <a:solidFill>
                  <a:srgbClr val="06287E"/>
                </a:solidFill>
                <a:latin typeface="Courier"/>
              </a:rPr>
              <a:t>Clear-Variable</a:t>
            </a:r>
            <a:r>
              <a:rPr>
                <a:solidFill>
                  <a:srgbClr val="666666"/>
                </a:solidFill>
                <a:latin typeface="Courier"/>
              </a:rPr>
              <a:t>,</a:t>
            </a:r>
            <a:r>
              <a:rPr>
                <a:latin typeface="Courier"/>
              </a:rPr>
              <a:t> </a:t>
            </a:r>
            <a:r>
              <a:rPr>
                <a:solidFill>
                  <a:srgbClr val="06287E"/>
                </a:solidFill>
                <a:latin typeface="Courier"/>
              </a:rPr>
              <a:t>Compare-Object</a:t>
            </a:r>
            <a:r>
              <a:rPr>
                <a:solidFill>
                  <a:srgbClr val="666666"/>
                </a:solidFill>
                <a:latin typeface="Courier"/>
              </a:rPr>
              <a:t>...}</a:t>
            </a:r>
            <a:br/>
            <a:r>
              <a:rPr>
                <a:latin typeface="Courier"/>
              </a:rPr>
              <a:t>Binary     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1</a:t>
            </a:r>
            <a:r>
              <a:rPr>
                <a:latin typeface="Courier"/>
              </a:rPr>
              <a:t>    PackageManagement                   </a:t>
            </a:r>
            <a:r>
              <a:rPr>
                <a:solidFill>
                  <a:srgbClr val="666666"/>
                </a:solidFill>
                <a:latin typeface="Courier"/>
              </a:rPr>
              <a:t>{</a:t>
            </a:r>
            <a:r>
              <a:rPr>
                <a:solidFill>
                  <a:srgbClr val="06287E"/>
                </a:solidFill>
                <a:latin typeface="Courier"/>
              </a:rPr>
              <a:t>Find-Package</a:t>
            </a:r>
            <a:r>
              <a:rPr>
                <a:solidFill>
                  <a:srgbClr val="666666"/>
                </a:solidFill>
                <a:latin typeface="Courier"/>
              </a:rPr>
              <a:t>,</a:t>
            </a:r>
            <a:r>
              <a:rPr>
                <a:latin typeface="Courier"/>
              </a:rPr>
              <a:t> </a:t>
            </a:r>
            <a:r>
              <a:rPr>
                <a:solidFill>
                  <a:srgbClr val="06287E"/>
                </a:solidFill>
                <a:latin typeface="Courier"/>
              </a:rPr>
              <a:t>Find-PackageProvider</a:t>
            </a:r>
            <a:r>
              <a:rPr>
                <a:solidFill>
                  <a:srgbClr val="666666"/>
                </a:solidFill>
                <a:latin typeface="Courier"/>
              </a:rPr>
              <a:t>,</a:t>
            </a:r>
            <a:r>
              <a:rPr>
                <a:latin typeface="Courier"/>
              </a:rPr>
              <a:t> </a:t>
            </a:r>
            <a:r>
              <a:rPr>
                <a:solidFill>
                  <a:srgbClr val="06287E"/>
                </a:solidFill>
                <a:latin typeface="Courier"/>
              </a:rPr>
              <a:t>Get-Package</a:t>
            </a:r>
            <a:r>
              <a:rPr>
                <a:solidFill>
                  <a:srgbClr val="666666"/>
                </a:solidFill>
                <a:latin typeface="Courier"/>
              </a:rPr>
              <a:t>,</a:t>
            </a:r>
            <a:r>
              <a:rPr>
                <a:latin typeface="Courier"/>
              </a:rPr>
              <a:t> Get</a:t>
            </a:r>
            <a:r>
              <a:rPr>
                <a:solidFill>
                  <a:srgbClr val="666666"/>
                </a:solidFill>
                <a:latin typeface="Courier"/>
              </a:rPr>
              <a:t>-</a:t>
            </a:r>
            <a:r>
              <a:rPr>
                <a:latin typeface="Courier"/>
              </a:rPr>
              <a:t>Pack</a:t>
            </a:r>
            <a:r>
              <a:rPr>
                <a:solidFill>
                  <a:srgbClr val="666666"/>
                </a:solidFill>
                <a:latin typeface="Courier"/>
              </a:rPr>
              <a:t>...</a:t>
            </a:r>
            <a:br/>
            <a:r>
              <a:rPr>
                <a:latin typeface="Courier"/>
              </a:rPr>
              <a:t>Script     1</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1</a:t>
            </a:r>
            <a:r>
              <a:rPr>
                <a:latin typeface="Courier"/>
              </a:rPr>
              <a:t>    PowerShellGet                       </a:t>
            </a:r>
            <a:r>
              <a:rPr>
                <a:solidFill>
                  <a:srgbClr val="666666"/>
                </a:solidFill>
                <a:latin typeface="Courier"/>
              </a:rPr>
              <a:t>{</a:t>
            </a:r>
            <a:r>
              <a:rPr>
                <a:latin typeface="Courier"/>
              </a:rPr>
              <a:t>Find</a:t>
            </a:r>
            <a:r>
              <a:rPr>
                <a:solidFill>
                  <a:srgbClr val="666666"/>
                </a:solidFill>
                <a:latin typeface="Courier"/>
              </a:rPr>
              <a:t>-</a:t>
            </a:r>
            <a:r>
              <a:rPr>
                <a:latin typeface="Courier"/>
              </a:rPr>
              <a:t>Command</a:t>
            </a:r>
            <a:r>
              <a:rPr>
                <a:solidFill>
                  <a:srgbClr val="666666"/>
                </a:solidFill>
                <a:latin typeface="Courier"/>
              </a:rPr>
              <a:t>,</a:t>
            </a:r>
            <a:r>
              <a:rPr>
                <a:latin typeface="Courier"/>
              </a:rPr>
              <a:t> Find</a:t>
            </a:r>
            <a:r>
              <a:rPr>
                <a:solidFill>
                  <a:srgbClr val="666666"/>
                </a:solidFill>
                <a:latin typeface="Courier"/>
              </a:rPr>
              <a:t>-</a:t>
            </a:r>
            <a:r>
              <a:rPr>
                <a:latin typeface="Courier"/>
              </a:rPr>
              <a:t>DscResource</a:t>
            </a:r>
            <a:r>
              <a:rPr>
                <a:solidFill>
                  <a:srgbClr val="666666"/>
                </a:solidFill>
                <a:latin typeface="Courier"/>
              </a:rPr>
              <a:t>,</a:t>
            </a:r>
            <a:r>
              <a:rPr>
                <a:latin typeface="Courier"/>
              </a:rPr>
              <a:t> Find</a:t>
            </a:r>
            <a:r>
              <a:rPr>
                <a:solidFill>
                  <a:srgbClr val="666666"/>
                </a:solidFill>
                <a:latin typeface="Courier"/>
              </a:rPr>
              <a:t>-</a:t>
            </a:r>
            <a:r>
              <a:rPr>
                <a:latin typeface="Courier"/>
              </a:rPr>
              <a:t>Module</a:t>
            </a:r>
            <a:r>
              <a:rPr>
                <a:solidFill>
                  <a:srgbClr val="666666"/>
                </a:solidFill>
                <a:latin typeface="Courier"/>
              </a:rPr>
              <a:t>,</a:t>
            </a:r>
            <a:r>
              <a:rPr>
                <a:latin typeface="Courier"/>
              </a:rPr>
              <a:t> Find</a:t>
            </a:r>
            <a:r>
              <a:rPr>
                <a:solidFill>
                  <a:srgbClr val="666666"/>
                </a:solidFill>
                <a:latin typeface="Courier"/>
              </a:rPr>
              <a:t>-</a:t>
            </a:r>
            <a:r>
              <a:rPr>
                <a:latin typeface="Courier"/>
              </a:rPr>
              <a:t>RoleCap</a:t>
            </a:r>
            <a:r>
              <a:rPr>
                <a:solidFill>
                  <a:srgbClr val="666666"/>
                </a:solidFill>
                <a:latin typeface="Courier"/>
              </a:rPr>
              <a:t>...</a:t>
            </a:r>
            <a:br/>
            <a:r>
              <a:rPr>
                <a:latin typeface="Courier"/>
              </a:rPr>
              <a:t>Script     2</a:t>
            </a:r>
            <a:r>
              <a:rPr>
                <a:solidFill>
                  <a:srgbClr val="666666"/>
                </a:solidFill>
                <a:latin typeface="Courier"/>
              </a:rPr>
              <a:t>.</a:t>
            </a:r>
            <a:r>
              <a:rPr>
                <a:solidFill>
                  <a:srgbClr val="06287E"/>
                </a:solidFill>
                <a:latin typeface="Courier"/>
              </a:rPr>
              <a:t>0</a:t>
            </a:r>
            <a:r>
              <a:rPr>
                <a:solidFill>
                  <a:srgbClr val="666666"/>
                </a:solidFill>
                <a:latin typeface="Courier"/>
              </a:rPr>
              <a:t>.</a:t>
            </a:r>
            <a:r>
              <a:rPr>
                <a:solidFill>
                  <a:srgbClr val="06287E"/>
                </a:solidFill>
                <a:latin typeface="Courier"/>
              </a:rPr>
              <a:t>0</a:t>
            </a:r>
            <a:r>
              <a:rPr>
                <a:latin typeface="Courier"/>
              </a:rPr>
              <a:t>      PSReadline                          </a:t>
            </a:r>
            <a:r>
              <a:rPr>
                <a:solidFill>
                  <a:srgbClr val="666666"/>
                </a:solidFill>
                <a:latin typeface="Courier"/>
              </a:rPr>
              <a:t>{</a:t>
            </a:r>
            <a:r>
              <a:rPr>
                <a:solidFill>
                  <a:srgbClr val="06287E"/>
                </a:solidFill>
                <a:latin typeface="Courier"/>
              </a:rPr>
              <a:t>Get-PSReadLineKeyHandler</a:t>
            </a:r>
            <a:r>
              <a:rPr>
                <a:solidFill>
                  <a:srgbClr val="666666"/>
                </a:solidFill>
                <a:latin typeface="Courier"/>
              </a:rPr>
              <a:t>,</a:t>
            </a:r>
            <a:r>
              <a:rPr>
                <a:latin typeface="Courier"/>
              </a:rPr>
              <a:t> </a:t>
            </a:r>
            <a:r>
              <a:rPr>
                <a:solidFill>
                  <a:srgbClr val="06287E"/>
                </a:solidFill>
                <a:latin typeface="Courier"/>
              </a:rPr>
              <a:t>Get-PSReadLineOption</a:t>
            </a:r>
            <a:r>
              <a:rPr>
                <a:solidFill>
                  <a:srgbClr val="666666"/>
                </a:solidFill>
                <a:latin typeface="Courier"/>
              </a:rPr>
              <a:t>,</a:t>
            </a:r>
            <a:r>
              <a:rPr>
                <a:latin typeface="Courier"/>
              </a:rPr>
              <a:t> Remove</a:t>
            </a:r>
            <a:r>
              <a:rPr>
                <a:solidFill>
                  <a:srgbClr val="666666"/>
                </a:solidFill>
                <a:latin typeface="Courier"/>
              </a:rPr>
              <a:t>-</a:t>
            </a:r>
            <a:r>
              <a:rPr>
                <a:latin typeface="Courier"/>
              </a:rPr>
              <a:t>PS</a:t>
            </a:r>
            <a:r>
              <a:rPr>
                <a:solidFill>
                  <a:srgbClr val="666666"/>
                </a:solidFill>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 PowerShell module?</a:t>
            </a:r>
          </a:p>
        </p:txBody>
      </p:sp>
      <p:sp>
        <p:nvSpPr>
          <p:cNvPr id="3" name="Content Placeholder 2"/>
          <p:cNvSpPr>
            <a:spLocks noGrp="1"/>
          </p:cNvSpPr>
          <p:nvPr>
            <p:ph idx="1"/>
          </p:nvPr>
        </p:nvSpPr>
        <p:spPr/>
        <p:txBody>
          <a:bodyPr/>
          <a:lstStyle/>
          <a:p>
            <a:pPr lvl="0" indent="0" marL="0">
              <a:buNone/>
            </a:pPr>
            <a:r>
              <a:rPr b="1"/>
              <a:t>Az</a:t>
            </a:r>
            <a:r>
              <a:rPr/>
              <a:t> is de formele naam voor de Azure PowerShell-module, die cmdlets bevat om met Azure-functies te werken. Het bevat honderden cmdlets waarmee u bijna elk aspect van elke Azure-resource kunt beheren. U kunt werken met resourcegroepen, opslag, virtuele machines, Azure Active Directory, containers, machine learning, enzovoort. Deze module is een open-source component </a:t>
            </a:r>
            <a:r>
              <a:rPr>
                <a:hlinkClick r:id="rId2"/>
              </a:rPr>
              <a:t>die beschikbaar is op GitHub</a:t>
            </a:r>
            <a:r>
              <a:rPr/>
              <a:t>.</a:t>
            </a:r>
          </a:p>
          <a:p>
            <a:pPr lvl="0" indent="0" marL="0">
              <a:buNone/>
            </a:pPr>
            <a:r>
              <a:rPr/>
              <a:t>Notitie</a:t>
            </a:r>
          </a:p>
          <a:p>
            <a:pPr lvl="0" indent="0" marL="0">
              <a:buNone/>
            </a:pPr>
            <a:r>
              <a:rPr/>
              <a:t>Mogelijk hebt u Azure PowerShell-opdrachten gezien of gebruikt die een indeling gebruikten. Omdat Az PowerShell-modules nu alle mogelijkheden van AzureRM PowerShell-modules en meer hebben, zullen we AzureRM PowerShell-modules op 29 februari 2024 buiten gebruik stellen. Om serviceonderbrekingen te voorkomen, </a:t>
            </a:r>
            <a:r>
              <a:rPr>
                <a:hlinkClick r:id="rId3"/>
              </a:rPr>
              <a:t>werkt u uw scripts</a:t>
            </a:r>
            <a:r>
              <a:rPr/>
              <a:t> die Gebruikmaken van AzureRM PowerShell-modules uiterlijk op 29 februari 2024 bij om Az PowerShell-modules te gebruiken. Als u uw scripts automatisch wilt bijwerken, volgt </a:t>
            </a:r>
            <a:r>
              <a:rPr>
                <a:hlinkClick r:id="rId4"/>
              </a:rPr>
              <a:t>u de snelstartgids</a:t>
            </a:r>
            <a:r>
              <a:rPr/>
              <a:t>.</a:t>
            </a:r>
            <a:r>
              <a:rPr>
                <a:latin typeface="Courier"/>
              </a:rPr>
              <a:t>-AzureRM</a:t>
            </a:r>
          </a:p>
          <a:p>
            <a:pPr lvl="0" indent="0" marL="0">
              <a:spcBef>
                <a:spcPts val="3000"/>
              </a:spcBef>
              <a:buNone/>
            </a:pPr>
            <a:r>
              <a:rPr b="1"/>
              <a:t>Installeer de Az PowerShell module</a:t>
            </a:r>
          </a:p>
          <a:p>
            <a:pPr lvl="0" indent="0" marL="0">
              <a:buNone/>
            </a:pPr>
            <a:r>
              <a:rPr/>
              <a:t>De Az PowerShell-module is beschikbaar in een algemene opslagplaats die de PowerShell-galerie wordt genoemd. U kunt de module op uw lokale computer installeren via de cmdlet.</a:t>
            </a:r>
            <a:r>
              <a:rPr>
                <a:latin typeface="Courier"/>
              </a:rPr>
              <a:t>Install-Module</a:t>
            </a:r>
          </a:p>
          <a:p>
            <a:pPr lvl="0" indent="0" marL="0">
              <a:buNone/>
            </a:pPr>
            <a:r>
              <a:rPr/>
              <a:t>Als u de nieuwste Azure Az PowerShell-module wilt installeren, voert u de volgende opdrachten uit:</a:t>
            </a:r>
          </a:p>
          <a:p>
            <a:pPr lvl="0" indent="-342900" marL="342900">
              <a:buAutoNum type="arabicPeriod"/>
            </a:pPr>
            <a:r>
              <a:rPr/>
              <a:t>Open het menu </a:t>
            </a:r>
            <a:r>
              <a:rPr b="1"/>
              <a:t>Start</a:t>
            </a:r>
            <a:r>
              <a:rPr/>
              <a:t> en voer </a:t>
            </a:r>
            <a:r>
              <a:rPr b="1"/>
              <a:t>PowerShell</a:t>
            </a:r>
            <a:r>
              <a:rPr/>
              <a:t> in.</a:t>
            </a:r>
          </a:p>
          <a:p>
            <a:pPr lvl="0" indent="-342900" marL="342900">
              <a:buAutoNum type="arabicPeriod"/>
            </a:pPr>
            <a:r>
              <a:rPr/>
              <a:t>Selecteer het </a:t>
            </a:r>
            <a:r>
              <a:rPr b="1"/>
              <a:t>PowerShell-pictogram</a:t>
            </a:r>
            <a:r>
              <a:rPr/>
              <a:t>.</a:t>
            </a:r>
          </a:p>
          <a:p>
            <a:pPr lvl="0" indent="-342900" marL="342900">
              <a:buAutoNum type="arabicPeriod"/>
            </a:pPr>
            <a:r>
              <a:rPr/>
              <a:t>Voer de volgende opdracht in en druk op.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Hiermee wordt de module voor uw huidige gebruiker geïnstalleerd (geregeld door de parameter).</a:t>
            </a:r>
            <a:r>
              <a:rPr>
                <a:latin typeface="Courier"/>
              </a:rPr>
              <a:t>Scope</a:t>
            </a:r>
          </a:p>
          <a:p>
            <a:pPr lvl="0" indent="0" marL="0">
              <a:buNone/>
            </a:pPr>
            <a:r>
              <a:rPr/>
              <a:t>De opdracht is afhankelijk van NuGet om onderdelen op te halen, dus afhankelijk van de versie die u hebt geïnstalleerd, wordt u mogelijk gevraagd de nieuwste versie van NuGet te downloaden en te installeren.</a:t>
            </a:r>
          </a:p>
          <a:p>
            <a:pPr lvl="0" indent="0">
              <a:buNone/>
            </a:pPr>
            <a:r>
              <a:rPr>
                <a:latin typeface="Courier"/>
              </a:rPr>
              <a:t>NuGet provider is required to </a:t>
            </a:r>
            <a:r>
              <a:rPr b="1">
                <a:solidFill>
                  <a:srgbClr val="007020"/>
                </a:solidFill>
                <a:latin typeface="Courier"/>
              </a:rPr>
              <a:t>continue</a:t>
            </a:r>
            <a:br/>
            <a:r>
              <a:rPr>
                <a:latin typeface="Courier"/>
              </a:rPr>
              <a:t>PowerShellGet requires NuGet provider version '2</a:t>
            </a:r>
            <a:r>
              <a:rPr>
                <a:solidFill>
                  <a:srgbClr val="666666"/>
                </a:solidFill>
                <a:latin typeface="Courier"/>
              </a:rPr>
              <a:t>.</a:t>
            </a:r>
            <a:r>
              <a:rPr>
                <a:solidFill>
                  <a:srgbClr val="06287E"/>
                </a:solidFill>
                <a:latin typeface="Courier"/>
              </a:rPr>
              <a:t>8</a:t>
            </a:r>
            <a:r>
              <a:rPr>
                <a:solidFill>
                  <a:srgbClr val="666666"/>
                </a:solidFill>
                <a:latin typeface="Courier"/>
              </a:rPr>
              <a:t>.</a:t>
            </a:r>
            <a:r>
              <a:rPr>
                <a:solidFill>
                  <a:srgbClr val="06287E"/>
                </a:solidFill>
                <a:latin typeface="Courier"/>
              </a:rPr>
              <a:t>5</a:t>
            </a:r>
            <a:r>
              <a:rPr>
                <a:solidFill>
                  <a:srgbClr val="666666"/>
                </a:solidFill>
                <a:latin typeface="Courier"/>
              </a:rPr>
              <a:t>.</a:t>
            </a:r>
            <a:r>
              <a:rPr>
                <a:solidFill>
                  <a:srgbClr val="06287E"/>
                </a:solidFill>
                <a:latin typeface="Courier"/>
              </a:rPr>
              <a:t>201</a:t>
            </a:r>
            <a:r>
              <a:rPr>
                <a:latin typeface="Courier"/>
              </a:rPr>
              <a:t>' or newer to interact with NuGet</a:t>
            </a:r>
            <a:r>
              <a:rPr>
                <a:solidFill>
                  <a:srgbClr val="666666"/>
                </a:solidFill>
                <a:latin typeface="Courier"/>
              </a:rPr>
              <a:t>-</a:t>
            </a:r>
            <a:r>
              <a:rPr>
                <a:latin typeface="Courier"/>
              </a:rPr>
              <a:t>based repositories</a:t>
            </a:r>
            <a:r>
              <a:rPr>
                <a:solidFill>
                  <a:srgbClr val="666666"/>
                </a:solidFill>
                <a:latin typeface="Courier"/>
              </a:rPr>
              <a:t>.</a:t>
            </a:r>
            <a:r>
              <a:rPr>
                <a:latin typeface="Courier"/>
              </a:rPr>
              <a:t> The NuGet</a:t>
            </a:r>
            <a:br/>
            <a:r>
              <a:rPr>
                <a:latin typeface="Courier"/>
              </a:rPr>
              <a:t> provider must be available </a:t>
            </a:r>
            <a:r>
              <a:rPr b="1">
                <a:solidFill>
                  <a:srgbClr val="007020"/>
                </a:solidFill>
                <a:latin typeface="Courier"/>
              </a:rPr>
              <a:t>in</a:t>
            </a:r>
            <a:r>
              <a:rPr>
                <a:latin typeface="Courier"/>
              </a:rPr>
              <a:t> 'C</a:t>
            </a:r>
            <a:r>
              <a:rPr>
                <a:solidFill>
                  <a:srgbClr val="666666"/>
                </a:solidFill>
                <a:latin typeface="Courier"/>
              </a:rPr>
              <a:t>:</a:t>
            </a:r>
            <a:r>
              <a:rPr>
                <a:latin typeface="Courier"/>
              </a:rPr>
              <a:t>\Program Files\PackageManagement\ProviderAssemblies' or</a:t>
            </a:r>
            <a:br/>
            <a:r>
              <a:rPr>
                <a:latin typeface="Courier"/>
              </a:rPr>
              <a:t>'C</a:t>
            </a:r>
            <a:r>
              <a:rPr>
                <a:solidFill>
                  <a:srgbClr val="666666"/>
                </a:solidFill>
                <a:latin typeface="Courier"/>
              </a:rPr>
              <a:t>:</a:t>
            </a:r>
            <a:r>
              <a:rPr>
                <a:latin typeface="Courier"/>
              </a:rPr>
              <a:t>\Users\</a:t>
            </a:r>
            <a:r>
              <a:rPr>
                <a:solidFill>
                  <a:srgbClr val="666666"/>
                </a:solidFill>
                <a:latin typeface="Courier"/>
              </a:rPr>
              <a:t>&lt;</a:t>
            </a:r>
            <a:r>
              <a:rPr>
                <a:latin typeface="Courier"/>
              </a:rPr>
              <a:t>username</a:t>
            </a:r>
            <a:r>
              <a:rPr>
                <a:solidFill>
                  <a:srgbClr val="666666"/>
                </a:solidFill>
                <a:latin typeface="Courier"/>
              </a:rPr>
              <a:t>&gt;</a:t>
            </a:r>
            <a:r>
              <a:rPr>
                <a:latin typeface="Courier"/>
              </a:rPr>
              <a:t>\AppData\Local\PackageManagement\ProviderAssemblies'</a:t>
            </a:r>
            <a:r>
              <a:rPr>
                <a:solidFill>
                  <a:srgbClr val="666666"/>
                </a:solidFill>
                <a:latin typeface="Courier"/>
              </a:rPr>
              <a:t>.</a:t>
            </a:r>
            <a:r>
              <a:rPr>
                <a:latin typeface="Courier"/>
              </a:rPr>
              <a:t> You can also install the NuGet provider by running</a:t>
            </a:r>
            <a:br/>
            <a:r>
              <a:rPr>
                <a:latin typeface="Courier"/>
              </a:rPr>
              <a:t>'Install</a:t>
            </a:r>
            <a:r>
              <a:rPr>
                <a:solidFill>
                  <a:srgbClr val="666666"/>
                </a:solidFill>
                <a:latin typeface="Courier"/>
              </a:rPr>
              <a:t>-</a:t>
            </a:r>
            <a:r>
              <a:rPr>
                <a:latin typeface="Courier"/>
              </a:rPr>
              <a:t>PackageProvider </a:t>
            </a:r>
            <a:r>
              <a:rPr>
                <a:solidFill>
                  <a:srgbClr val="666666"/>
                </a:solidFill>
                <a:latin typeface="Courier"/>
              </a:rPr>
              <a:t>-</a:t>
            </a:r>
            <a:r>
              <a:rPr>
                <a:latin typeface="Courier"/>
              </a:rPr>
              <a:t>Name NuGet </a:t>
            </a:r>
            <a:r>
              <a:rPr>
                <a:solidFill>
                  <a:srgbClr val="666666"/>
                </a:solidFill>
                <a:latin typeface="Courier"/>
              </a:rPr>
              <a:t>-</a:t>
            </a:r>
            <a:r>
              <a:rPr>
                <a:latin typeface="Courier"/>
              </a:rPr>
              <a:t>MinimumVersion 2</a:t>
            </a:r>
            <a:r>
              <a:rPr>
                <a:solidFill>
                  <a:srgbClr val="666666"/>
                </a:solidFill>
                <a:latin typeface="Courier"/>
              </a:rPr>
              <a:t>.</a:t>
            </a:r>
            <a:r>
              <a:rPr>
                <a:solidFill>
                  <a:srgbClr val="06287E"/>
                </a:solidFill>
                <a:latin typeface="Courier"/>
              </a:rPr>
              <a:t>8</a:t>
            </a:r>
            <a:r>
              <a:rPr>
                <a:solidFill>
                  <a:srgbClr val="666666"/>
                </a:solidFill>
                <a:latin typeface="Courier"/>
              </a:rPr>
              <a:t>.</a:t>
            </a:r>
            <a:r>
              <a:rPr>
                <a:solidFill>
                  <a:srgbClr val="06287E"/>
                </a:solidFill>
                <a:latin typeface="Courier"/>
              </a:rPr>
              <a:t>5</a:t>
            </a:r>
            <a:r>
              <a:rPr>
                <a:solidFill>
                  <a:srgbClr val="666666"/>
                </a:solidFill>
                <a:latin typeface="Courier"/>
              </a:rPr>
              <a:t>.</a:t>
            </a:r>
            <a:r>
              <a:rPr>
                <a:solidFill>
                  <a:srgbClr val="06287E"/>
                </a:solidFill>
                <a:latin typeface="Courier"/>
              </a:rPr>
              <a:t>201</a:t>
            </a:r>
            <a:r>
              <a:rPr>
                <a:latin typeface="Courier"/>
              </a:rPr>
              <a:t> </a:t>
            </a:r>
            <a:r>
              <a:rPr>
                <a:solidFill>
                  <a:srgbClr val="666666"/>
                </a:solidFill>
                <a:latin typeface="Courier"/>
              </a:rPr>
              <a:t>-</a:t>
            </a:r>
            <a:r>
              <a:rPr>
                <a:latin typeface="Courier"/>
              </a:rPr>
              <a:t>Force'</a:t>
            </a:r>
            <a:r>
              <a:rPr>
                <a:solidFill>
                  <a:srgbClr val="666666"/>
                </a:solidFill>
                <a:latin typeface="Courier"/>
              </a:rPr>
              <a:t>.</a:t>
            </a:r>
            <a:r>
              <a:rPr>
                <a:latin typeface="Courier"/>
              </a:rPr>
              <a:t> </a:t>
            </a:r>
            <a:r>
              <a:rPr b="1">
                <a:solidFill>
                  <a:srgbClr val="007020"/>
                </a:solidFill>
                <a:latin typeface="Courier"/>
              </a:rPr>
              <a:t>Do</a:t>
            </a:r>
            <a:r>
              <a:rPr>
                <a:latin typeface="Courier"/>
              </a:rPr>
              <a:t> you want PowerShellGet to install and import</a:t>
            </a:r>
            <a:br/>
            <a:r>
              <a:rPr>
                <a:latin typeface="Courier"/>
              </a:rPr>
              <a:t> the NuGet provider now</a:t>
            </a:r>
            <a:r>
              <a:rPr>
                <a:solidFill>
                  <a:srgbClr val="666666"/>
                </a:solidFill>
                <a:latin typeface="Courier"/>
              </a:rPr>
              <a:t>?</a:t>
            </a:r>
            <a:br/>
            <a:r>
              <a:rPr>
                <a:latin typeface="Courier"/>
              </a:rPr>
              <a:t> </a:t>
            </a:r>
            <a:r>
              <a:rPr>
                <a:solidFill>
                  <a:srgbClr val="666666"/>
                </a:solidFill>
                <a:latin typeface="Courier"/>
              </a:rPr>
              <a:t>[</a:t>
            </a:r>
            <a:r>
              <a:rPr>
                <a:latin typeface="Courier"/>
              </a:rPr>
              <a:t>Y</a:t>
            </a:r>
            <a:r>
              <a:rPr>
                <a:solidFill>
                  <a:srgbClr val="666666"/>
                </a:solidFill>
                <a:latin typeface="Courier"/>
              </a:rPr>
              <a:t>]</a:t>
            </a:r>
            <a:r>
              <a:rPr>
                <a:latin typeface="Courier"/>
              </a:rPr>
              <a:t> Yes  </a:t>
            </a:r>
            <a:r>
              <a:rPr>
                <a:solidFill>
                  <a:srgbClr val="666666"/>
                </a:solidFill>
                <a:latin typeface="Courier"/>
              </a:rPr>
              <a:t>[</a:t>
            </a:r>
            <a:r>
              <a:rPr>
                <a:latin typeface="Courier"/>
              </a:rPr>
              <a:t>N</a:t>
            </a:r>
            <a:r>
              <a:rPr>
                <a:solidFill>
                  <a:srgbClr val="666666"/>
                </a:solidFill>
                <a:latin typeface="Courier"/>
              </a:rPr>
              <a:t>]</a:t>
            </a:r>
            <a:r>
              <a:rPr>
                <a:latin typeface="Courier"/>
              </a:rPr>
              <a:t> No  </a:t>
            </a:r>
            <a:r>
              <a:rPr>
                <a:solidFill>
                  <a:srgbClr val="666666"/>
                </a:solidFill>
                <a:latin typeface="Courier"/>
              </a:rPr>
              <a:t>[</a:t>
            </a:r>
            <a:r>
              <a:rPr>
                <a:latin typeface="Courier"/>
              </a:rPr>
              <a:t>S</a:t>
            </a:r>
            <a:r>
              <a:rPr>
                <a:solidFill>
                  <a:srgbClr val="666666"/>
                </a:solidFill>
                <a:latin typeface="Courier"/>
              </a:rPr>
              <a:t>]</a:t>
            </a:r>
            <a:r>
              <a:rPr>
                <a:latin typeface="Courier"/>
              </a:rPr>
              <a:t> Suspend  </a:t>
            </a:r>
            <a:r>
              <a:rPr>
                <a:solidFill>
                  <a:srgbClr val="666666"/>
                </a:solidFill>
                <a:latin typeface="Courier"/>
              </a:rPr>
              <a:t>[?]</a:t>
            </a:r>
            <a:r>
              <a:rPr>
                <a:latin typeface="Courier"/>
              </a:rPr>
              <a:t> Help </a:t>
            </a:r>
            <a:r>
              <a:rPr>
                <a:solidFill>
                  <a:srgbClr val="666666"/>
                </a:solidFill>
                <a:latin typeface="Courier"/>
              </a:rPr>
              <a:t>(</a:t>
            </a:r>
            <a:r>
              <a:rPr>
                <a:latin typeface="Courier"/>
              </a:rPr>
              <a:t>default is </a:t>
            </a:r>
            <a:r>
              <a:rPr>
                <a:solidFill>
                  <a:srgbClr val="4070A0"/>
                </a:solidFill>
                <a:latin typeface="Courier"/>
              </a:rPr>
              <a:t>"Y"</a:t>
            </a:r>
            <a:r>
              <a:rPr>
                <a:solidFill>
                  <a:srgbClr val="666666"/>
                </a:solidFill>
                <a:latin typeface="Courier"/>
              </a:rPr>
              <a:t>):</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might fail with something like the following output:</a:t>
            </a:r>
            <a:r>
              <a:rPr>
                <a:latin typeface="Courier"/>
              </a:rPr>
              <a:t>Import-Module</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 to stop the program.CtrlC</a:t>
            </a:r>
          </a:p>
          <a:p>
            <a:pPr lvl="0" indent="0" marL="0">
              <a:buNone/>
            </a:pPr>
            <a:r>
              <a:rPr/>
              <a:t>Both behaviors typically indicate that the execution policy is “Restricted”, meaning you can’t run modules that you download from an external source, including the PowerShell Gallery. You can check this by running the cmdlet . If it returns “Restricted”, then do the following:</a:t>
            </a:r>
            <a:r>
              <a:rPr>
                <a:latin typeface="Courier"/>
              </a:rPr>
              <a:t>Get-ExecutionPolicy</a:t>
            </a:r>
          </a:p>
          <a:p>
            <a:pPr lvl="0" indent="-342900" marL="342900">
              <a:buAutoNum type="arabicPeriod"/>
            </a:pPr>
            <a:r>
              <a:rPr/>
              <a:t>Use the cmdlet to change the policy to “RemoteSigned”:</a:t>
            </a:r>
            <a:r>
              <a:rPr>
                <a:latin typeface="Courier"/>
              </a:rPr>
              <a:t>SetExecutionPolicy</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command for Azure.</a:t>
            </a:r>
            <a:r>
              <a:rPr>
                <a:latin typeface="Courier"/>
              </a:rPr>
              <a:t>Install-Module</a:t>
            </a:r>
          </a:p>
          <a:p>
            <a:pPr lvl="0" indent="0" marL="0">
              <a:buNone/>
            </a:pPr>
            <a:r>
              <a:rPr/>
              <a:t>You should be able to see the Az module loading. After it completes, you’ll be able to use to load the cmdlets.</a:t>
            </a:r>
            <a:r>
              <a:rPr>
                <a:latin typeface="Courier"/>
              </a:rPr>
              <a:t>Import-Module</a:t>
            </a:r>
          </a:p>
          <a:p>
            <a:pPr lvl="0" indent="0" marL="0">
              <a:buNone/>
            </a:pPr>
            <a:r>
              <a:rPr/>
              <a:t>Als u Azure PowerShell installeert op Linux of macOS, worden dezelfde opdrachten gebruikt.</a:t>
            </a:r>
          </a:p>
          <a:p>
            <a:pPr lvl="0" indent="-342900" marL="342900">
              <a:buAutoNum type="arabicPeriod"/>
            </a:pPr>
            <a:r>
              <a:rPr/>
              <a:t>Voer in een terminal de volgende opdracht uit om PowerShell te starten.</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As with the cmdlet, answer </a:t>
            </a:r>
            <a:r>
              <a:rPr b="1"/>
              <a:t>Yes</a:t>
            </a:r>
            <a:r>
              <a:rPr/>
              <a:t> or </a:t>
            </a:r>
            <a:r>
              <a:rPr b="1"/>
              <a:t>Yes to All</a:t>
            </a:r>
            <a:r>
              <a:rPr/>
              <a:t> when prompted to trust the module. You can also use the command to reinstall a module if you’re having trouble with it.</a:t>
            </a:r>
            <a:r>
              <a:rPr>
                <a:latin typeface="Courier"/>
              </a:rPr>
              <a:t>Install-Module``Update-Module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cmdlet prompts for your Azure credentials, then connects to your Azure subscription. It has many optional parameters, but if all you need is an interactive prompt, you don’t need any parameters:</a:t>
            </a:r>
            <a:r>
              <a:rPr>
                <a:latin typeface="Courier"/>
              </a:rPr>
              <a:t>Connect-AzAccount</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cmdlet to determine which subscription is active. If it’s not the correct one, you can change subscriptions using another cmdlet.</a:t>
            </a:r>
            <a:r>
              <a:rPr>
                <a:latin typeface="Courier"/>
              </a:rPr>
              <a:t>Get-AzContext</a:t>
            </a:r>
          </a:p>
          <a:p>
            <a:pPr lvl="0" indent="-342900" marL="342900">
              <a:buAutoNum type="arabicPeriod"/>
            </a:pPr>
            <a:r>
              <a:rPr/>
              <a:t>Get a list of all subscription names in your account with the command.</a:t>
            </a:r>
            <a:r>
              <a:rPr>
                <a:latin typeface="Courier"/>
              </a:rPr>
              <a:t>Get-AzSubscription</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to the cmdlet using a pipe ‘|’.</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has many optional parameters. However, the core syntax is:</a:t>
            </a:r>
            <a:r>
              <a:rPr>
                <a:latin typeface="Courier"/>
              </a:rPr>
              <a:t>New-AzResourceGroup``New-AzResourceGroup</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lists your Azure resources, which is useful here to verify the resource group creation was successful.</a:t>
            </a:r>
            <a:r>
              <a:rPr>
                <a:latin typeface="Courier"/>
              </a:rPr>
              <a:t>Get-AzResource</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command, you can get a more concise view through the cmdlet:</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cmdlet to create a virtual machine. The cmdlet has many parameters to let it handle the large number of VM configuration settings. Most of the parameters have reasonable default values, so we only need to specify five things:</a:t>
            </a:r>
            <a:r>
              <a:rPr>
                <a:latin typeface="Courier"/>
              </a:rPr>
              <a:t>New-AzVm</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cmdlet. This cmdlet will prompt for a username and password and package it into a credential object.</a:t>
            </a:r>
            <a:r>
              <a:rPr>
                <a:latin typeface="Courier"/>
              </a:rPr>
              <a:t>Get-Credential</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 , , and .</a:t>
            </a:r>
            <a:r>
              <a:rPr>
                <a:latin typeface="Courier"/>
              </a:rPr>
              <a:t>Set-AzVMOperatingSystem``Set-AzVMSourceImage``Add-AzVMNetworkInterface``Set-AzVMOSDisk</a:t>
            </a:r>
          </a:p>
          <a:p>
            <a:pPr lvl="0" indent="0" marL="0">
              <a:buNone/>
            </a:pPr>
            <a:r>
              <a:rPr/>
              <a:t>Here’s an example that strings the cmdlet together with the parameter:</a:t>
            </a:r>
            <a:r>
              <a:rPr>
                <a:latin typeface="Courier"/>
              </a:rPr>
              <a:t>Get-Credential``-Credential</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suffix is specific to VM-based commands in PowerShell. There are several others you can use:</a:t>
            </a:r>
            <a:r>
              <a:rPr>
                <a:latin typeface="Courier"/>
              </a:rPr>
              <a:t>AzVM</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command. This command also supports entering a specific VM by including the property. Here, we’ll assign it to a PowerShell variable:</a:t>
            </a:r>
            <a:r>
              <a:rPr>
                <a:latin typeface="Courier"/>
              </a:rPr>
              <a:t>Get-AzVM -Status``-Name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command:</a:t>
            </a:r>
            <a:r>
              <a:rPr>
                <a:latin typeface="Courier"/>
              </a:rPr>
              <a:t>Update-AzVM</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2022-05-17T13:28:36Z</dcterms:created>
  <dcterms:modified xsi:type="dcterms:W3CDTF">2022-05-17T13:28:36Z</dcterms:modified>
</cp:coreProperties>
</file>

<file path=docProps/custom.xml><?xml version="1.0" encoding="utf-8"?>
<Properties xmlns="http://schemas.openxmlformats.org/officeDocument/2006/custom-properties" xmlns:vt="http://schemas.openxmlformats.org/officeDocument/2006/docPropsVTypes"/>
</file>