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Azure/azure-powershell" TargetMode="External" /><Relationship Id="rId3" Type="http://schemas.openxmlformats.org/officeDocument/2006/relationships/hyperlink" Target="https://aka.ms/azpsmigrate" TargetMode="External" /><Relationship Id="rId4" Type="http://schemas.openxmlformats.org/officeDocument/2006/relationships/hyperlink" Target="https://docs.microsoft.com/en-us/powershell/azure/quickstart-migrate-azurerm-to-az-automatically"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automate-azure-tasks-with-powershell/6-exercise-create-resource-interactively/"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5 minuten</a:t>
            </a:r>
          </a:p>
          <a:p>
            <a:pPr lvl="0" indent="0" marL="0">
              <a:buNone/>
            </a:pPr>
            <a:r>
              <a:rPr/>
              <a:t>Met PowerShell kunt u opdrachten schrijven en deze onmiddellijk uitvoeren. Dit staat bekend als </a:t>
            </a:r>
            <a:r>
              <a:rPr b="1"/>
              <a:t>interactieve modus</a:t>
            </a:r>
            <a:r>
              <a:rPr/>
              <a:t>.</a:t>
            </a:r>
          </a:p>
          <a:p>
            <a:pPr lvl="0" indent="0" marL="0">
              <a:buNone/>
            </a:pPr>
            <a:r>
              <a:rPr/>
              <a:t>Bedenk dat het algemene doel in het voorbeeld van Customer Relationship Management (CRM) is om drie testomgevingen te maken die virtuele machines bevatten. U gebruikt resourcegroepen om ervoor te zorgen dat de VM’s in afzonderlijke omgevingen worden georganiseerd: één voor eenheidstests, één voor integratietests en één voor acceptatietests. U hoeft de resource-groepen slechts één keer te maken, dus het gebruik van de interactieve PowerShell-modus in deze use case is een goede keuze.</a:t>
            </a:r>
          </a:p>
          <a:p>
            <a:pPr lvl="0" indent="0" marL="0">
              <a:buNone/>
            </a:pPr>
            <a:r>
              <a:rPr/>
              <a:t>Wanneer u een opdracht invoert in PowerShell, koppelt PowerShell de opdracht aan een </a:t>
            </a:r>
            <a:r>
              <a:rPr i="1"/>
              <a:t>cmdlet</a:t>
            </a:r>
            <a:r>
              <a:rPr/>
              <a:t> en voert PowerShell vervolgens de gevraagde actie uit. We bekijken enkele algemene opdrachten die u kunt gebruiken en vervolgens kijken we naar het installeren van de Azure-ondersteuning voor PowerShell.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Wat zijn PowerShell-cmdlets?</a:t>
            </a:r>
          </a:p>
        </p:txBody>
      </p:sp>
      <p:sp>
        <p:nvSpPr>
          <p:cNvPr id="3" name="Content Placeholder 2"/>
          <p:cNvSpPr>
            <a:spLocks noGrp="1"/>
          </p:cNvSpPr>
          <p:nvPr>
            <p:ph idx="1"/>
          </p:nvPr>
        </p:nvSpPr>
        <p:spPr/>
        <p:txBody>
          <a:bodyPr/>
          <a:lstStyle/>
          <a:p>
            <a:pPr lvl="0" indent="0" marL="0">
              <a:buNone/>
            </a:pPr>
            <a:r>
              <a:rPr/>
              <a:t>Een PowerShell-opdracht wordt een </a:t>
            </a:r>
            <a:r>
              <a:rPr b="1"/>
              <a:t>cmdlet</a:t>
            </a:r>
            <a:r>
              <a:rPr/>
              <a:t> genoemd (uitgesproken als ‘command-let’). Een cmdlet is een opdracht waarmee één functie wordt gemanipuleerd. De term </a:t>
            </a:r>
            <a:r>
              <a:rPr b="1"/>
              <a:t>cmdlet</a:t>
            </a:r>
            <a:r>
              <a:rPr/>
              <a:t> is bedoeld om “small command” te impliceren. Volgens afspraak worden cmdlet-auteurs aangemoedigd om cmdlets eenvoudig en voor één doel te houden.</a:t>
            </a:r>
          </a:p>
          <a:p>
            <a:pPr lvl="0" indent="0" marL="0">
              <a:buNone/>
            </a:pPr>
            <a:r>
              <a:rPr/>
              <a:t>Het PowerShell-basisproduct wordt geleverd met cmdlets die werken met functies zoals sessies en achtergrondtaken. U kunt modules toevoegen aan uw PowerShell-installatie om cmdlets op te halen die andere functies manipuleren. Er zijn bijvoorbeeld modules van derden om met ftp te werken, uw besturingssysteem te beheren, toegang te krijgen tot het bestandssysteem, enzovoort.</a:t>
            </a:r>
          </a:p>
          <a:p>
            <a:pPr lvl="0" indent="0" marL="0">
              <a:buNone/>
            </a:pPr>
            <a:r>
              <a:rPr/>
              <a:t>Cmdlets volgen een naamgevingsconventie voor werkwoord-zelfstandig naamwoorden; bijvoorbeeld , , en . Er is ook een conventie voor werkwoordskeuze: “get” om gegevens op te halen, “set” om gegevens in te voegen of bij te werken, “formatteren” om gegevens op te maken, “out” om uitvoer naar een bestemming te leiden, enzovoort.</a:t>
            </a:r>
            <a:r>
              <a:rPr>
                <a:latin typeface="Courier"/>
              </a:rPr>
              <a:t>Get-Process``Format-Table``Start-Service</a:t>
            </a:r>
          </a:p>
          <a:p>
            <a:pPr lvl="0" indent="0" marL="0">
              <a:buNone/>
            </a:pPr>
            <a:r>
              <a:rPr/>
              <a:t>Auteurs van cmdlets wordt aangeraden voor elke cmdlet een Help-bestand op te nemen. De cmdlet geeft het Help-bestand voor elke cmdlet weer. Als u bijvoorbeeld hulp wilt krijgen voor de cmdlet, voert u de volgende instructie in een Windows PowerShell-sessie in:</a:t>
            </a:r>
            <a:r>
              <a:rPr>
                <a:latin typeface="Courier"/>
              </a:rPr>
              <a:t>Get-Help``Get-ChildItem</a:t>
            </a:r>
          </a:p>
          <a:p>
            <a:pPr lvl="0" indent="0">
              <a:buNone/>
            </a:pPr>
            <a:r>
              <a:rPr>
                <a:solidFill>
                  <a:srgbClr val="06287E"/>
                </a:solidFill>
                <a:latin typeface="Courier"/>
              </a:rPr>
              <a:t>Get-Help</a:t>
            </a:r>
            <a:r>
              <a:rPr>
                <a:latin typeface="Courier"/>
              </a:rPr>
              <a:t> </a:t>
            </a:r>
            <a:r>
              <a:rPr>
                <a:solidFill>
                  <a:srgbClr val="666666"/>
                </a:solidFill>
                <a:latin typeface="Courier"/>
              </a:rPr>
              <a:t>-</a:t>
            </a:r>
            <a:r>
              <a:rPr>
                <a:latin typeface="Courier"/>
              </a:rPr>
              <a:t>Name </a:t>
            </a:r>
            <a:r>
              <a:rPr>
                <a:solidFill>
                  <a:srgbClr val="06287E"/>
                </a:solidFill>
                <a:latin typeface="Courier"/>
              </a:rPr>
              <a:t>Get-ChildItem</a:t>
            </a:r>
            <a:r>
              <a:rPr>
                <a:latin typeface="Courier"/>
              </a:rPr>
              <a:t> </a:t>
            </a:r>
            <a:r>
              <a:rPr>
                <a:solidFill>
                  <a:srgbClr val="666666"/>
                </a:solidFill>
                <a:latin typeface="Courier"/>
              </a:rPr>
              <a:t>-</a:t>
            </a:r>
            <a:r>
              <a:rPr>
                <a:latin typeface="Courier"/>
              </a:rPr>
              <a:t>Detailed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Wat is een PowerShell-module?</a:t>
            </a:r>
          </a:p>
        </p:txBody>
      </p:sp>
      <p:sp>
        <p:nvSpPr>
          <p:cNvPr id="3" name="Content Placeholder 2"/>
          <p:cNvSpPr>
            <a:spLocks noGrp="1"/>
          </p:cNvSpPr>
          <p:nvPr>
            <p:ph idx="1"/>
          </p:nvPr>
        </p:nvSpPr>
        <p:spPr/>
        <p:txBody>
          <a:bodyPr/>
          <a:lstStyle/>
          <a:p>
            <a:pPr lvl="0" indent="0" marL="0">
              <a:buNone/>
            </a:pPr>
            <a:r>
              <a:rPr/>
              <a:t>Cmdlets worden geleverd in </a:t>
            </a:r>
            <a:r>
              <a:rPr i="1"/>
              <a:t>modules</a:t>
            </a:r>
            <a:r>
              <a:rPr/>
              <a:t>. Een PowerShell-module is een DLL die de code bevat voor het verwerken van elke beschikbare cmdlet. U laadt cmdlets in PowerShell door de module te laden waarin ze zich bevinden. U kunt een lijst met geladen modules krijgen met behulp van de opdracht:</a:t>
            </a:r>
            <a:r>
              <a:rPr>
                <a:latin typeface="Courier"/>
              </a:rPr>
              <a:t>Get-Module</a:t>
            </a:r>
          </a:p>
          <a:p>
            <a:pPr lvl="0" indent="0">
              <a:buNone/>
            </a:pPr>
            <a:r>
              <a:rPr>
                <a:solidFill>
                  <a:srgbClr val="06287E"/>
                </a:solidFill>
                <a:latin typeface="Courier"/>
              </a:rPr>
              <a:t>Get-Module</a:t>
            </a:r>
          </a:p>
          <a:p>
            <a:pPr lvl="0" indent="0" marL="0">
              <a:buNone/>
            </a:pPr>
            <a:r>
              <a:rPr/>
              <a:t>Dit zal iets als:</a:t>
            </a:r>
          </a:p>
          <a:p>
            <a:pPr lvl="0" indent="0">
              <a:buNone/>
            </a:pPr>
            <a:r>
              <a:rPr>
                <a:latin typeface="Courier"/>
              </a:rPr>
              <a:t>ModuleType Version    Name                                ExportedCommands</a:t>
            </a:r>
            <a:br/>
            <a:r>
              <a:rPr>
                <a:solidFill>
                  <a:srgbClr val="666666"/>
                </a:solidFill>
                <a:latin typeface="Courier"/>
              </a:rPr>
              <a:t>----------</a:t>
            </a:r>
            <a:r>
              <a:rPr>
                <a:latin typeface="Courier"/>
              </a:rPr>
              <a:t> </a:t>
            </a:r>
            <a:r>
              <a:rPr>
                <a:solidFill>
                  <a:srgbClr val="666666"/>
                </a:solidFill>
                <a:latin typeface="Courier"/>
              </a:rPr>
              <a:t>-------</a:t>
            </a:r>
            <a:r>
              <a:rPr>
                <a:latin typeface="Courier"/>
              </a:rPr>
              <a:t>    </a:t>
            </a:r>
            <a:r>
              <a:rPr>
                <a:solidFill>
                  <a:srgbClr val="666666"/>
                </a:solidFill>
                <a:latin typeface="Courier"/>
              </a:rPr>
              <a:t>----</a:t>
            </a:r>
            <a:r>
              <a:rPr>
                <a:latin typeface="Courier"/>
              </a:rPr>
              <a:t>                                </a:t>
            </a:r>
            <a:r>
              <a:rPr>
                <a:solidFill>
                  <a:srgbClr val="666666"/>
                </a:solidFill>
                <a:latin typeface="Courier"/>
              </a:rPr>
              <a:t>----------------</a:t>
            </a:r>
            <a:br/>
            <a:r>
              <a:rPr>
                <a:latin typeface="Courier"/>
              </a:rPr>
              <a:t>Manifest   3</a:t>
            </a:r>
            <a:r>
              <a:rPr>
                <a:solidFill>
                  <a:srgbClr val="666666"/>
                </a:solidFill>
                <a:latin typeface="Courier"/>
              </a:rPr>
              <a:t>.</a:t>
            </a:r>
            <a:r>
              <a:rPr>
                <a:solidFill>
                  <a:srgbClr val="06287E"/>
                </a:solidFill>
                <a:latin typeface="Courier"/>
              </a:rPr>
              <a:t>1</a:t>
            </a:r>
            <a:r>
              <a:rPr>
                <a:solidFill>
                  <a:srgbClr val="666666"/>
                </a:solidFill>
                <a:latin typeface="Courier"/>
              </a:rPr>
              <a:t>.</a:t>
            </a:r>
            <a:r>
              <a:rPr>
                <a:solidFill>
                  <a:srgbClr val="06287E"/>
                </a:solidFill>
                <a:latin typeface="Courier"/>
              </a:rPr>
              <a:t>0</a:t>
            </a:r>
            <a:r>
              <a:rPr>
                <a:solidFill>
                  <a:srgbClr val="666666"/>
                </a:solidFill>
                <a:latin typeface="Courier"/>
              </a:rPr>
              <a:t>.</a:t>
            </a:r>
            <a:r>
              <a:rPr>
                <a:solidFill>
                  <a:srgbClr val="06287E"/>
                </a:solidFill>
                <a:latin typeface="Courier"/>
              </a:rPr>
              <a:t>0</a:t>
            </a:r>
            <a:r>
              <a:rPr>
                <a:latin typeface="Courier"/>
              </a:rPr>
              <a:t>    Microsoft</a:t>
            </a:r>
            <a:r>
              <a:rPr>
                <a:solidFill>
                  <a:srgbClr val="666666"/>
                </a:solidFill>
                <a:latin typeface="Courier"/>
              </a:rPr>
              <a:t>.</a:t>
            </a:r>
            <a:r>
              <a:rPr>
                <a:solidFill>
                  <a:srgbClr val="06287E"/>
                </a:solidFill>
                <a:latin typeface="Courier"/>
              </a:rPr>
              <a:t>PowerShell</a:t>
            </a:r>
            <a:r>
              <a:rPr>
                <a:solidFill>
                  <a:srgbClr val="666666"/>
                </a:solidFill>
                <a:latin typeface="Courier"/>
              </a:rPr>
              <a:t>.</a:t>
            </a:r>
            <a:r>
              <a:rPr>
                <a:solidFill>
                  <a:srgbClr val="06287E"/>
                </a:solidFill>
                <a:latin typeface="Courier"/>
              </a:rPr>
              <a:t>Management</a:t>
            </a:r>
            <a:r>
              <a:rPr>
                <a:latin typeface="Courier"/>
              </a:rPr>
              <a:t>     </a:t>
            </a:r>
            <a:r>
              <a:rPr>
                <a:solidFill>
                  <a:srgbClr val="666666"/>
                </a:solidFill>
                <a:latin typeface="Courier"/>
              </a:rPr>
              <a:t>{</a:t>
            </a:r>
            <a:r>
              <a:rPr>
                <a:solidFill>
                  <a:srgbClr val="06287E"/>
                </a:solidFill>
                <a:latin typeface="Courier"/>
              </a:rPr>
              <a:t>Add-Computer</a:t>
            </a:r>
            <a:r>
              <a:rPr>
                <a:solidFill>
                  <a:srgbClr val="666666"/>
                </a:solidFill>
                <a:latin typeface="Courier"/>
              </a:rPr>
              <a:t>,</a:t>
            </a:r>
            <a:r>
              <a:rPr>
                <a:latin typeface="Courier"/>
              </a:rPr>
              <a:t> </a:t>
            </a:r>
            <a:r>
              <a:rPr>
                <a:solidFill>
                  <a:srgbClr val="06287E"/>
                </a:solidFill>
                <a:latin typeface="Courier"/>
              </a:rPr>
              <a:t>Add-Content</a:t>
            </a:r>
            <a:r>
              <a:rPr>
                <a:solidFill>
                  <a:srgbClr val="666666"/>
                </a:solidFill>
                <a:latin typeface="Courier"/>
              </a:rPr>
              <a:t>,</a:t>
            </a:r>
            <a:r>
              <a:rPr>
                <a:latin typeface="Courier"/>
              </a:rPr>
              <a:t> </a:t>
            </a:r>
            <a:r>
              <a:rPr>
                <a:solidFill>
                  <a:srgbClr val="06287E"/>
                </a:solidFill>
                <a:latin typeface="Courier"/>
              </a:rPr>
              <a:t>Checkpoint-Computer</a:t>
            </a:r>
            <a:r>
              <a:rPr>
                <a:solidFill>
                  <a:srgbClr val="666666"/>
                </a:solidFill>
                <a:latin typeface="Courier"/>
              </a:rPr>
              <a:t>,</a:t>
            </a:r>
            <a:r>
              <a:rPr>
                <a:latin typeface="Courier"/>
              </a:rPr>
              <a:t> Clear</a:t>
            </a:r>
            <a:r>
              <a:rPr>
                <a:solidFill>
                  <a:srgbClr val="666666"/>
                </a:solidFill>
                <a:latin typeface="Courier"/>
              </a:rPr>
              <a:t>-</a:t>
            </a:r>
            <a:r>
              <a:rPr>
                <a:latin typeface="Courier"/>
              </a:rPr>
              <a:t>Con</a:t>
            </a:r>
            <a:r>
              <a:rPr>
                <a:solidFill>
                  <a:srgbClr val="666666"/>
                </a:solidFill>
                <a:latin typeface="Courier"/>
              </a:rPr>
              <a:t>...</a:t>
            </a:r>
            <a:br/>
            <a:r>
              <a:rPr>
                <a:latin typeface="Courier"/>
              </a:rPr>
              <a:t>Manifest   3</a:t>
            </a:r>
            <a:r>
              <a:rPr>
                <a:solidFill>
                  <a:srgbClr val="666666"/>
                </a:solidFill>
                <a:latin typeface="Courier"/>
              </a:rPr>
              <a:t>.</a:t>
            </a:r>
            <a:r>
              <a:rPr>
                <a:solidFill>
                  <a:srgbClr val="06287E"/>
                </a:solidFill>
                <a:latin typeface="Courier"/>
              </a:rPr>
              <a:t>1</a:t>
            </a:r>
            <a:r>
              <a:rPr>
                <a:solidFill>
                  <a:srgbClr val="666666"/>
                </a:solidFill>
                <a:latin typeface="Courier"/>
              </a:rPr>
              <a:t>.</a:t>
            </a:r>
            <a:r>
              <a:rPr>
                <a:solidFill>
                  <a:srgbClr val="06287E"/>
                </a:solidFill>
                <a:latin typeface="Courier"/>
              </a:rPr>
              <a:t>0</a:t>
            </a:r>
            <a:r>
              <a:rPr>
                <a:solidFill>
                  <a:srgbClr val="666666"/>
                </a:solidFill>
                <a:latin typeface="Courier"/>
              </a:rPr>
              <a:t>.</a:t>
            </a:r>
            <a:r>
              <a:rPr>
                <a:solidFill>
                  <a:srgbClr val="06287E"/>
                </a:solidFill>
                <a:latin typeface="Courier"/>
              </a:rPr>
              <a:t>0</a:t>
            </a:r>
            <a:r>
              <a:rPr>
                <a:latin typeface="Courier"/>
              </a:rPr>
              <a:t>    Microsoft</a:t>
            </a:r>
            <a:r>
              <a:rPr>
                <a:solidFill>
                  <a:srgbClr val="666666"/>
                </a:solidFill>
                <a:latin typeface="Courier"/>
              </a:rPr>
              <a:t>.</a:t>
            </a:r>
            <a:r>
              <a:rPr>
                <a:solidFill>
                  <a:srgbClr val="06287E"/>
                </a:solidFill>
                <a:latin typeface="Courier"/>
              </a:rPr>
              <a:t>PowerShell</a:t>
            </a:r>
            <a:r>
              <a:rPr>
                <a:solidFill>
                  <a:srgbClr val="666666"/>
                </a:solidFill>
                <a:latin typeface="Courier"/>
              </a:rPr>
              <a:t>.</a:t>
            </a:r>
            <a:r>
              <a:rPr>
                <a:solidFill>
                  <a:srgbClr val="06287E"/>
                </a:solidFill>
                <a:latin typeface="Courier"/>
              </a:rPr>
              <a:t>Utility</a:t>
            </a:r>
            <a:r>
              <a:rPr>
                <a:latin typeface="Courier"/>
              </a:rPr>
              <a:t>        </a:t>
            </a:r>
            <a:r>
              <a:rPr>
                <a:solidFill>
                  <a:srgbClr val="666666"/>
                </a:solidFill>
                <a:latin typeface="Courier"/>
              </a:rPr>
              <a:t>{</a:t>
            </a:r>
            <a:r>
              <a:rPr>
                <a:solidFill>
                  <a:srgbClr val="06287E"/>
                </a:solidFill>
                <a:latin typeface="Courier"/>
              </a:rPr>
              <a:t>Add-Member</a:t>
            </a:r>
            <a:r>
              <a:rPr>
                <a:solidFill>
                  <a:srgbClr val="666666"/>
                </a:solidFill>
                <a:latin typeface="Courier"/>
              </a:rPr>
              <a:t>,</a:t>
            </a:r>
            <a:r>
              <a:rPr>
                <a:latin typeface="Courier"/>
              </a:rPr>
              <a:t> </a:t>
            </a:r>
            <a:r>
              <a:rPr>
                <a:solidFill>
                  <a:srgbClr val="06287E"/>
                </a:solidFill>
                <a:latin typeface="Courier"/>
              </a:rPr>
              <a:t>Add-Type</a:t>
            </a:r>
            <a:r>
              <a:rPr>
                <a:solidFill>
                  <a:srgbClr val="666666"/>
                </a:solidFill>
                <a:latin typeface="Courier"/>
              </a:rPr>
              <a:t>,</a:t>
            </a:r>
            <a:r>
              <a:rPr>
                <a:latin typeface="Courier"/>
              </a:rPr>
              <a:t> </a:t>
            </a:r>
            <a:r>
              <a:rPr>
                <a:solidFill>
                  <a:srgbClr val="06287E"/>
                </a:solidFill>
                <a:latin typeface="Courier"/>
              </a:rPr>
              <a:t>Clear-Variable</a:t>
            </a:r>
            <a:r>
              <a:rPr>
                <a:solidFill>
                  <a:srgbClr val="666666"/>
                </a:solidFill>
                <a:latin typeface="Courier"/>
              </a:rPr>
              <a:t>,</a:t>
            </a:r>
            <a:r>
              <a:rPr>
                <a:latin typeface="Courier"/>
              </a:rPr>
              <a:t> </a:t>
            </a:r>
            <a:r>
              <a:rPr>
                <a:solidFill>
                  <a:srgbClr val="06287E"/>
                </a:solidFill>
                <a:latin typeface="Courier"/>
              </a:rPr>
              <a:t>Compare-Object</a:t>
            </a:r>
            <a:r>
              <a:rPr>
                <a:solidFill>
                  <a:srgbClr val="666666"/>
                </a:solidFill>
                <a:latin typeface="Courier"/>
              </a:rPr>
              <a:t>...}</a:t>
            </a:r>
            <a:br/>
            <a:r>
              <a:rPr>
                <a:latin typeface="Courier"/>
              </a:rPr>
              <a:t>Binary     1</a:t>
            </a:r>
            <a:r>
              <a:rPr>
                <a:solidFill>
                  <a:srgbClr val="666666"/>
                </a:solidFill>
                <a:latin typeface="Courier"/>
              </a:rPr>
              <a:t>.</a:t>
            </a:r>
            <a:r>
              <a:rPr>
                <a:solidFill>
                  <a:srgbClr val="06287E"/>
                </a:solidFill>
                <a:latin typeface="Courier"/>
              </a:rPr>
              <a:t>0</a:t>
            </a:r>
            <a:r>
              <a:rPr>
                <a:solidFill>
                  <a:srgbClr val="666666"/>
                </a:solidFill>
                <a:latin typeface="Courier"/>
              </a:rPr>
              <a:t>.</a:t>
            </a:r>
            <a:r>
              <a:rPr>
                <a:solidFill>
                  <a:srgbClr val="06287E"/>
                </a:solidFill>
                <a:latin typeface="Courier"/>
              </a:rPr>
              <a:t>0</a:t>
            </a:r>
            <a:r>
              <a:rPr>
                <a:solidFill>
                  <a:srgbClr val="666666"/>
                </a:solidFill>
                <a:latin typeface="Courier"/>
              </a:rPr>
              <a:t>.</a:t>
            </a:r>
            <a:r>
              <a:rPr>
                <a:solidFill>
                  <a:srgbClr val="06287E"/>
                </a:solidFill>
                <a:latin typeface="Courier"/>
              </a:rPr>
              <a:t>1</a:t>
            </a:r>
            <a:r>
              <a:rPr>
                <a:latin typeface="Courier"/>
              </a:rPr>
              <a:t>    PackageManagement                   </a:t>
            </a:r>
            <a:r>
              <a:rPr>
                <a:solidFill>
                  <a:srgbClr val="666666"/>
                </a:solidFill>
                <a:latin typeface="Courier"/>
              </a:rPr>
              <a:t>{</a:t>
            </a:r>
            <a:r>
              <a:rPr>
                <a:solidFill>
                  <a:srgbClr val="06287E"/>
                </a:solidFill>
                <a:latin typeface="Courier"/>
              </a:rPr>
              <a:t>Find-Package</a:t>
            </a:r>
            <a:r>
              <a:rPr>
                <a:solidFill>
                  <a:srgbClr val="666666"/>
                </a:solidFill>
                <a:latin typeface="Courier"/>
              </a:rPr>
              <a:t>,</a:t>
            </a:r>
            <a:r>
              <a:rPr>
                <a:latin typeface="Courier"/>
              </a:rPr>
              <a:t> </a:t>
            </a:r>
            <a:r>
              <a:rPr>
                <a:solidFill>
                  <a:srgbClr val="06287E"/>
                </a:solidFill>
                <a:latin typeface="Courier"/>
              </a:rPr>
              <a:t>Find-PackageProvider</a:t>
            </a:r>
            <a:r>
              <a:rPr>
                <a:solidFill>
                  <a:srgbClr val="666666"/>
                </a:solidFill>
                <a:latin typeface="Courier"/>
              </a:rPr>
              <a:t>,</a:t>
            </a:r>
            <a:r>
              <a:rPr>
                <a:latin typeface="Courier"/>
              </a:rPr>
              <a:t> </a:t>
            </a:r>
            <a:r>
              <a:rPr>
                <a:solidFill>
                  <a:srgbClr val="06287E"/>
                </a:solidFill>
                <a:latin typeface="Courier"/>
              </a:rPr>
              <a:t>Get-Package</a:t>
            </a:r>
            <a:r>
              <a:rPr>
                <a:solidFill>
                  <a:srgbClr val="666666"/>
                </a:solidFill>
                <a:latin typeface="Courier"/>
              </a:rPr>
              <a:t>,</a:t>
            </a:r>
            <a:r>
              <a:rPr>
                <a:latin typeface="Courier"/>
              </a:rPr>
              <a:t> Get</a:t>
            </a:r>
            <a:r>
              <a:rPr>
                <a:solidFill>
                  <a:srgbClr val="666666"/>
                </a:solidFill>
                <a:latin typeface="Courier"/>
              </a:rPr>
              <a:t>-</a:t>
            </a:r>
            <a:r>
              <a:rPr>
                <a:latin typeface="Courier"/>
              </a:rPr>
              <a:t>Pack</a:t>
            </a:r>
            <a:r>
              <a:rPr>
                <a:solidFill>
                  <a:srgbClr val="666666"/>
                </a:solidFill>
                <a:latin typeface="Courier"/>
              </a:rPr>
              <a:t>...</a:t>
            </a:r>
            <a:br/>
            <a:r>
              <a:rPr>
                <a:latin typeface="Courier"/>
              </a:rPr>
              <a:t>Script     1</a:t>
            </a:r>
            <a:r>
              <a:rPr>
                <a:solidFill>
                  <a:srgbClr val="666666"/>
                </a:solidFill>
                <a:latin typeface="Courier"/>
              </a:rPr>
              <a:t>.</a:t>
            </a:r>
            <a:r>
              <a:rPr>
                <a:solidFill>
                  <a:srgbClr val="06287E"/>
                </a:solidFill>
                <a:latin typeface="Courier"/>
              </a:rPr>
              <a:t>0</a:t>
            </a:r>
            <a:r>
              <a:rPr>
                <a:solidFill>
                  <a:srgbClr val="666666"/>
                </a:solidFill>
                <a:latin typeface="Courier"/>
              </a:rPr>
              <a:t>.</a:t>
            </a:r>
            <a:r>
              <a:rPr>
                <a:solidFill>
                  <a:srgbClr val="06287E"/>
                </a:solidFill>
                <a:latin typeface="Courier"/>
              </a:rPr>
              <a:t>0</a:t>
            </a:r>
            <a:r>
              <a:rPr>
                <a:solidFill>
                  <a:srgbClr val="666666"/>
                </a:solidFill>
                <a:latin typeface="Courier"/>
              </a:rPr>
              <a:t>.</a:t>
            </a:r>
            <a:r>
              <a:rPr>
                <a:solidFill>
                  <a:srgbClr val="06287E"/>
                </a:solidFill>
                <a:latin typeface="Courier"/>
              </a:rPr>
              <a:t>1</a:t>
            </a:r>
            <a:r>
              <a:rPr>
                <a:latin typeface="Courier"/>
              </a:rPr>
              <a:t>    PowerShellGet                       </a:t>
            </a:r>
            <a:r>
              <a:rPr>
                <a:solidFill>
                  <a:srgbClr val="666666"/>
                </a:solidFill>
                <a:latin typeface="Courier"/>
              </a:rPr>
              <a:t>{</a:t>
            </a:r>
            <a:r>
              <a:rPr>
                <a:latin typeface="Courier"/>
              </a:rPr>
              <a:t>Find</a:t>
            </a:r>
            <a:r>
              <a:rPr>
                <a:solidFill>
                  <a:srgbClr val="666666"/>
                </a:solidFill>
                <a:latin typeface="Courier"/>
              </a:rPr>
              <a:t>-</a:t>
            </a:r>
            <a:r>
              <a:rPr>
                <a:latin typeface="Courier"/>
              </a:rPr>
              <a:t>Command</a:t>
            </a:r>
            <a:r>
              <a:rPr>
                <a:solidFill>
                  <a:srgbClr val="666666"/>
                </a:solidFill>
                <a:latin typeface="Courier"/>
              </a:rPr>
              <a:t>,</a:t>
            </a:r>
            <a:r>
              <a:rPr>
                <a:latin typeface="Courier"/>
              </a:rPr>
              <a:t> Find</a:t>
            </a:r>
            <a:r>
              <a:rPr>
                <a:solidFill>
                  <a:srgbClr val="666666"/>
                </a:solidFill>
                <a:latin typeface="Courier"/>
              </a:rPr>
              <a:t>-</a:t>
            </a:r>
            <a:r>
              <a:rPr>
                <a:latin typeface="Courier"/>
              </a:rPr>
              <a:t>DscResource</a:t>
            </a:r>
            <a:r>
              <a:rPr>
                <a:solidFill>
                  <a:srgbClr val="666666"/>
                </a:solidFill>
                <a:latin typeface="Courier"/>
              </a:rPr>
              <a:t>,</a:t>
            </a:r>
            <a:r>
              <a:rPr>
                <a:latin typeface="Courier"/>
              </a:rPr>
              <a:t> Find</a:t>
            </a:r>
            <a:r>
              <a:rPr>
                <a:solidFill>
                  <a:srgbClr val="666666"/>
                </a:solidFill>
                <a:latin typeface="Courier"/>
              </a:rPr>
              <a:t>-</a:t>
            </a:r>
            <a:r>
              <a:rPr>
                <a:latin typeface="Courier"/>
              </a:rPr>
              <a:t>Module</a:t>
            </a:r>
            <a:r>
              <a:rPr>
                <a:solidFill>
                  <a:srgbClr val="666666"/>
                </a:solidFill>
                <a:latin typeface="Courier"/>
              </a:rPr>
              <a:t>,</a:t>
            </a:r>
            <a:r>
              <a:rPr>
                <a:latin typeface="Courier"/>
              </a:rPr>
              <a:t> Find</a:t>
            </a:r>
            <a:r>
              <a:rPr>
                <a:solidFill>
                  <a:srgbClr val="666666"/>
                </a:solidFill>
                <a:latin typeface="Courier"/>
              </a:rPr>
              <a:t>-</a:t>
            </a:r>
            <a:r>
              <a:rPr>
                <a:latin typeface="Courier"/>
              </a:rPr>
              <a:t>RoleCap</a:t>
            </a:r>
            <a:r>
              <a:rPr>
                <a:solidFill>
                  <a:srgbClr val="666666"/>
                </a:solidFill>
                <a:latin typeface="Courier"/>
              </a:rPr>
              <a:t>...</a:t>
            </a:r>
            <a:br/>
            <a:r>
              <a:rPr>
                <a:latin typeface="Courier"/>
              </a:rPr>
              <a:t>Script     2</a:t>
            </a:r>
            <a:r>
              <a:rPr>
                <a:solidFill>
                  <a:srgbClr val="666666"/>
                </a:solidFill>
                <a:latin typeface="Courier"/>
              </a:rPr>
              <a:t>.</a:t>
            </a:r>
            <a:r>
              <a:rPr>
                <a:solidFill>
                  <a:srgbClr val="06287E"/>
                </a:solidFill>
                <a:latin typeface="Courier"/>
              </a:rPr>
              <a:t>0</a:t>
            </a:r>
            <a:r>
              <a:rPr>
                <a:solidFill>
                  <a:srgbClr val="666666"/>
                </a:solidFill>
                <a:latin typeface="Courier"/>
              </a:rPr>
              <a:t>.</a:t>
            </a:r>
            <a:r>
              <a:rPr>
                <a:solidFill>
                  <a:srgbClr val="06287E"/>
                </a:solidFill>
                <a:latin typeface="Courier"/>
              </a:rPr>
              <a:t>0</a:t>
            </a:r>
            <a:r>
              <a:rPr>
                <a:latin typeface="Courier"/>
              </a:rPr>
              <a:t>      PSReadline                          </a:t>
            </a:r>
            <a:r>
              <a:rPr>
                <a:solidFill>
                  <a:srgbClr val="666666"/>
                </a:solidFill>
                <a:latin typeface="Courier"/>
              </a:rPr>
              <a:t>{</a:t>
            </a:r>
            <a:r>
              <a:rPr>
                <a:solidFill>
                  <a:srgbClr val="06287E"/>
                </a:solidFill>
                <a:latin typeface="Courier"/>
              </a:rPr>
              <a:t>Get-PSReadLineKeyHandler</a:t>
            </a:r>
            <a:r>
              <a:rPr>
                <a:solidFill>
                  <a:srgbClr val="666666"/>
                </a:solidFill>
                <a:latin typeface="Courier"/>
              </a:rPr>
              <a:t>,</a:t>
            </a:r>
            <a:r>
              <a:rPr>
                <a:latin typeface="Courier"/>
              </a:rPr>
              <a:t> </a:t>
            </a:r>
            <a:r>
              <a:rPr>
                <a:solidFill>
                  <a:srgbClr val="06287E"/>
                </a:solidFill>
                <a:latin typeface="Courier"/>
              </a:rPr>
              <a:t>Get-PSReadLineOption</a:t>
            </a:r>
            <a:r>
              <a:rPr>
                <a:solidFill>
                  <a:srgbClr val="666666"/>
                </a:solidFill>
                <a:latin typeface="Courier"/>
              </a:rPr>
              <a:t>,</a:t>
            </a:r>
            <a:r>
              <a:rPr>
                <a:latin typeface="Courier"/>
              </a:rPr>
              <a:t> Remove</a:t>
            </a:r>
            <a:r>
              <a:rPr>
                <a:solidFill>
                  <a:srgbClr val="666666"/>
                </a:solidFill>
                <a:latin typeface="Courier"/>
              </a:rPr>
              <a:t>-</a:t>
            </a:r>
            <a:r>
              <a:rPr>
                <a:latin typeface="Courier"/>
              </a:rPr>
              <a:t>PS</a:t>
            </a:r>
            <a:r>
              <a:rPr>
                <a:solidFill>
                  <a:srgbClr val="666666"/>
                </a:solidFill>
                <a:latin typeface="Courie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Wat is de Az PowerShell module?</a:t>
            </a:r>
          </a:p>
        </p:txBody>
      </p:sp>
      <p:sp>
        <p:nvSpPr>
          <p:cNvPr id="3" name="Content Placeholder 2"/>
          <p:cNvSpPr>
            <a:spLocks noGrp="1"/>
          </p:cNvSpPr>
          <p:nvPr>
            <p:ph idx="1"/>
          </p:nvPr>
        </p:nvSpPr>
        <p:spPr/>
        <p:txBody>
          <a:bodyPr/>
          <a:lstStyle/>
          <a:p>
            <a:pPr lvl="0" indent="0" marL="0">
              <a:buNone/>
            </a:pPr>
            <a:r>
              <a:rPr b="1"/>
              <a:t>Az</a:t>
            </a:r>
            <a:r>
              <a:rPr/>
              <a:t> is de formele naam voor de Azure PowerShell-module, die cmdlets bevat om met Azure-functies te werken. Het bevat honderden cmdlets waarmee u bijna elk aspect van elke Azure-resource kunt beheren. U kunt werken met resourcegroepen, opslag, virtuele machines, Azure Active Directory, containers, machine learning, enzovoort. Deze module is een open-source component </a:t>
            </a:r>
            <a:r>
              <a:rPr>
                <a:hlinkClick r:id="rId2"/>
              </a:rPr>
              <a:t>die beschikbaar is op GitHub</a:t>
            </a:r>
            <a:r>
              <a:rPr/>
              <a:t>.</a:t>
            </a:r>
          </a:p>
          <a:p>
            <a:pPr lvl="0" indent="0" marL="0">
              <a:buNone/>
            </a:pPr>
            <a:r>
              <a:rPr/>
              <a:t>Notitie</a:t>
            </a:r>
          </a:p>
          <a:p>
            <a:pPr lvl="0" indent="0" marL="0">
              <a:buNone/>
            </a:pPr>
            <a:r>
              <a:rPr/>
              <a:t>Mogelijk hebt u Azure PowerShell-opdrachten gezien of gebruikt die een indeling gebruikten. Omdat Az PowerShell-modules nu alle mogelijkheden van AzureRM PowerShell-modules en meer hebben, zullen we AzureRM PowerShell-modules op 29 februari 2024 buiten gebruik stellen. Om serviceonderbrekingen te voorkomen, </a:t>
            </a:r>
            <a:r>
              <a:rPr>
                <a:hlinkClick r:id="rId3"/>
              </a:rPr>
              <a:t>werkt u uw scripts</a:t>
            </a:r>
            <a:r>
              <a:rPr/>
              <a:t> die Gebruikmaken van AzureRM PowerShell-modules uiterlijk op 29 februari 2024 bij om Az PowerShell-modules te gebruiken. Als u uw scripts automatisch wilt bijwerken, volgt </a:t>
            </a:r>
            <a:r>
              <a:rPr>
                <a:hlinkClick r:id="rId4"/>
              </a:rPr>
              <a:t>u de snelstartgids</a:t>
            </a:r>
            <a:r>
              <a:rPr/>
              <a:t>.</a:t>
            </a:r>
            <a:r>
              <a:rPr>
                <a:latin typeface="Courier"/>
              </a:rPr>
              <a:t>-AzureRM</a:t>
            </a:r>
          </a:p>
          <a:p>
            <a:pPr lvl="0" indent="0" marL="0">
              <a:spcBef>
                <a:spcPts val="3000"/>
              </a:spcBef>
              <a:buNone/>
            </a:pPr>
            <a:r>
              <a:rPr b="1"/>
              <a:t>Installeer de Az PowerShell module</a:t>
            </a:r>
          </a:p>
          <a:p>
            <a:pPr lvl="0" indent="0" marL="0">
              <a:buNone/>
            </a:pPr>
            <a:r>
              <a:rPr/>
              <a:t>De Az PowerShell-module is beschikbaar in een algemene opslagplaats die de PowerShell-galerie wordt genoemd. U kunt de module op uw lokale computer installeren via de cmdlet.</a:t>
            </a:r>
            <a:r>
              <a:rPr>
                <a:latin typeface="Courier"/>
              </a:rPr>
              <a:t>Install-Module</a:t>
            </a:r>
          </a:p>
          <a:p>
            <a:pPr lvl="0" indent="0" marL="0">
              <a:buNone/>
            </a:pPr>
            <a:r>
              <a:rPr/>
              <a:t>Als u de nieuwste Azure Az PowerShell-module wilt installeren, voert u de volgende opdrachten uit:</a:t>
            </a:r>
          </a:p>
          <a:p>
            <a:pPr lvl="0" indent="-342900" marL="342900">
              <a:buAutoNum type="arabicPeriod"/>
            </a:pPr>
            <a:r>
              <a:rPr/>
              <a:t>Open het menu </a:t>
            </a:r>
            <a:r>
              <a:rPr b="1"/>
              <a:t>Start</a:t>
            </a:r>
            <a:r>
              <a:rPr/>
              <a:t> en voer </a:t>
            </a:r>
            <a:r>
              <a:rPr b="1"/>
              <a:t>PowerShell</a:t>
            </a:r>
            <a:r>
              <a:rPr/>
              <a:t> in.</a:t>
            </a:r>
          </a:p>
          <a:p>
            <a:pPr lvl="0" indent="-342900" marL="342900">
              <a:buAutoNum type="arabicPeriod"/>
            </a:pPr>
            <a:r>
              <a:rPr/>
              <a:t>Selecteer het </a:t>
            </a:r>
            <a:r>
              <a:rPr b="1"/>
              <a:t>PowerShell-pictogram</a:t>
            </a:r>
            <a:r>
              <a:rPr/>
              <a:t>.</a:t>
            </a:r>
          </a:p>
          <a:p>
            <a:pPr lvl="0" indent="-342900" marL="342900">
              <a:buAutoNum type="arabicPeriod"/>
            </a:pPr>
            <a:r>
              <a:rPr/>
              <a:t>Voer de volgende opdracht in en druk op. Enter</a:t>
            </a:r>
          </a:p>
          <a:p>
            <a:pPr lvl="1" indent="0">
              <a:buNone/>
            </a:pPr>
            <a:r>
              <a:rPr>
                <a:latin typeface="Courier"/>
              </a:rPr>
              <a:t>Install</a:t>
            </a:r>
            <a:r>
              <a:rPr>
                <a:solidFill>
                  <a:srgbClr val="666666"/>
                </a:solidFill>
                <a:latin typeface="Courier"/>
              </a:rPr>
              <a:t>-</a:t>
            </a:r>
            <a:r>
              <a:rPr>
                <a:latin typeface="Courier"/>
              </a:rPr>
              <a:t>Module </a:t>
            </a:r>
            <a:r>
              <a:rPr>
                <a:solidFill>
                  <a:srgbClr val="666666"/>
                </a:solidFill>
                <a:latin typeface="Courier"/>
              </a:rPr>
              <a:t>-</a:t>
            </a:r>
            <a:r>
              <a:rPr>
                <a:latin typeface="Courier"/>
              </a:rPr>
              <a:t>Name Az </a:t>
            </a:r>
            <a:r>
              <a:rPr>
                <a:solidFill>
                  <a:srgbClr val="666666"/>
                </a:solidFill>
                <a:latin typeface="Courier"/>
              </a:rPr>
              <a:t>-</a:t>
            </a:r>
            <a:r>
              <a:rPr>
                <a:latin typeface="Courier"/>
              </a:rPr>
              <a:t>Scope CurrentUser </a:t>
            </a:r>
            <a:r>
              <a:rPr>
                <a:solidFill>
                  <a:srgbClr val="666666"/>
                </a:solidFill>
                <a:latin typeface="Courier"/>
              </a:rPr>
              <a:t>-</a:t>
            </a:r>
            <a:r>
              <a:rPr>
                <a:latin typeface="Courier"/>
              </a:rPr>
              <a:t>Repository PSGallery</a:t>
            </a:r>
          </a:p>
          <a:p>
            <a:pPr lvl="0" indent="0" marL="0">
              <a:buNone/>
            </a:pPr>
            <a:r>
              <a:rPr/>
              <a:t>Hiermee wordt de module voor uw huidige gebruiker geïnstalleerd (geregeld door de parameter).</a:t>
            </a:r>
            <a:r>
              <a:rPr>
                <a:latin typeface="Courier"/>
              </a:rPr>
              <a:t>Scope</a:t>
            </a:r>
          </a:p>
          <a:p>
            <a:pPr lvl="0" indent="0" marL="0">
              <a:buNone/>
            </a:pPr>
            <a:r>
              <a:rPr/>
              <a:t>De opdracht is afhankelijk van NuGet om onderdelen op te halen, dus afhankelijk van de versie die u hebt geïnstalleerd, wordt u mogelijk gevraagd de nieuwste versie van NuGet te downloaden en te installeren.</a:t>
            </a:r>
          </a:p>
          <a:p>
            <a:pPr lvl="0" indent="0">
              <a:buNone/>
            </a:pPr>
            <a:r>
              <a:rPr>
                <a:latin typeface="Courier"/>
              </a:rPr>
              <a:t>NuGet provider is required to </a:t>
            </a:r>
            <a:r>
              <a:rPr b="1">
                <a:solidFill>
                  <a:srgbClr val="007020"/>
                </a:solidFill>
                <a:latin typeface="Courier"/>
              </a:rPr>
              <a:t>continue</a:t>
            </a:r>
            <a:br/>
            <a:r>
              <a:rPr>
                <a:latin typeface="Courier"/>
              </a:rPr>
              <a:t>PowerShellGet requires NuGet provider version '2</a:t>
            </a:r>
            <a:r>
              <a:rPr>
                <a:solidFill>
                  <a:srgbClr val="666666"/>
                </a:solidFill>
                <a:latin typeface="Courier"/>
              </a:rPr>
              <a:t>.</a:t>
            </a:r>
            <a:r>
              <a:rPr>
                <a:solidFill>
                  <a:srgbClr val="06287E"/>
                </a:solidFill>
                <a:latin typeface="Courier"/>
              </a:rPr>
              <a:t>8</a:t>
            </a:r>
            <a:r>
              <a:rPr>
                <a:solidFill>
                  <a:srgbClr val="666666"/>
                </a:solidFill>
                <a:latin typeface="Courier"/>
              </a:rPr>
              <a:t>.</a:t>
            </a:r>
            <a:r>
              <a:rPr>
                <a:solidFill>
                  <a:srgbClr val="06287E"/>
                </a:solidFill>
                <a:latin typeface="Courier"/>
              </a:rPr>
              <a:t>5</a:t>
            </a:r>
            <a:r>
              <a:rPr>
                <a:solidFill>
                  <a:srgbClr val="666666"/>
                </a:solidFill>
                <a:latin typeface="Courier"/>
              </a:rPr>
              <a:t>.</a:t>
            </a:r>
            <a:r>
              <a:rPr>
                <a:solidFill>
                  <a:srgbClr val="06287E"/>
                </a:solidFill>
                <a:latin typeface="Courier"/>
              </a:rPr>
              <a:t>201</a:t>
            </a:r>
            <a:r>
              <a:rPr>
                <a:latin typeface="Courier"/>
              </a:rPr>
              <a:t>' or newer to interact with NuGet</a:t>
            </a:r>
            <a:r>
              <a:rPr>
                <a:solidFill>
                  <a:srgbClr val="666666"/>
                </a:solidFill>
                <a:latin typeface="Courier"/>
              </a:rPr>
              <a:t>-</a:t>
            </a:r>
            <a:r>
              <a:rPr>
                <a:latin typeface="Courier"/>
              </a:rPr>
              <a:t>based repositories</a:t>
            </a:r>
            <a:r>
              <a:rPr>
                <a:solidFill>
                  <a:srgbClr val="666666"/>
                </a:solidFill>
                <a:latin typeface="Courier"/>
              </a:rPr>
              <a:t>.</a:t>
            </a:r>
            <a:r>
              <a:rPr>
                <a:latin typeface="Courier"/>
              </a:rPr>
              <a:t> The NuGet</a:t>
            </a:r>
            <a:br/>
            <a:r>
              <a:rPr>
                <a:latin typeface="Courier"/>
              </a:rPr>
              <a:t> provider must be available </a:t>
            </a:r>
            <a:r>
              <a:rPr b="1">
                <a:solidFill>
                  <a:srgbClr val="007020"/>
                </a:solidFill>
                <a:latin typeface="Courier"/>
              </a:rPr>
              <a:t>in</a:t>
            </a:r>
            <a:r>
              <a:rPr>
                <a:latin typeface="Courier"/>
              </a:rPr>
              <a:t> 'C</a:t>
            </a:r>
            <a:r>
              <a:rPr>
                <a:solidFill>
                  <a:srgbClr val="666666"/>
                </a:solidFill>
                <a:latin typeface="Courier"/>
              </a:rPr>
              <a:t>:</a:t>
            </a:r>
            <a:r>
              <a:rPr>
                <a:latin typeface="Courier"/>
              </a:rPr>
              <a:t>\Program Files\PackageManagement\ProviderAssemblies' or</a:t>
            </a:r>
            <a:br/>
            <a:r>
              <a:rPr>
                <a:latin typeface="Courier"/>
              </a:rPr>
              <a:t>'C</a:t>
            </a:r>
            <a:r>
              <a:rPr>
                <a:solidFill>
                  <a:srgbClr val="666666"/>
                </a:solidFill>
                <a:latin typeface="Courier"/>
              </a:rPr>
              <a:t>:</a:t>
            </a:r>
            <a:r>
              <a:rPr>
                <a:latin typeface="Courier"/>
              </a:rPr>
              <a:t>\Users\</a:t>
            </a:r>
            <a:r>
              <a:rPr>
                <a:solidFill>
                  <a:srgbClr val="666666"/>
                </a:solidFill>
                <a:latin typeface="Courier"/>
              </a:rPr>
              <a:t>&lt;</a:t>
            </a:r>
            <a:r>
              <a:rPr>
                <a:latin typeface="Courier"/>
              </a:rPr>
              <a:t>username</a:t>
            </a:r>
            <a:r>
              <a:rPr>
                <a:solidFill>
                  <a:srgbClr val="666666"/>
                </a:solidFill>
                <a:latin typeface="Courier"/>
              </a:rPr>
              <a:t>&gt;</a:t>
            </a:r>
            <a:r>
              <a:rPr>
                <a:latin typeface="Courier"/>
              </a:rPr>
              <a:t>\AppData\Local\PackageManagement\ProviderAssemblies'</a:t>
            </a:r>
            <a:r>
              <a:rPr>
                <a:solidFill>
                  <a:srgbClr val="666666"/>
                </a:solidFill>
                <a:latin typeface="Courier"/>
              </a:rPr>
              <a:t>.</a:t>
            </a:r>
            <a:r>
              <a:rPr>
                <a:latin typeface="Courier"/>
              </a:rPr>
              <a:t> You can also install the NuGet provider by running</a:t>
            </a:r>
            <a:br/>
            <a:r>
              <a:rPr>
                <a:latin typeface="Courier"/>
              </a:rPr>
              <a:t>'Install</a:t>
            </a:r>
            <a:r>
              <a:rPr>
                <a:solidFill>
                  <a:srgbClr val="666666"/>
                </a:solidFill>
                <a:latin typeface="Courier"/>
              </a:rPr>
              <a:t>-</a:t>
            </a:r>
            <a:r>
              <a:rPr>
                <a:latin typeface="Courier"/>
              </a:rPr>
              <a:t>PackageProvider </a:t>
            </a:r>
            <a:r>
              <a:rPr>
                <a:solidFill>
                  <a:srgbClr val="666666"/>
                </a:solidFill>
                <a:latin typeface="Courier"/>
              </a:rPr>
              <a:t>-</a:t>
            </a:r>
            <a:r>
              <a:rPr>
                <a:latin typeface="Courier"/>
              </a:rPr>
              <a:t>Name NuGet </a:t>
            </a:r>
            <a:r>
              <a:rPr>
                <a:solidFill>
                  <a:srgbClr val="666666"/>
                </a:solidFill>
                <a:latin typeface="Courier"/>
              </a:rPr>
              <a:t>-</a:t>
            </a:r>
            <a:r>
              <a:rPr>
                <a:latin typeface="Courier"/>
              </a:rPr>
              <a:t>MinimumVersion 2</a:t>
            </a:r>
            <a:r>
              <a:rPr>
                <a:solidFill>
                  <a:srgbClr val="666666"/>
                </a:solidFill>
                <a:latin typeface="Courier"/>
              </a:rPr>
              <a:t>.</a:t>
            </a:r>
            <a:r>
              <a:rPr>
                <a:solidFill>
                  <a:srgbClr val="06287E"/>
                </a:solidFill>
                <a:latin typeface="Courier"/>
              </a:rPr>
              <a:t>8</a:t>
            </a:r>
            <a:r>
              <a:rPr>
                <a:solidFill>
                  <a:srgbClr val="666666"/>
                </a:solidFill>
                <a:latin typeface="Courier"/>
              </a:rPr>
              <a:t>.</a:t>
            </a:r>
            <a:r>
              <a:rPr>
                <a:solidFill>
                  <a:srgbClr val="06287E"/>
                </a:solidFill>
                <a:latin typeface="Courier"/>
              </a:rPr>
              <a:t>5</a:t>
            </a:r>
            <a:r>
              <a:rPr>
                <a:solidFill>
                  <a:srgbClr val="666666"/>
                </a:solidFill>
                <a:latin typeface="Courier"/>
              </a:rPr>
              <a:t>.</a:t>
            </a:r>
            <a:r>
              <a:rPr>
                <a:solidFill>
                  <a:srgbClr val="06287E"/>
                </a:solidFill>
                <a:latin typeface="Courier"/>
              </a:rPr>
              <a:t>201</a:t>
            </a:r>
            <a:r>
              <a:rPr>
                <a:latin typeface="Courier"/>
              </a:rPr>
              <a:t> </a:t>
            </a:r>
            <a:r>
              <a:rPr>
                <a:solidFill>
                  <a:srgbClr val="666666"/>
                </a:solidFill>
                <a:latin typeface="Courier"/>
              </a:rPr>
              <a:t>-</a:t>
            </a:r>
            <a:r>
              <a:rPr>
                <a:latin typeface="Courier"/>
              </a:rPr>
              <a:t>Force'</a:t>
            </a:r>
            <a:r>
              <a:rPr>
                <a:solidFill>
                  <a:srgbClr val="666666"/>
                </a:solidFill>
                <a:latin typeface="Courier"/>
              </a:rPr>
              <a:t>.</a:t>
            </a:r>
            <a:r>
              <a:rPr>
                <a:latin typeface="Courier"/>
              </a:rPr>
              <a:t> </a:t>
            </a:r>
            <a:r>
              <a:rPr b="1">
                <a:solidFill>
                  <a:srgbClr val="007020"/>
                </a:solidFill>
                <a:latin typeface="Courier"/>
              </a:rPr>
              <a:t>Do</a:t>
            </a:r>
            <a:r>
              <a:rPr>
                <a:latin typeface="Courier"/>
              </a:rPr>
              <a:t> you want PowerShellGet to install and import</a:t>
            </a:r>
            <a:br/>
            <a:r>
              <a:rPr>
                <a:latin typeface="Courier"/>
              </a:rPr>
              <a:t> the NuGet provider now</a:t>
            </a:r>
            <a:r>
              <a:rPr>
                <a:solidFill>
                  <a:srgbClr val="666666"/>
                </a:solidFill>
                <a:latin typeface="Courier"/>
              </a:rPr>
              <a:t>?</a:t>
            </a:r>
            <a:br/>
            <a:r>
              <a:rPr>
                <a:latin typeface="Courier"/>
              </a:rPr>
              <a:t> </a:t>
            </a:r>
            <a:r>
              <a:rPr>
                <a:solidFill>
                  <a:srgbClr val="666666"/>
                </a:solidFill>
                <a:latin typeface="Courier"/>
              </a:rPr>
              <a:t>[</a:t>
            </a:r>
            <a:r>
              <a:rPr>
                <a:latin typeface="Courier"/>
              </a:rPr>
              <a:t>Y</a:t>
            </a:r>
            <a:r>
              <a:rPr>
                <a:solidFill>
                  <a:srgbClr val="666666"/>
                </a:solidFill>
                <a:latin typeface="Courier"/>
              </a:rPr>
              <a:t>]</a:t>
            </a:r>
            <a:r>
              <a:rPr>
                <a:latin typeface="Courier"/>
              </a:rPr>
              <a:t> Yes  </a:t>
            </a:r>
            <a:r>
              <a:rPr>
                <a:solidFill>
                  <a:srgbClr val="666666"/>
                </a:solidFill>
                <a:latin typeface="Courier"/>
              </a:rPr>
              <a:t>[</a:t>
            </a:r>
            <a:r>
              <a:rPr>
                <a:latin typeface="Courier"/>
              </a:rPr>
              <a:t>N</a:t>
            </a:r>
            <a:r>
              <a:rPr>
                <a:solidFill>
                  <a:srgbClr val="666666"/>
                </a:solidFill>
                <a:latin typeface="Courier"/>
              </a:rPr>
              <a:t>]</a:t>
            </a:r>
            <a:r>
              <a:rPr>
                <a:latin typeface="Courier"/>
              </a:rPr>
              <a:t> No  </a:t>
            </a:r>
            <a:r>
              <a:rPr>
                <a:solidFill>
                  <a:srgbClr val="666666"/>
                </a:solidFill>
                <a:latin typeface="Courier"/>
              </a:rPr>
              <a:t>[</a:t>
            </a:r>
            <a:r>
              <a:rPr>
                <a:latin typeface="Courier"/>
              </a:rPr>
              <a:t>S</a:t>
            </a:r>
            <a:r>
              <a:rPr>
                <a:solidFill>
                  <a:srgbClr val="666666"/>
                </a:solidFill>
                <a:latin typeface="Courier"/>
              </a:rPr>
              <a:t>]</a:t>
            </a:r>
            <a:r>
              <a:rPr>
                <a:latin typeface="Courier"/>
              </a:rPr>
              <a:t> Suspend  </a:t>
            </a:r>
            <a:r>
              <a:rPr>
                <a:solidFill>
                  <a:srgbClr val="666666"/>
                </a:solidFill>
                <a:latin typeface="Courier"/>
              </a:rPr>
              <a:t>[?]</a:t>
            </a:r>
            <a:r>
              <a:rPr>
                <a:latin typeface="Courier"/>
              </a:rPr>
              <a:t> Help </a:t>
            </a:r>
            <a:r>
              <a:rPr>
                <a:solidFill>
                  <a:srgbClr val="666666"/>
                </a:solidFill>
                <a:latin typeface="Courier"/>
              </a:rPr>
              <a:t>(</a:t>
            </a:r>
            <a:r>
              <a:rPr>
                <a:latin typeface="Courier"/>
              </a:rPr>
              <a:t>default is </a:t>
            </a:r>
            <a:r>
              <a:rPr>
                <a:solidFill>
                  <a:srgbClr val="4070A0"/>
                </a:solidFill>
                <a:latin typeface="Courier"/>
              </a:rPr>
              <a:t>"Y"</a:t>
            </a:r>
            <a:r>
              <a:rPr>
                <a:solidFill>
                  <a:srgbClr val="666666"/>
                </a:solidFill>
                <a:latin typeface="Courier"/>
              </a:rPr>
              <a:t>):</a:t>
            </a:r>
          </a:p>
          <a:p>
            <a:pPr lvl="0" indent="0" marL="0">
              <a:buNone/>
            </a:pPr>
            <a:r>
              <a:rPr/>
              <a:t>Enter </a:t>
            </a:r>
            <a:r>
              <a:rPr b="1"/>
              <a:t>Y</a:t>
            </a:r>
            <a:r>
              <a:rPr/>
              <a:t> and press .Enter</a:t>
            </a:r>
          </a:p>
          <a:p>
            <a:pPr lvl="0" indent="0" marL="0">
              <a:buNone/>
            </a:pPr>
            <a:r>
              <a:rPr/>
              <a:t>By default, the PowerShell Gallery isn’t configured as a trusted repository for PowerShellGet. Each time you perform an installation from an untrusted repository, you’ll be prompted to confirm you want to install the module with following output:</a:t>
            </a:r>
          </a:p>
          <a:p>
            <a:pPr lvl="0" indent="0">
              <a:buNone/>
            </a:pPr>
            <a:r>
              <a:rPr>
                <a:latin typeface="Courier"/>
              </a:rPr>
              <a:t>You are installing the modules from an untrusted repository. If you trust this repository, change its
InstallationPolicy value by running the Set-PSRepository cmdlet. Are you sure you want to install the modules from
'PSGallery'?
[Y] Yes  [A] Yes to All  [N] No  [L] No to All  [S] Suspend  [?] Help (default is "N"):</a:t>
            </a:r>
          </a:p>
          <a:p>
            <a:pPr lvl="0" indent="0" marL="0">
              <a:buNone/>
            </a:pPr>
            <a:r>
              <a:rPr/>
              <a:t>Enter </a:t>
            </a:r>
            <a:r>
              <a:rPr b="1"/>
              <a:t>Y</a:t>
            </a:r>
            <a:r>
              <a:rPr/>
              <a:t> or </a:t>
            </a:r>
            <a:r>
              <a:rPr b="1"/>
              <a:t>A</a:t>
            </a:r>
            <a:r>
              <a:rPr/>
              <a:t>, then press .Enter</a:t>
            </a:r>
          </a:p>
          <a:p>
            <a:pPr lvl="0" indent="0" marL="0">
              <a:spcBef>
                <a:spcPts val="3000"/>
              </a:spcBef>
              <a:buNone/>
            </a:pPr>
            <a:r>
              <a:rPr b="1"/>
              <a:t>Script execution failed</a:t>
            </a:r>
          </a:p>
          <a:p>
            <a:pPr lvl="0" indent="0" marL="0">
              <a:buNone/>
            </a:pPr>
            <a:r>
              <a:rPr/>
              <a:t>Depending on your security configuration, might fail with something like the following output:</a:t>
            </a:r>
            <a:r>
              <a:rPr>
                <a:latin typeface="Courier"/>
              </a:rPr>
              <a:t>Import-Module</a:t>
            </a:r>
          </a:p>
          <a:p>
            <a:pPr lvl="0" indent="0">
              <a:buNone/>
            </a:pPr>
            <a:r>
              <a:rPr>
                <a:latin typeface="Courier"/>
              </a:rPr>
              <a:t>import-module : File C:\Program Files\PowerShell\Modules\az\6.3.0\Az.psm1 cannot be loaded
because running scripts is disabled on this system. For more information, see about_Execution_Policies at
https:/go.microsoft.com/fwlink/?LinkID=135170.
At line:1 char:1
+ import-module Az
+ ~~~~~~~~~~~~~~~~~~~~~
    + CategoryInfo          : SecurityError: (:) [Import-Module], PSSecurityException
    + FullyQualifiedErrorId : UnauthorizedAccess,Microsoft.PowerShell.Commands.ImportModuleCommand</a:t>
            </a:r>
          </a:p>
          <a:p>
            <a:pPr lvl="0" indent="0" marL="0">
              <a:buNone/>
            </a:pPr>
            <a:r>
              <a:rPr/>
              <a:t>It might also fail by not responding at all. In this case, press + to stop the program.CtrlC</a:t>
            </a:r>
          </a:p>
          <a:p>
            <a:pPr lvl="0" indent="0" marL="0">
              <a:buNone/>
            </a:pPr>
            <a:r>
              <a:rPr/>
              <a:t>Both behaviors typically indicate that the execution policy is “Restricted”, meaning you can’t run modules that you download from an external source, including the PowerShell Gallery. You can check this by running the cmdlet . If it returns “Restricted”, then do the following:</a:t>
            </a:r>
            <a:r>
              <a:rPr>
                <a:latin typeface="Courier"/>
              </a:rPr>
              <a:t>Get-ExecutionPolicy</a:t>
            </a:r>
          </a:p>
          <a:p>
            <a:pPr lvl="0" indent="-342900" marL="342900">
              <a:buAutoNum type="arabicPeriod"/>
            </a:pPr>
            <a:r>
              <a:rPr/>
              <a:t>Use the cmdlet to change the policy to “RemoteSigned”:</a:t>
            </a:r>
            <a:r>
              <a:rPr>
                <a:latin typeface="Courier"/>
              </a:rPr>
              <a:t>SetExecutionPolicy</a:t>
            </a:r>
          </a:p>
          <a:p>
            <a:pPr lvl="1" indent="0">
              <a:buNone/>
            </a:pPr>
            <a:r>
              <a:rPr>
                <a:solidFill>
                  <a:srgbClr val="06287E"/>
                </a:solidFill>
                <a:latin typeface="Courier"/>
              </a:rPr>
              <a:t>Set-ExecutionPolicy</a:t>
            </a:r>
            <a:r>
              <a:rPr>
                <a:latin typeface="Courier"/>
              </a:rPr>
              <a:t> </a:t>
            </a:r>
            <a:r>
              <a:rPr>
                <a:solidFill>
                  <a:srgbClr val="666666"/>
                </a:solidFill>
                <a:latin typeface="Courier"/>
              </a:rPr>
              <a:t>-</a:t>
            </a:r>
            <a:r>
              <a:rPr>
                <a:latin typeface="Courier"/>
              </a:rPr>
              <a:t>ExecutionPolicy RemoteSigned </a:t>
            </a:r>
            <a:r>
              <a:rPr>
                <a:solidFill>
                  <a:srgbClr val="666666"/>
                </a:solidFill>
                <a:latin typeface="Courier"/>
              </a:rPr>
              <a:t>-</a:t>
            </a:r>
            <a:r>
              <a:rPr>
                <a:latin typeface="Courier"/>
              </a:rPr>
              <a:t>Scope CurrentUser</a:t>
            </a:r>
          </a:p>
          <a:p>
            <a:pPr lvl="1" indent="0" marL="342900">
              <a:buNone/>
            </a:pPr>
            <a:r>
              <a:rPr/>
              <a:t>This will prompt you for permission:</a:t>
            </a:r>
          </a:p>
          <a:p>
            <a:pPr lvl="1" indent="0">
              <a:buNone/>
            </a:pPr>
            <a:r>
              <a:rPr>
                <a:latin typeface="Courier"/>
              </a:rPr>
              <a:t>The execution policy helps protect you from scripts that you do not trust. Changing the execution policy might expose
you to the security risks described in the about_Execution_Policies help topic at
https:/go.microsoft.com/fwlink/?LinkID=135170. Do you want to change the execution policy?
[Y] Yes  [A] Yes to All  [N] No  [L] No to All  [S] Suspend  [?] Help (default is "N"): Y</a:t>
            </a:r>
          </a:p>
          <a:p>
            <a:pPr lvl="0" indent="-342900" marL="342900">
              <a:buAutoNum type="arabicPeriod"/>
            </a:pPr>
            <a:r>
              <a:rPr/>
              <a:t>Enter </a:t>
            </a:r>
            <a:r>
              <a:rPr b="1"/>
              <a:t>Y</a:t>
            </a:r>
            <a:r>
              <a:rPr/>
              <a:t> or </a:t>
            </a:r>
            <a:r>
              <a:rPr b="1"/>
              <a:t>A</a:t>
            </a:r>
            <a:r>
              <a:rPr/>
              <a:t>, then press .Enter</a:t>
            </a:r>
          </a:p>
          <a:p>
            <a:pPr lvl="0" indent="-342900" marL="342900">
              <a:buAutoNum type="arabicPeriod"/>
            </a:pPr>
            <a:r>
              <a:rPr/>
              <a:t>At the command prompt, use the up arrow on your keyboard and rerun the command for Azure.</a:t>
            </a:r>
            <a:r>
              <a:rPr>
                <a:latin typeface="Courier"/>
              </a:rPr>
              <a:t>Install-Module</a:t>
            </a:r>
          </a:p>
          <a:p>
            <a:pPr lvl="0" indent="0" marL="0">
              <a:buNone/>
            </a:pPr>
            <a:r>
              <a:rPr/>
              <a:t>You should be able to see the Az module loading. After it completes, you’ll be able to use to load the cmdlets.</a:t>
            </a:r>
            <a:r>
              <a:rPr>
                <a:latin typeface="Courier"/>
              </a:rPr>
              <a:t>Import-Module</a:t>
            </a:r>
          </a:p>
          <a:p>
            <a:pPr lvl="0" indent="0" marL="0">
              <a:buNone/>
            </a:pPr>
            <a:r>
              <a:rPr/>
              <a:t>Als u Azure PowerShell installeert op Linux of macOS, worden dezelfde opdrachten gebruikt.</a:t>
            </a:r>
          </a:p>
          <a:p>
            <a:pPr lvl="0" indent="-342900" marL="342900">
              <a:buAutoNum type="arabicPeriod"/>
            </a:pPr>
            <a:r>
              <a:rPr/>
              <a:t>Voer in een terminal de volgende opdracht uit om PowerShell te starten.</a:t>
            </a:r>
          </a:p>
          <a:p>
            <a:pPr lvl="1" indent="0">
              <a:buNone/>
            </a:pPr>
            <a:r>
              <a:rPr>
                <a:latin typeface="Courier"/>
              </a:rPr>
              <a:t>pwsh</a:t>
            </a:r>
          </a:p>
          <a:p>
            <a:pPr lvl="0" indent="-342900" marL="342900">
              <a:buAutoNum type="arabicPeriod"/>
            </a:pPr>
            <a:r>
              <a:rPr/>
              <a:t>Run the following command at the PowerShell prompt to install Azure PowerShell.</a:t>
            </a:r>
          </a:p>
          <a:p>
            <a:pPr lvl="1" indent="0">
              <a:buNone/>
            </a:pPr>
            <a:r>
              <a:rPr>
                <a:latin typeface="Courier"/>
              </a:rPr>
              <a:t>Install</a:t>
            </a:r>
            <a:r>
              <a:rPr>
                <a:solidFill>
                  <a:srgbClr val="666666"/>
                </a:solidFill>
                <a:latin typeface="Courier"/>
              </a:rPr>
              <a:t>-</a:t>
            </a:r>
            <a:r>
              <a:rPr>
                <a:latin typeface="Courier"/>
              </a:rPr>
              <a:t>Module </a:t>
            </a:r>
            <a:r>
              <a:rPr>
                <a:solidFill>
                  <a:srgbClr val="666666"/>
                </a:solidFill>
                <a:latin typeface="Courier"/>
              </a:rPr>
              <a:t>-</a:t>
            </a:r>
            <a:r>
              <a:rPr>
                <a:latin typeface="Courier"/>
              </a:rPr>
              <a:t>Name Az </a:t>
            </a:r>
            <a:r>
              <a:rPr>
                <a:solidFill>
                  <a:srgbClr val="666666"/>
                </a:solidFill>
                <a:latin typeface="Courier"/>
              </a:rPr>
              <a:t>-</a:t>
            </a:r>
            <a:r>
              <a:rPr>
                <a:latin typeface="Courier"/>
              </a:rPr>
              <a:t>Scope CurrentUser </a:t>
            </a:r>
            <a:r>
              <a:rPr>
                <a:solidFill>
                  <a:srgbClr val="666666"/>
                </a:solidFill>
                <a:latin typeface="Courier"/>
              </a:rPr>
              <a:t>-</a:t>
            </a:r>
            <a:r>
              <a:rPr>
                <a:latin typeface="Courier"/>
              </a:rPr>
              <a:t>Repository PSGallery </a:t>
            </a:r>
            <a:r>
              <a:rPr>
                <a:solidFill>
                  <a:srgbClr val="666666"/>
                </a:solidFill>
                <a:latin typeface="Courier"/>
              </a:rPr>
              <a:t>-</a:t>
            </a:r>
            <a:r>
              <a:rPr>
                <a:latin typeface="Courier"/>
              </a:rPr>
              <a:t>Force</a:t>
            </a:r>
          </a:p>
          <a:p>
            <a:pPr lvl="0" indent="-342900" marL="342900">
              <a:buAutoNum type="arabicPeriod"/>
            </a:pPr>
            <a:r>
              <a:rPr/>
              <a:t>If you’re asked whether you trust modules from </a:t>
            </a:r>
            <a:r>
              <a:rPr b="1"/>
              <a:t>PSGallery</a:t>
            </a:r>
            <a:r>
              <a:rPr/>
              <a:t>, answer </a:t>
            </a:r>
            <a:r>
              <a:rPr b="1"/>
              <a:t>Yes</a:t>
            </a:r>
            <a:r>
              <a:rPr/>
              <a:t> or </a:t>
            </a:r>
            <a:r>
              <a:rPr b="1"/>
              <a:t>Yes to All</a:t>
            </a:r>
            <a:r>
              <a:rPr/>
              <a:t>.</a:t>
            </a:r>
          </a:p>
          <a:p>
            <a:pPr lvl="0" indent="0" marL="0">
              <a:spcBef>
                <a:spcPts val="3000"/>
              </a:spcBef>
              <a:buNone/>
            </a:pPr>
            <a:r>
              <a:rPr b="1"/>
              <a:t>Update a PowerShell module</a:t>
            </a:r>
          </a:p>
          <a:p>
            <a:pPr lvl="0" indent="0" marL="0">
              <a:buNone/>
            </a:pPr>
            <a:r>
              <a:rPr/>
              <a:t>If you get a warning or error message indicating that a version of the Azure PowerShell module is already installed, you can update to the </a:t>
            </a:r>
            <a:r>
              <a:rPr i="1"/>
              <a:t>latest</a:t>
            </a:r>
            <a:r>
              <a:rPr/>
              <a:t> version by issuing the following command:</a:t>
            </a:r>
          </a:p>
          <a:p>
            <a:pPr lvl="0" indent="0">
              <a:buNone/>
            </a:pPr>
            <a:r>
              <a:rPr>
                <a:latin typeface="Courier"/>
              </a:rPr>
              <a:t>Update</a:t>
            </a:r>
            <a:r>
              <a:rPr>
                <a:solidFill>
                  <a:srgbClr val="666666"/>
                </a:solidFill>
                <a:latin typeface="Courier"/>
              </a:rPr>
              <a:t>-</a:t>
            </a:r>
            <a:r>
              <a:rPr>
                <a:latin typeface="Courier"/>
              </a:rPr>
              <a:t>Module </a:t>
            </a:r>
            <a:r>
              <a:rPr>
                <a:solidFill>
                  <a:srgbClr val="666666"/>
                </a:solidFill>
                <a:latin typeface="Courier"/>
              </a:rPr>
              <a:t>-</a:t>
            </a:r>
            <a:r>
              <a:rPr>
                <a:latin typeface="Courier"/>
              </a:rPr>
              <a:t>Name Az</a:t>
            </a:r>
          </a:p>
          <a:p>
            <a:pPr lvl="0" indent="0" marL="0">
              <a:buNone/>
            </a:pPr>
            <a:r>
              <a:rPr/>
              <a:t>As with the cmdlet, answer </a:t>
            </a:r>
            <a:r>
              <a:rPr b="1"/>
              <a:t>Yes</a:t>
            </a:r>
            <a:r>
              <a:rPr/>
              <a:t> or </a:t>
            </a:r>
            <a:r>
              <a:rPr b="1"/>
              <a:t>Yes to All</a:t>
            </a:r>
            <a:r>
              <a:rPr/>
              <a:t> when prompted to trust the module. You can also use the command to reinstall a module if you’re having trouble with it.</a:t>
            </a:r>
            <a:r>
              <a:rPr>
                <a:latin typeface="Courier"/>
              </a:rPr>
              <a:t>Install-Module``Update-Module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Example: How to create a resource group with Azure PowerShell</a:t>
            </a:r>
          </a:p>
        </p:txBody>
      </p:sp>
      <p:sp>
        <p:nvSpPr>
          <p:cNvPr id="4" name="Text Placeholder 3"/>
          <p:cNvSpPr>
            <a:spLocks noGrp="1"/>
          </p:cNvSpPr>
          <p:nvPr>
            <p:ph idx="2" sz="half" type="body"/>
          </p:nvPr>
        </p:nvSpPr>
        <p:spPr/>
        <p:txBody>
          <a:bodyPr/>
          <a:lstStyle/>
          <a:p>
            <a:pPr lvl="0" indent="0" marL="0">
              <a:buNone/>
            </a:pPr>
            <a:r>
              <a:rPr/>
              <a:t>Once you’ve installed the Azure module, you can begin working with Azure. Let’s do a common task: creating a Resource Group. As you know, we use resource groups to administer related resources together. Creating a new resource group is one of the first tasks you’ll do when starting a new Azure solution.</a:t>
            </a:r>
          </a:p>
          <a:p>
            <a:pPr lvl="0" indent="0" marL="0">
              <a:buNone/>
            </a:pPr>
            <a:r>
              <a:rPr/>
              <a:t>There are four steps you need to perform:</a:t>
            </a:r>
          </a:p>
          <a:p>
            <a:pPr lvl="0" indent="-342900" marL="342900">
              <a:buAutoNum type="arabicPeriod"/>
            </a:pPr>
            <a:r>
              <a:rPr/>
              <a:t>Import the Azure cmdlets.</a:t>
            </a:r>
          </a:p>
          <a:p>
            <a:pPr lvl="0" indent="-342900" marL="342900">
              <a:buAutoNum type="arabicPeriod"/>
            </a:pPr>
            <a:r>
              <a:rPr/>
              <a:t>Connect to your Azure subscription.</a:t>
            </a:r>
          </a:p>
          <a:p>
            <a:pPr lvl="0" indent="-342900" marL="342900">
              <a:buAutoNum type="arabicPeriod"/>
            </a:pPr>
            <a:r>
              <a:rPr/>
              <a:t>Create the resource group.</a:t>
            </a:r>
          </a:p>
          <a:p>
            <a:pPr lvl="0" indent="-342900" marL="342900">
              <a:buAutoNum type="arabicPeriod"/>
            </a:pPr>
            <a:r>
              <a:rPr/>
              <a:t>Verify that creation was successful.</a:t>
            </a:r>
          </a:p>
          <a:p>
            <a:pPr lvl="0" indent="0" marL="0">
              <a:buNone/>
            </a:pPr>
            <a:r>
              <a:rPr/>
              <a:t>The following illustration shows an overview of these steps.</a:t>
            </a:r>
          </a:p>
        </p:txBody>
      </p:sp>
      <p:pic>
        <p:nvPicPr>
          <p:cNvPr descr="fig:  https://docs.microsoft.com/en-us/learn/modules/automate-azure-tasks-with-powershell/media/5-create-resource-overview.png" id="0" name="Picture 1"/>
          <p:cNvPicPr>
            <a:picLocks noGrp="1" noChangeAspect="1"/>
          </p:cNvPicPr>
          <p:nvPr/>
        </p:nvPicPr>
        <p:blipFill>
          <a:blip r:embed="rId2"/>
          <a:stretch>
            <a:fillRect/>
          </a:stretch>
        </p:blipFill>
        <p:spPr bwMode="auto">
          <a:xfrm>
            <a:off x="3568700" y="393700"/>
            <a:ext cx="5105400" cy="3492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An illustration showing the steps to create a resource group.</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Each step corresponds to a different cmdlet.</a:t>
            </a:r>
          </a:p>
          <a:p>
            <a:pPr lvl="0" indent="0" marL="0">
              <a:spcBef>
                <a:spcPts val="3000"/>
              </a:spcBef>
              <a:buNone/>
            </a:pPr>
            <a:r>
              <a:rPr b="1"/>
              <a:t>Import the Azure cmdlets</a:t>
            </a:r>
          </a:p>
          <a:p>
            <a:pPr lvl="0" indent="0" marL="0">
              <a:buNone/>
            </a:pPr>
            <a:r>
              <a:rPr/>
              <a:t>Beginning with PowerShell 3.0, modules are loaded automatically when you use a cmdlet within the module. It’s no longer necessary to manually import PowerShell modules unless you’ve changed the default module autolading settings.</a:t>
            </a:r>
          </a:p>
          <a:p>
            <a:pPr lvl="0" indent="0" marL="0">
              <a:spcBef>
                <a:spcPts val="3000"/>
              </a:spcBef>
              <a:buNone/>
            </a:pPr>
            <a:r>
              <a:rPr b="1"/>
              <a:t>Connect</a:t>
            </a:r>
          </a:p>
          <a:p>
            <a:pPr lvl="0" indent="0" marL="0">
              <a:buNone/>
            </a:pPr>
            <a:r>
              <a:rPr/>
              <a:t>When you’re working with a local install of Azure PowerShell, you’ll need to authenticate before you can execute Azure commands. The cmdlet prompts for your Azure credentials, then connects to your Azure subscription. It has many optional parameters, but if all you need is an interactive prompt, you don’t need any parameters:</a:t>
            </a:r>
            <a:r>
              <a:rPr>
                <a:latin typeface="Courier"/>
              </a:rPr>
              <a:t>Connect-AzAccount</a:t>
            </a:r>
          </a:p>
          <a:p>
            <a:pPr lvl="0" indent="0">
              <a:buNone/>
            </a:pPr>
            <a:r>
              <a:rPr>
                <a:latin typeface="Courier"/>
              </a:rPr>
              <a:t>Connect</a:t>
            </a:r>
            <a:r>
              <a:rPr>
                <a:solidFill>
                  <a:srgbClr val="666666"/>
                </a:solidFill>
                <a:latin typeface="Courier"/>
              </a:rPr>
              <a:t>-</a:t>
            </a:r>
            <a:r>
              <a:rPr>
                <a:latin typeface="Courier"/>
              </a:rPr>
              <a:t>AzAccount</a:t>
            </a:r>
          </a:p>
          <a:p>
            <a:pPr lvl="0" indent="0" marL="0">
              <a:spcBef>
                <a:spcPts val="3000"/>
              </a:spcBef>
              <a:buNone/>
            </a:pPr>
            <a:r>
              <a:rPr b="1"/>
              <a:t>Work with subscriptions</a:t>
            </a:r>
          </a:p>
          <a:p>
            <a:pPr lvl="0" indent="0" marL="0">
              <a:buNone/>
            </a:pPr>
            <a:r>
              <a:rPr/>
              <a:t>If you’re new to Azure, you probably only have a single subscription. But if you’ve been using Azure for a while, you might have created multiple Azure subscriptions. You can configure Azure PowerShell to execute commands against a particular subscription.</a:t>
            </a:r>
          </a:p>
          <a:p>
            <a:pPr lvl="0" indent="0" marL="0">
              <a:buNone/>
            </a:pPr>
            <a:r>
              <a:rPr/>
              <a:t>You can only be in one subscription at a time. Use the cmdlet to determine which subscription is active. If it’s not the correct one, you can change subscriptions using another cmdlet.</a:t>
            </a:r>
            <a:r>
              <a:rPr>
                <a:latin typeface="Courier"/>
              </a:rPr>
              <a:t>Get-AzContext</a:t>
            </a:r>
          </a:p>
          <a:p>
            <a:pPr lvl="0" indent="-342900" marL="342900">
              <a:buAutoNum type="arabicPeriod"/>
            </a:pPr>
            <a:r>
              <a:rPr/>
              <a:t>Get a list of all subscription names in your account with the command.</a:t>
            </a:r>
            <a:r>
              <a:rPr>
                <a:latin typeface="Courier"/>
              </a:rPr>
              <a:t>Get-AzSubscription</a:t>
            </a:r>
          </a:p>
          <a:p>
            <a:pPr lvl="0" indent="-342900" marL="342900">
              <a:buAutoNum type="arabicPeriod"/>
            </a:pPr>
            <a:r>
              <a:rPr/>
              <a:t>Change the subscription by passing the name of the one to select.</a:t>
            </a:r>
          </a:p>
          <a:p>
            <a:pPr lvl="0" indent="0">
              <a:buNone/>
            </a:pPr>
            <a:r>
              <a:rPr>
                <a:latin typeface="Courier"/>
              </a:rPr>
              <a:t>Set</a:t>
            </a:r>
            <a:r>
              <a:rPr>
                <a:solidFill>
                  <a:srgbClr val="666666"/>
                </a:solidFill>
                <a:latin typeface="Courier"/>
              </a:rPr>
              <a:t>-</a:t>
            </a:r>
            <a:r>
              <a:rPr>
                <a:latin typeface="Courier"/>
              </a:rPr>
              <a:t>AzContext </a:t>
            </a:r>
            <a:r>
              <a:rPr>
                <a:solidFill>
                  <a:srgbClr val="666666"/>
                </a:solidFill>
                <a:latin typeface="Courier"/>
              </a:rPr>
              <a:t>-</a:t>
            </a:r>
            <a:r>
              <a:rPr>
                <a:latin typeface="Courier"/>
              </a:rPr>
              <a:t>Subscription '00000000</a:t>
            </a:r>
            <a:r>
              <a:rPr>
                <a:solidFill>
                  <a:srgbClr val="666666"/>
                </a:solidFill>
                <a:latin typeface="Courier"/>
              </a:rPr>
              <a:t>-</a:t>
            </a:r>
            <a:r>
              <a:rPr>
                <a:latin typeface="Courier"/>
              </a:rPr>
              <a:t>0000</a:t>
            </a:r>
            <a:r>
              <a:rPr>
                <a:solidFill>
                  <a:srgbClr val="666666"/>
                </a:solidFill>
                <a:latin typeface="Courier"/>
              </a:rPr>
              <a:t>-</a:t>
            </a:r>
            <a:r>
              <a:rPr>
                <a:latin typeface="Courier"/>
              </a:rPr>
              <a:t>0000</a:t>
            </a:r>
            <a:r>
              <a:rPr>
                <a:solidFill>
                  <a:srgbClr val="666666"/>
                </a:solidFill>
                <a:latin typeface="Courier"/>
              </a:rPr>
              <a:t>-</a:t>
            </a:r>
            <a:r>
              <a:rPr>
                <a:latin typeface="Courier"/>
              </a:rPr>
              <a:t>0000</a:t>
            </a:r>
            <a:r>
              <a:rPr>
                <a:solidFill>
                  <a:srgbClr val="666666"/>
                </a:solidFill>
                <a:latin typeface="Courier"/>
              </a:rPr>
              <a:t>-</a:t>
            </a:r>
            <a:r>
              <a:rPr>
                <a:latin typeface="Courier"/>
              </a:rPr>
              <a:t>000000000000'</a:t>
            </a:r>
          </a:p>
          <a:p>
            <a:pPr lvl="0" indent="0" marL="0">
              <a:buNone/>
            </a:pPr>
            <a:r>
              <a:rPr/>
              <a:t>If you need to look up the </a:t>
            </a:r>
            <a:r>
              <a:rPr b="1"/>
              <a:t>Subscription ID</a:t>
            </a:r>
            <a:r>
              <a:rPr/>
              <a:t>, open Azure and select </a:t>
            </a:r>
            <a:r>
              <a:rPr b="1"/>
              <a:t>Subscriptions</a:t>
            </a:r>
            <a:r>
              <a:rPr/>
              <a:t> on the home page.</a:t>
            </a:r>
          </a:p>
          <a:p>
            <a:pPr lvl="0" indent="0" marL="0">
              <a:spcBef>
                <a:spcPts val="3000"/>
              </a:spcBef>
              <a:buNone/>
            </a:pPr>
            <a:r>
              <a:rPr b="1"/>
              <a:t>Get a list of all resource groups</a:t>
            </a:r>
          </a:p>
          <a:p>
            <a:pPr lvl="0" indent="0" marL="0">
              <a:buNone/>
            </a:pPr>
            <a:r>
              <a:rPr/>
              <a:t>You can retrieve a list of all Resource Groups in the active subscription.</a:t>
            </a:r>
          </a:p>
          <a:p>
            <a:pPr lvl="0" indent="0">
              <a:buNone/>
            </a:pPr>
            <a:r>
              <a:rPr>
                <a:latin typeface="Courier"/>
              </a:rPr>
              <a:t>Get</a:t>
            </a:r>
            <a:r>
              <a:rPr>
                <a:solidFill>
                  <a:srgbClr val="666666"/>
                </a:solidFill>
                <a:latin typeface="Courier"/>
              </a:rPr>
              <a:t>-</a:t>
            </a:r>
            <a:r>
              <a:rPr>
                <a:latin typeface="Courier"/>
              </a:rPr>
              <a:t>AzResourceGroup</a:t>
            </a:r>
          </a:p>
          <a:p>
            <a:pPr lvl="0" indent="0" marL="0">
              <a:buNone/>
            </a:pPr>
            <a:r>
              <a:rPr/>
              <a:t>To get a more concise view, you can send the output from the to the cmdlet using a pipe ‘|’.</a:t>
            </a:r>
            <a:r>
              <a:rPr>
                <a:latin typeface="Courier"/>
              </a:rPr>
              <a:t>Get-AzResourceGroup``Format-Table</a:t>
            </a:r>
          </a:p>
          <a:p>
            <a:pPr lvl="0" indent="0">
              <a:buNone/>
            </a:pPr>
            <a:r>
              <a:rPr>
                <a:latin typeface="Courier"/>
              </a:rPr>
              <a:t>Get</a:t>
            </a:r>
            <a:r>
              <a:rPr>
                <a:solidFill>
                  <a:srgbClr val="666666"/>
                </a:solidFill>
                <a:latin typeface="Courier"/>
              </a:rPr>
              <a:t>-</a:t>
            </a:r>
            <a:r>
              <a:rPr>
                <a:latin typeface="Courier"/>
              </a:rPr>
              <a:t>AzResourceGroup </a:t>
            </a:r>
            <a:r>
              <a:rPr>
                <a:solidFill>
                  <a:srgbClr val="666666"/>
                </a:solidFill>
                <a:latin typeface="Courier"/>
              </a:rPr>
              <a:t>|</a:t>
            </a:r>
            <a:r>
              <a:rPr>
                <a:latin typeface="Courier"/>
              </a:rPr>
              <a:t> </a:t>
            </a:r>
            <a:r>
              <a:rPr>
                <a:solidFill>
                  <a:srgbClr val="06287E"/>
                </a:solidFill>
                <a:latin typeface="Courier"/>
              </a:rPr>
              <a:t>Format-Table</a:t>
            </a:r>
          </a:p>
          <a:p>
            <a:pPr lvl="0" indent="0" marL="0">
              <a:buNone/>
            </a:pPr>
            <a:r>
              <a:rPr/>
              <a:t>The output will look something like this:</a:t>
            </a:r>
          </a:p>
          <a:p>
            <a:pPr lvl="0" indent="0">
              <a:buNone/>
            </a:pPr>
            <a:r>
              <a:rPr>
                <a:latin typeface="Courier"/>
              </a:rPr>
              <a:t>ResourceGroupName                  Location       ProvisioningState Tags TagsTable ResourceId
-----------------                  --------       ----------------- ---- --------- ----------
cloud-shell-storage-southcentralus southcentralus Succeeded                        /subscriptions/00000000-0000-0000...
ExerciseResources                  eastus         Succeeded                        /subscriptions/00000000-0000-0000...</a:t>
            </a:r>
          </a:p>
          <a:p>
            <a:pPr lvl="0" indent="0" marL="0">
              <a:spcBef>
                <a:spcPts val="3000"/>
              </a:spcBef>
              <a:buNone/>
            </a:pPr>
            <a:r>
              <a:rPr b="1"/>
              <a:t>Create a resource group</a:t>
            </a:r>
          </a:p>
          <a:p>
            <a:pPr lvl="0" indent="0" marL="0">
              <a:buNone/>
            </a:pPr>
            <a:r>
              <a:rPr/>
              <a:t>As you know, when you’re creating resources in Azure, you’ll always place them into a resource group for management purposes. A resource group is often one of the first things you’ll create when starting a new application.</a:t>
            </a:r>
          </a:p>
          <a:p>
            <a:pPr lvl="0" indent="0" marL="0">
              <a:buNone/>
            </a:pPr>
            <a:r>
              <a:rPr/>
              <a:t>You can create resource groups by using the cmdlet. You must specify a name and location. The name must be unique within your subscription. The location determines where the metadata for your resource group will be stored (which may be important to you for compliance reasons). You use strings like “West US”, “North Europe”, or “West India” to specify the location. As with most of the Azure cmdlets, has many optional parameters. However, the core syntax is:</a:t>
            </a:r>
            <a:r>
              <a:rPr>
                <a:latin typeface="Courier"/>
              </a:rPr>
              <a:t>New-AzResourceGroup``New-AzResourceGroup</a:t>
            </a:r>
          </a:p>
          <a:p>
            <a:pPr lvl="0" indent="0">
              <a:buNone/>
            </a:pPr>
            <a:r>
              <a:rPr>
                <a:latin typeface="Courier"/>
              </a:rPr>
              <a:t>New</a:t>
            </a:r>
            <a:r>
              <a:rPr>
                <a:solidFill>
                  <a:srgbClr val="666666"/>
                </a:solidFill>
                <a:latin typeface="Courier"/>
              </a:rPr>
              <a:t>-</a:t>
            </a:r>
            <a:r>
              <a:rPr>
                <a:latin typeface="Courier"/>
              </a:rPr>
              <a:t>AzResourceGroup </a:t>
            </a:r>
            <a:r>
              <a:rPr>
                <a:solidFill>
                  <a:srgbClr val="666666"/>
                </a:solidFill>
                <a:latin typeface="Courier"/>
              </a:rPr>
              <a:t>-</a:t>
            </a:r>
            <a:r>
              <a:rPr>
                <a:latin typeface="Courier"/>
              </a:rPr>
              <a:t>Name </a:t>
            </a:r>
            <a:r>
              <a:rPr>
                <a:solidFill>
                  <a:srgbClr val="666666"/>
                </a:solidFill>
                <a:latin typeface="Courier"/>
              </a:rPr>
              <a:t>&lt;</a:t>
            </a:r>
            <a:r>
              <a:rPr>
                <a:latin typeface="Courier"/>
              </a:rPr>
              <a:t>name</a:t>
            </a:r>
            <a:r>
              <a:rPr>
                <a:solidFill>
                  <a:srgbClr val="666666"/>
                </a:solidFill>
                <a:latin typeface="Courier"/>
              </a:rPr>
              <a:t>&gt;</a:t>
            </a:r>
            <a:r>
              <a:rPr>
                <a:latin typeface="Courier"/>
              </a:rPr>
              <a:t> </a:t>
            </a:r>
            <a:r>
              <a:rPr>
                <a:solidFill>
                  <a:srgbClr val="666666"/>
                </a:solidFill>
                <a:latin typeface="Courier"/>
              </a:rPr>
              <a:t>-</a:t>
            </a:r>
            <a:r>
              <a:rPr>
                <a:latin typeface="Courier"/>
              </a:rPr>
              <a:t>Location </a:t>
            </a:r>
            <a:r>
              <a:rPr>
                <a:solidFill>
                  <a:srgbClr val="666666"/>
                </a:solidFill>
                <a:latin typeface="Courier"/>
              </a:rPr>
              <a:t>&lt;</a:t>
            </a:r>
            <a:r>
              <a:rPr>
                <a:latin typeface="Courier"/>
              </a:rPr>
              <a:t>location</a:t>
            </a:r>
            <a:r>
              <a:rPr>
                <a:solidFill>
                  <a:srgbClr val="666666"/>
                </a:solidFill>
                <a:latin typeface="Courier"/>
              </a:rPr>
              <a:t>&gt;</a:t>
            </a:r>
          </a:p>
          <a:p>
            <a:pPr lvl="0" indent="0" marL="0">
              <a:buNone/>
            </a:pPr>
            <a:r>
              <a:rPr/>
              <a:t>Note</a:t>
            </a:r>
          </a:p>
          <a:p>
            <a:pPr lvl="0" indent="0" marL="0">
              <a:buNone/>
            </a:pPr>
            <a:r>
              <a:rPr/>
              <a:t>Remember, we will be working in an active Azure sandbox, which creates the Resource Group for you. Use the command above if you prefer to work in your own subscription.</a:t>
            </a:r>
          </a:p>
          <a:p>
            <a:pPr lvl="0" indent="0" marL="0">
              <a:spcBef>
                <a:spcPts val="3000"/>
              </a:spcBef>
              <a:buNone/>
            </a:pPr>
            <a:r>
              <a:rPr b="1"/>
              <a:t>Verify the resources</a:t>
            </a:r>
          </a:p>
          <a:p>
            <a:pPr lvl="0" indent="0" marL="0">
              <a:buNone/>
            </a:pPr>
            <a:r>
              <a:rPr/>
              <a:t>The lists your Azure resources, which is useful here to verify the resource group creation was successful.</a:t>
            </a:r>
            <a:r>
              <a:rPr>
                <a:latin typeface="Courier"/>
              </a:rPr>
              <a:t>Get-AzResource</a:t>
            </a:r>
          </a:p>
          <a:p>
            <a:pPr lvl="0" indent="0">
              <a:buNone/>
            </a:pPr>
            <a:r>
              <a:rPr>
                <a:latin typeface="Courier"/>
              </a:rPr>
              <a:t>Get</a:t>
            </a:r>
            <a:r>
              <a:rPr>
                <a:solidFill>
                  <a:srgbClr val="666666"/>
                </a:solidFill>
                <a:latin typeface="Courier"/>
              </a:rPr>
              <a:t>-</a:t>
            </a:r>
            <a:r>
              <a:rPr>
                <a:latin typeface="Courier"/>
              </a:rPr>
              <a:t>AzResource</a:t>
            </a:r>
          </a:p>
          <a:p>
            <a:pPr lvl="0" indent="0" marL="0">
              <a:buNone/>
            </a:pPr>
            <a:r>
              <a:rPr/>
              <a:t>Like the command, you can get a more concise view through the cmdlet:</a:t>
            </a:r>
            <a:r>
              <a:rPr>
                <a:latin typeface="Courier"/>
              </a:rPr>
              <a:t>Get-AzResourceGroup``Format-Table</a:t>
            </a:r>
          </a:p>
          <a:p>
            <a:pPr lvl="0" indent="0">
              <a:buNone/>
            </a:pPr>
            <a:r>
              <a:rPr>
                <a:latin typeface="Courier"/>
              </a:rPr>
              <a:t>Get</a:t>
            </a:r>
            <a:r>
              <a:rPr>
                <a:solidFill>
                  <a:srgbClr val="666666"/>
                </a:solidFill>
                <a:latin typeface="Courier"/>
              </a:rPr>
              <a:t>-</a:t>
            </a:r>
            <a:r>
              <a:rPr>
                <a:latin typeface="Courier"/>
              </a:rPr>
              <a:t>AzResource </a:t>
            </a:r>
            <a:r>
              <a:rPr>
                <a:solidFill>
                  <a:srgbClr val="666666"/>
                </a:solidFill>
                <a:latin typeface="Courier"/>
              </a:rPr>
              <a:t>|</a:t>
            </a:r>
            <a:r>
              <a:rPr>
                <a:latin typeface="Courier"/>
              </a:rPr>
              <a:t> </a:t>
            </a:r>
            <a:r>
              <a:rPr>
                <a:solidFill>
                  <a:srgbClr val="06287E"/>
                </a:solidFill>
                <a:latin typeface="Courier"/>
              </a:rPr>
              <a:t>Format-Table</a:t>
            </a:r>
          </a:p>
          <a:p>
            <a:pPr lvl="0" indent="0" marL="0">
              <a:buNone/>
            </a:pPr>
            <a:r>
              <a:rPr/>
              <a:t>You can also filter it to specific resource groups to only list resources associated with that group:</a:t>
            </a:r>
          </a:p>
          <a:p>
            <a:pPr lvl="0" indent="0">
              <a:buNone/>
            </a:pPr>
            <a:r>
              <a:rPr>
                <a:latin typeface="Courier"/>
              </a:rPr>
              <a:t>Get</a:t>
            </a:r>
            <a:r>
              <a:rPr>
                <a:solidFill>
                  <a:srgbClr val="666666"/>
                </a:solidFill>
                <a:latin typeface="Courier"/>
              </a:rPr>
              <a:t>-</a:t>
            </a:r>
            <a:r>
              <a:rPr>
                <a:latin typeface="Courier"/>
              </a:rPr>
              <a:t>AzResource </a:t>
            </a:r>
            <a:r>
              <a:rPr>
                <a:solidFill>
                  <a:srgbClr val="666666"/>
                </a:solidFill>
                <a:latin typeface="Courier"/>
              </a:rPr>
              <a:t>-</a:t>
            </a:r>
            <a:r>
              <a:rPr>
                <a:latin typeface="Courier"/>
              </a:rPr>
              <a:t>ResourceGroupName ExerciseResources</a:t>
            </a:r>
          </a:p>
          <a:p>
            <a:pPr lvl="0" indent="0" marL="0">
              <a:spcBef>
                <a:spcPts val="3000"/>
              </a:spcBef>
              <a:buNone/>
            </a:pPr>
            <a:r>
              <a:rPr b="1"/>
              <a:t>Create an Azure Virtual Machine</a:t>
            </a:r>
          </a:p>
          <a:p>
            <a:pPr lvl="0" indent="0" marL="0">
              <a:buNone/>
            </a:pPr>
            <a:r>
              <a:rPr/>
              <a:t>Another common task you can do with PowerShell is to create VMs.</a:t>
            </a:r>
          </a:p>
          <a:p>
            <a:pPr lvl="0" indent="0" marL="0">
              <a:buNone/>
            </a:pPr>
            <a:r>
              <a:rPr/>
              <a:t>Azure PowerShell provides the cmdlet to create a virtual machine. The cmdlet has many parameters to let it handle the large number of VM configuration settings. Most of the parameters have reasonable default values, so we only need to specify five things:</a:t>
            </a:r>
            <a:r>
              <a:rPr>
                <a:latin typeface="Courier"/>
              </a:rPr>
              <a:t>New-AzVm</a:t>
            </a:r>
          </a:p>
          <a:p>
            <a:pPr lvl="0"/>
            <a:r>
              <a:rPr b="1"/>
              <a:t>ResourceGroupName</a:t>
            </a:r>
            <a:r>
              <a:rPr/>
              <a:t>: The resource group into which the new VM will be placed.</a:t>
            </a:r>
          </a:p>
          <a:p>
            <a:pPr lvl="0"/>
            <a:r>
              <a:rPr b="1"/>
              <a:t>Name</a:t>
            </a:r>
            <a:r>
              <a:rPr/>
              <a:t>: The name of the VM in Azure.</a:t>
            </a:r>
          </a:p>
          <a:p>
            <a:pPr lvl="0"/>
            <a:r>
              <a:rPr b="1"/>
              <a:t>Location</a:t>
            </a:r>
            <a:r>
              <a:rPr/>
              <a:t>: Geographic location where the VM will be provisioned.</a:t>
            </a:r>
          </a:p>
          <a:p>
            <a:pPr lvl="0"/>
            <a:r>
              <a:rPr b="1"/>
              <a:t>Credential</a:t>
            </a:r>
            <a:r>
              <a:rPr/>
              <a:t>: An object containing the username and password for the VM admin account. We’ll use the cmdlet. This cmdlet will prompt for a username and password and package it into a credential object.</a:t>
            </a:r>
            <a:r>
              <a:rPr>
                <a:latin typeface="Courier"/>
              </a:rPr>
              <a:t>Get-Credential</a:t>
            </a:r>
          </a:p>
          <a:p>
            <a:pPr lvl="0"/>
            <a:r>
              <a:rPr b="1"/>
              <a:t>Image</a:t>
            </a:r>
            <a:r>
              <a:rPr/>
              <a:t>: The operating system image to use for the VM, which is typically a Linux distribution or Windows Server.</a:t>
            </a:r>
          </a:p>
          <a:p>
            <a:pPr lvl="0" indent="0">
              <a:buNone/>
            </a:pPr>
            <a:r>
              <a:rPr>
                <a:latin typeface="Courier"/>
              </a:rPr>
              <a:t>   New</a:t>
            </a:r>
            <a:r>
              <a:rPr>
                <a:solidFill>
                  <a:srgbClr val="666666"/>
                </a:solidFill>
                <a:latin typeface="Courier"/>
              </a:rPr>
              <a:t>-</a:t>
            </a:r>
            <a:r>
              <a:rPr>
                <a:latin typeface="Courier"/>
              </a:rPr>
              <a:t>AzVm</a:t>
            </a:r>
            <a:br/>
            <a:r>
              <a:rPr>
                <a:latin typeface="Courier"/>
              </a:rPr>
              <a:t>       </a:t>
            </a:r>
            <a:r>
              <a:rPr>
                <a:solidFill>
                  <a:srgbClr val="666666"/>
                </a:solidFill>
                <a:latin typeface="Courier"/>
              </a:rPr>
              <a:t>-</a:t>
            </a:r>
            <a:r>
              <a:rPr>
                <a:latin typeface="Courier"/>
              </a:rPr>
              <a:t>ResourceGroupName </a:t>
            </a:r>
            <a:r>
              <a:rPr>
                <a:solidFill>
                  <a:srgbClr val="666666"/>
                </a:solidFill>
                <a:latin typeface="Courier"/>
              </a:rPr>
              <a:t>&lt;</a:t>
            </a:r>
            <a:r>
              <a:rPr>
                <a:latin typeface="Courier"/>
              </a:rPr>
              <a:t>resource </a:t>
            </a:r>
            <a:r>
              <a:rPr>
                <a:solidFill>
                  <a:srgbClr val="06287E"/>
                </a:solidFill>
                <a:latin typeface="Courier"/>
              </a:rPr>
              <a:t>group</a:t>
            </a:r>
            <a:r>
              <a:rPr>
                <a:latin typeface="Courier"/>
              </a:rPr>
              <a:t> name</a:t>
            </a:r>
            <a:r>
              <a:rPr>
                <a:solidFill>
                  <a:srgbClr val="666666"/>
                </a:solidFill>
                <a:latin typeface="Courier"/>
              </a:rPr>
              <a:t>&gt;</a:t>
            </a:r>
            <a:br/>
            <a:r>
              <a:rPr>
                <a:latin typeface="Courier"/>
              </a:rPr>
              <a:t>       </a:t>
            </a:r>
            <a:r>
              <a:rPr>
                <a:solidFill>
                  <a:srgbClr val="666666"/>
                </a:solidFill>
                <a:latin typeface="Courier"/>
              </a:rPr>
              <a:t>-</a:t>
            </a:r>
            <a:r>
              <a:rPr>
                <a:latin typeface="Courier"/>
              </a:rPr>
              <a:t>Name </a:t>
            </a:r>
            <a:r>
              <a:rPr>
                <a:solidFill>
                  <a:srgbClr val="666666"/>
                </a:solidFill>
                <a:latin typeface="Courier"/>
              </a:rPr>
              <a:t>&lt;</a:t>
            </a:r>
            <a:r>
              <a:rPr>
                <a:latin typeface="Courier"/>
              </a:rPr>
              <a:t>machine name</a:t>
            </a:r>
            <a:r>
              <a:rPr>
                <a:solidFill>
                  <a:srgbClr val="666666"/>
                </a:solidFill>
                <a:latin typeface="Courier"/>
              </a:rPr>
              <a:t>&gt;</a:t>
            </a:r>
            <a:br/>
            <a:r>
              <a:rPr>
                <a:latin typeface="Courier"/>
              </a:rPr>
              <a:t>       </a:t>
            </a:r>
            <a:r>
              <a:rPr>
                <a:solidFill>
                  <a:srgbClr val="666666"/>
                </a:solidFill>
                <a:latin typeface="Courier"/>
              </a:rPr>
              <a:t>-</a:t>
            </a:r>
            <a:r>
              <a:rPr>
                <a:latin typeface="Courier"/>
              </a:rPr>
              <a:t>Credential </a:t>
            </a:r>
            <a:r>
              <a:rPr>
                <a:solidFill>
                  <a:srgbClr val="666666"/>
                </a:solidFill>
                <a:latin typeface="Courier"/>
              </a:rPr>
              <a:t>&lt;</a:t>
            </a:r>
            <a:r>
              <a:rPr>
                <a:latin typeface="Courier"/>
              </a:rPr>
              <a:t>credentials </a:t>
            </a:r>
            <a:r>
              <a:rPr>
                <a:solidFill>
                  <a:srgbClr val="902000"/>
                </a:solidFill>
                <a:latin typeface="Courier"/>
              </a:rPr>
              <a:t>object</a:t>
            </a:r>
            <a:r>
              <a:rPr>
                <a:solidFill>
                  <a:srgbClr val="666666"/>
                </a:solidFill>
                <a:latin typeface="Courier"/>
              </a:rPr>
              <a:t>&gt;</a:t>
            </a:r>
            <a:br/>
            <a:r>
              <a:rPr>
                <a:latin typeface="Courier"/>
              </a:rPr>
              <a:t>       </a:t>
            </a:r>
            <a:r>
              <a:rPr>
                <a:solidFill>
                  <a:srgbClr val="666666"/>
                </a:solidFill>
                <a:latin typeface="Courier"/>
              </a:rPr>
              <a:t>-</a:t>
            </a:r>
            <a:r>
              <a:rPr>
                <a:latin typeface="Courier"/>
              </a:rPr>
              <a:t>Location </a:t>
            </a:r>
            <a:r>
              <a:rPr>
                <a:solidFill>
                  <a:srgbClr val="666666"/>
                </a:solidFill>
                <a:latin typeface="Courier"/>
              </a:rPr>
              <a:t>&lt;</a:t>
            </a:r>
            <a:r>
              <a:rPr>
                <a:latin typeface="Courier"/>
              </a:rPr>
              <a:t>location</a:t>
            </a:r>
            <a:r>
              <a:rPr>
                <a:solidFill>
                  <a:srgbClr val="666666"/>
                </a:solidFill>
                <a:latin typeface="Courier"/>
              </a:rPr>
              <a:t>&gt;</a:t>
            </a:r>
            <a:br/>
            <a:r>
              <a:rPr>
                <a:latin typeface="Courier"/>
              </a:rPr>
              <a:t>       </a:t>
            </a:r>
            <a:r>
              <a:rPr>
                <a:solidFill>
                  <a:srgbClr val="666666"/>
                </a:solidFill>
                <a:latin typeface="Courier"/>
              </a:rPr>
              <a:t>-</a:t>
            </a:r>
            <a:r>
              <a:rPr>
                <a:latin typeface="Courier"/>
              </a:rPr>
              <a:t>Image </a:t>
            </a:r>
            <a:r>
              <a:rPr>
                <a:solidFill>
                  <a:srgbClr val="666666"/>
                </a:solidFill>
                <a:latin typeface="Courier"/>
              </a:rPr>
              <a:t>&lt;</a:t>
            </a:r>
            <a:r>
              <a:rPr>
                <a:latin typeface="Courier"/>
              </a:rPr>
              <a:t>image name</a:t>
            </a:r>
            <a:r>
              <a:rPr>
                <a:solidFill>
                  <a:srgbClr val="666666"/>
                </a:solidFill>
                <a:latin typeface="Courier"/>
              </a:rPr>
              <a:t>&gt;</a:t>
            </a:r>
          </a:p>
          <a:p>
            <a:pPr lvl="0" indent="0" marL="0">
              <a:buNone/>
            </a:pPr>
            <a:r>
              <a:rPr/>
              <a:t>You can supply these parameters directly to the cmdlet as shown above. Alternatively, you can use other cmdlets to configure the virtual machine, such as , , , and .</a:t>
            </a:r>
            <a:r>
              <a:rPr>
                <a:latin typeface="Courier"/>
              </a:rPr>
              <a:t>Set-AzVMOperatingSystem``Set-AzVMSourceImage``Add-AzVMNetworkInterface``Set-AzVMOSDisk</a:t>
            </a:r>
          </a:p>
          <a:p>
            <a:pPr lvl="0" indent="0" marL="0">
              <a:buNone/>
            </a:pPr>
            <a:r>
              <a:rPr/>
              <a:t>Here’s an example that strings the cmdlet together with the parameter:</a:t>
            </a:r>
            <a:r>
              <a:rPr>
                <a:latin typeface="Courier"/>
              </a:rPr>
              <a:t>Get-Credential``-Credential</a:t>
            </a:r>
          </a:p>
          <a:p>
            <a:pPr lvl="0" indent="0">
              <a:buNone/>
            </a:pPr>
            <a:r>
              <a:rPr>
                <a:latin typeface="Courier"/>
              </a:rPr>
              <a:t>New</a:t>
            </a:r>
            <a:r>
              <a:rPr>
                <a:solidFill>
                  <a:srgbClr val="666666"/>
                </a:solidFill>
                <a:latin typeface="Courier"/>
              </a:rPr>
              <a:t>-</a:t>
            </a:r>
            <a:r>
              <a:rPr>
                <a:latin typeface="Courier"/>
              </a:rPr>
              <a:t>AzVM </a:t>
            </a:r>
            <a:r>
              <a:rPr>
                <a:solidFill>
                  <a:srgbClr val="666666"/>
                </a:solidFill>
                <a:latin typeface="Courier"/>
              </a:rPr>
              <a:t>-</a:t>
            </a:r>
            <a:r>
              <a:rPr>
                <a:latin typeface="Courier"/>
              </a:rPr>
              <a:t>Name MyVm </a:t>
            </a:r>
            <a:r>
              <a:rPr>
                <a:solidFill>
                  <a:srgbClr val="666666"/>
                </a:solidFill>
                <a:latin typeface="Courier"/>
              </a:rPr>
              <a:t>-</a:t>
            </a:r>
            <a:r>
              <a:rPr>
                <a:latin typeface="Courier"/>
              </a:rPr>
              <a:t>ResourceGroupName ExerciseResources </a:t>
            </a:r>
            <a:r>
              <a:rPr>
                <a:solidFill>
                  <a:srgbClr val="666666"/>
                </a:solidFill>
                <a:latin typeface="Courier"/>
              </a:rPr>
              <a:t>-</a:t>
            </a:r>
            <a:r>
              <a:rPr>
                <a:latin typeface="Courier"/>
              </a:rPr>
              <a:t>Credential </a:t>
            </a:r>
            <a:r>
              <a:rPr>
                <a:solidFill>
                  <a:srgbClr val="666666"/>
                </a:solidFill>
                <a:latin typeface="Courier"/>
              </a:rPr>
              <a:t>(</a:t>
            </a:r>
            <a:r>
              <a:rPr>
                <a:solidFill>
                  <a:srgbClr val="06287E"/>
                </a:solidFill>
                <a:latin typeface="Courier"/>
              </a:rPr>
              <a:t>Get-Credential</a:t>
            </a:r>
            <a:r>
              <a:rPr>
                <a:solidFill>
                  <a:srgbClr val="666666"/>
                </a:solidFill>
                <a:latin typeface="Courier"/>
              </a:rPr>
              <a:t>)</a:t>
            </a:r>
            <a:r>
              <a:rPr>
                <a:latin typeface="Courier"/>
              </a:rPr>
              <a:t> </a:t>
            </a:r>
            <a:r>
              <a:rPr>
                <a:solidFill>
                  <a:srgbClr val="666666"/>
                </a:solidFill>
                <a:latin typeface="Courier"/>
              </a:rPr>
              <a:t>...</a:t>
            </a:r>
          </a:p>
          <a:p>
            <a:pPr lvl="0" indent="0" marL="0">
              <a:buNone/>
            </a:pPr>
            <a:r>
              <a:rPr/>
              <a:t>The suffix is specific to VM-based commands in PowerShell. There are several others you can use:</a:t>
            </a:r>
            <a:r>
              <a:rPr>
                <a:latin typeface="Courier"/>
              </a:rPr>
              <a:t>AzVM</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lgn="l">
                        <a:buNone/>
                      </a:pPr>
                      <a:r>
                        <a:rPr/>
                        <a:t>Command</a:t>
                      </a:r>
                    </a:p>
                  </a:txBody>
                  <a:tcPr/>
                </a:tc>
                <a:tc>
                  <a:txBody>
                    <a:bodyPr/>
                    <a:lstStyle/>
                    <a:p>
                      <a:pPr lvl="0" indent="0" marL="0" algn="l">
                        <a:buNone/>
                      </a:pPr>
                      <a:r>
                        <a:rPr/>
                        <a:t>Description</a:t>
                      </a:r>
                    </a:p>
                  </a:txBody>
                  <a:tcPr/>
                </a:tc>
              </a:tr>
              <a:tr h="0">
                <a:tc>
                  <a:txBody>
                    <a:bodyPr/>
                    <a:lstStyle/>
                    <a:p>
                      <a:pPr lvl="0" indent="0" marL="0" algn="l">
                        <a:buNone/>
                      </a:pPr>
                      <a:r>
                        <a:rPr>
                          <a:latin typeface="Courier"/>
                        </a:rPr>
                        <a:t>Remove-AzVM</a:t>
                      </a:r>
                    </a:p>
                  </a:txBody>
                </a:tc>
                <a:tc>
                  <a:txBody>
                    <a:bodyPr/>
                    <a:lstStyle/>
                    <a:p>
                      <a:pPr lvl="0" indent="0" marL="0" algn="l">
                        <a:buNone/>
                      </a:pPr>
                      <a:r>
                        <a:rPr/>
                        <a:t>Deletes an Azure VM.</a:t>
                      </a:r>
                    </a:p>
                  </a:txBody>
                </a:tc>
              </a:tr>
              <a:tr h="0">
                <a:tc>
                  <a:txBody>
                    <a:bodyPr/>
                    <a:lstStyle/>
                    <a:p>
                      <a:pPr lvl="0" indent="0" marL="0" algn="l">
                        <a:buNone/>
                      </a:pPr>
                      <a:r>
                        <a:rPr>
                          <a:latin typeface="Courier"/>
                        </a:rPr>
                        <a:t>Start-AzVM</a:t>
                      </a:r>
                    </a:p>
                  </a:txBody>
                </a:tc>
                <a:tc>
                  <a:txBody>
                    <a:bodyPr/>
                    <a:lstStyle/>
                    <a:p>
                      <a:pPr lvl="0" indent="0" marL="0" algn="l">
                        <a:buNone/>
                      </a:pPr>
                      <a:r>
                        <a:rPr/>
                        <a:t>Start a stopped VM.</a:t>
                      </a:r>
                    </a:p>
                  </a:txBody>
                </a:tc>
              </a:tr>
              <a:tr h="0">
                <a:tc>
                  <a:txBody>
                    <a:bodyPr/>
                    <a:lstStyle/>
                    <a:p>
                      <a:pPr lvl="0" indent="0" marL="0" algn="l">
                        <a:buNone/>
                      </a:pPr>
                      <a:r>
                        <a:rPr>
                          <a:latin typeface="Courier"/>
                        </a:rPr>
                        <a:t>Stop-AzVM</a:t>
                      </a:r>
                    </a:p>
                  </a:txBody>
                </a:tc>
                <a:tc>
                  <a:txBody>
                    <a:bodyPr/>
                    <a:lstStyle/>
                    <a:p>
                      <a:pPr lvl="0" indent="0" marL="0" algn="l">
                        <a:buNone/>
                      </a:pPr>
                      <a:r>
                        <a:rPr/>
                        <a:t>Stop a running VM.</a:t>
                      </a:r>
                    </a:p>
                  </a:txBody>
                </a:tc>
              </a:tr>
              <a:tr h="0">
                <a:tc>
                  <a:txBody>
                    <a:bodyPr/>
                    <a:lstStyle/>
                    <a:p>
                      <a:pPr lvl="0" indent="0" marL="0" algn="l">
                        <a:buNone/>
                      </a:pPr>
                      <a:r>
                        <a:rPr>
                          <a:latin typeface="Courier"/>
                        </a:rPr>
                        <a:t>Restart-AzVM</a:t>
                      </a:r>
                    </a:p>
                  </a:txBody>
                </a:tc>
                <a:tc>
                  <a:txBody>
                    <a:bodyPr/>
                    <a:lstStyle/>
                    <a:p>
                      <a:pPr lvl="0" indent="0" marL="0" algn="l">
                        <a:buNone/>
                      </a:pPr>
                      <a:r>
                        <a:rPr/>
                        <a:t>Restart a VM.</a:t>
                      </a:r>
                    </a:p>
                  </a:txBody>
                </a:tc>
              </a:tr>
              <a:tr h="0">
                <a:tc>
                  <a:txBody>
                    <a:bodyPr/>
                    <a:lstStyle/>
                    <a:p>
                      <a:pPr lvl="0" indent="0" marL="0" algn="l">
                        <a:buNone/>
                      </a:pPr>
                      <a:r>
                        <a:rPr>
                          <a:latin typeface="Courier"/>
                        </a:rPr>
                        <a:t>Update-AzVM</a:t>
                      </a:r>
                    </a:p>
                  </a:txBody>
                </a:tc>
                <a:tc>
                  <a:txBody>
                    <a:bodyPr/>
                    <a:lstStyle/>
                    <a:p>
                      <a:pPr lvl="0" indent="0" marL="0" algn="l">
                        <a:buNone/>
                      </a:pPr>
                      <a:r>
                        <a:rPr/>
                        <a:t>Updates the configuration for a VM.</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Getting information for a VM</a:t>
            </a:r>
          </a:p>
          <a:p>
            <a:pPr lvl="0" indent="0" marL="0">
              <a:buNone/>
            </a:pPr>
            <a:r>
              <a:rPr/>
              <a:t>You can list the VMs in your subscription using the command. This command also supports entering a specific VM by including the property. Here, we’ll assign it to a PowerShell variable:</a:t>
            </a:r>
            <a:r>
              <a:rPr>
                <a:latin typeface="Courier"/>
              </a:rPr>
              <a:t>Get-AzVM -Status``-Name</a:t>
            </a:r>
          </a:p>
          <a:p>
            <a:pPr lvl="0" indent="0">
              <a:buNone/>
            </a:pPr>
            <a:r>
              <a:rPr>
                <a:solidFill>
                  <a:srgbClr val="19177C"/>
                </a:solidFill>
                <a:latin typeface="Courier"/>
              </a:rPr>
              <a:t>$vm</a:t>
            </a:r>
            <a:r>
              <a:rPr>
                <a:latin typeface="Courier"/>
              </a:rPr>
              <a:t> </a:t>
            </a:r>
            <a:r>
              <a:rPr>
                <a:solidFill>
                  <a:srgbClr val="666666"/>
                </a:solidFill>
                <a:latin typeface="Courier"/>
              </a:rPr>
              <a:t>=</a:t>
            </a:r>
            <a:r>
              <a:rPr>
                <a:latin typeface="Courier"/>
              </a:rPr>
              <a:t> Get</a:t>
            </a:r>
            <a:r>
              <a:rPr>
                <a:solidFill>
                  <a:srgbClr val="666666"/>
                </a:solidFill>
                <a:latin typeface="Courier"/>
              </a:rPr>
              <a:t>-</a:t>
            </a:r>
            <a:r>
              <a:rPr>
                <a:latin typeface="Courier"/>
              </a:rPr>
              <a:t>AzVM  </a:t>
            </a:r>
            <a:r>
              <a:rPr>
                <a:solidFill>
                  <a:srgbClr val="666666"/>
                </a:solidFill>
                <a:latin typeface="Courier"/>
              </a:rPr>
              <a:t>-</a:t>
            </a:r>
            <a:r>
              <a:rPr>
                <a:latin typeface="Courier"/>
              </a:rPr>
              <a:t>Name MyVM </a:t>
            </a:r>
            <a:r>
              <a:rPr>
                <a:solidFill>
                  <a:srgbClr val="666666"/>
                </a:solidFill>
                <a:latin typeface="Courier"/>
              </a:rPr>
              <a:t>-</a:t>
            </a:r>
            <a:r>
              <a:rPr>
                <a:latin typeface="Courier"/>
              </a:rPr>
              <a:t>ResourceGroupName ExerciseResources</a:t>
            </a:r>
          </a:p>
          <a:p>
            <a:pPr lvl="0" indent="0" marL="0">
              <a:buNone/>
            </a:pPr>
            <a:r>
              <a:rPr/>
              <a:t>The interesting thing is that now your VM is an </a:t>
            </a:r>
            <a:r>
              <a:rPr i="1"/>
              <a:t>object</a:t>
            </a:r>
            <a:r>
              <a:rPr/>
              <a:t> with which you can interact. For example, you can make changes to that object, then push changes back to Azure by using the command:</a:t>
            </a:r>
            <a:r>
              <a:rPr>
                <a:latin typeface="Courier"/>
              </a:rPr>
              <a:t>Update-AzVM</a:t>
            </a:r>
          </a:p>
          <a:p>
            <a:pPr lvl="0" indent="0">
              <a:buNone/>
            </a:pPr>
            <a:r>
              <a:rPr>
                <a:solidFill>
                  <a:srgbClr val="19177C"/>
                </a:solidFill>
                <a:latin typeface="Courier"/>
              </a:rPr>
              <a:t>$ResourceGroupName</a:t>
            </a:r>
            <a:r>
              <a:rPr>
                <a:latin typeface="Courier"/>
              </a:rPr>
              <a:t> </a:t>
            </a:r>
            <a:r>
              <a:rPr>
                <a:solidFill>
                  <a:srgbClr val="666666"/>
                </a:solidFill>
                <a:latin typeface="Courier"/>
              </a:rPr>
              <a:t>=</a:t>
            </a:r>
            <a:r>
              <a:rPr>
                <a:latin typeface="Courier"/>
              </a:rPr>
              <a:t> </a:t>
            </a:r>
            <a:r>
              <a:rPr>
                <a:solidFill>
                  <a:srgbClr val="4070A0"/>
                </a:solidFill>
                <a:latin typeface="Courier"/>
              </a:rPr>
              <a:t>"ExerciseResources"</a:t>
            </a:r>
            <a:br/>
            <a:r>
              <a:rPr>
                <a:solidFill>
                  <a:srgbClr val="19177C"/>
                </a:solidFill>
                <a:latin typeface="Courier"/>
              </a:rPr>
              <a:t>$vm</a:t>
            </a:r>
            <a:r>
              <a:rPr>
                <a:latin typeface="Courier"/>
              </a:rPr>
              <a:t> </a:t>
            </a:r>
            <a:r>
              <a:rPr>
                <a:solidFill>
                  <a:srgbClr val="666666"/>
                </a:solidFill>
                <a:latin typeface="Courier"/>
              </a:rPr>
              <a:t>=</a:t>
            </a:r>
            <a:r>
              <a:rPr>
                <a:latin typeface="Courier"/>
              </a:rPr>
              <a:t> Get</a:t>
            </a:r>
            <a:r>
              <a:rPr>
                <a:solidFill>
                  <a:srgbClr val="666666"/>
                </a:solidFill>
                <a:latin typeface="Courier"/>
              </a:rPr>
              <a:t>-</a:t>
            </a:r>
            <a:r>
              <a:rPr>
                <a:latin typeface="Courier"/>
              </a:rPr>
              <a:t>AzVM  </a:t>
            </a:r>
            <a:r>
              <a:rPr>
                <a:solidFill>
                  <a:srgbClr val="666666"/>
                </a:solidFill>
                <a:latin typeface="Courier"/>
              </a:rPr>
              <a:t>-</a:t>
            </a:r>
            <a:r>
              <a:rPr>
                <a:latin typeface="Courier"/>
              </a:rPr>
              <a:t>Name MyVM </a:t>
            </a:r>
            <a:r>
              <a:rPr>
                <a:solidFill>
                  <a:srgbClr val="666666"/>
                </a:solidFill>
                <a:latin typeface="Courier"/>
              </a:rPr>
              <a:t>-</a:t>
            </a:r>
            <a:r>
              <a:rPr>
                <a:latin typeface="Courier"/>
              </a:rPr>
              <a:t>ResourceGroupName </a:t>
            </a:r>
            <a:r>
              <a:rPr>
                <a:solidFill>
                  <a:srgbClr val="19177C"/>
                </a:solidFill>
                <a:latin typeface="Courier"/>
              </a:rPr>
              <a:t>$ResourceGroupName</a:t>
            </a:r>
            <a:br/>
            <a:r>
              <a:rPr>
                <a:solidFill>
                  <a:srgbClr val="19177C"/>
                </a:solidFill>
                <a:latin typeface="Courier"/>
              </a:rPr>
              <a:t>$vm</a:t>
            </a:r>
            <a:r>
              <a:rPr>
                <a:solidFill>
                  <a:srgbClr val="666666"/>
                </a:solidFill>
                <a:latin typeface="Courier"/>
              </a:rPr>
              <a:t>.</a:t>
            </a:r>
            <a:r>
              <a:rPr>
                <a:solidFill>
                  <a:srgbClr val="06287E"/>
                </a:solidFill>
                <a:latin typeface="Courier"/>
              </a:rPr>
              <a:t>HardwareProfile</a:t>
            </a:r>
            <a:r>
              <a:rPr>
                <a:solidFill>
                  <a:srgbClr val="666666"/>
                </a:solidFill>
                <a:latin typeface="Courier"/>
              </a:rPr>
              <a:t>.</a:t>
            </a:r>
            <a:r>
              <a:rPr>
                <a:solidFill>
                  <a:srgbClr val="06287E"/>
                </a:solidFill>
                <a:latin typeface="Courier"/>
              </a:rPr>
              <a:t>vmSize</a:t>
            </a:r>
            <a:r>
              <a:rPr>
                <a:latin typeface="Courier"/>
              </a:rPr>
              <a:t> </a:t>
            </a:r>
            <a:r>
              <a:rPr>
                <a:solidFill>
                  <a:srgbClr val="666666"/>
                </a:solidFill>
                <a:latin typeface="Courier"/>
              </a:rPr>
              <a:t>=</a:t>
            </a:r>
            <a:r>
              <a:rPr>
                <a:latin typeface="Courier"/>
              </a:rPr>
              <a:t> </a:t>
            </a:r>
            <a:r>
              <a:rPr>
                <a:solidFill>
                  <a:srgbClr val="4070A0"/>
                </a:solidFill>
                <a:latin typeface="Courier"/>
              </a:rPr>
              <a:t>"Standard_DS3_v2"</a:t>
            </a:r>
            <a:br/>
            <a:br/>
            <a:r>
              <a:rPr>
                <a:latin typeface="Courier"/>
              </a:rPr>
              <a:t>Update</a:t>
            </a:r>
            <a:r>
              <a:rPr>
                <a:solidFill>
                  <a:srgbClr val="666666"/>
                </a:solidFill>
                <a:latin typeface="Courier"/>
              </a:rPr>
              <a:t>-</a:t>
            </a:r>
            <a:r>
              <a:rPr>
                <a:latin typeface="Courier"/>
              </a:rPr>
              <a:t>AzVM </a:t>
            </a:r>
            <a:r>
              <a:rPr>
                <a:solidFill>
                  <a:srgbClr val="666666"/>
                </a:solidFill>
                <a:latin typeface="Courier"/>
              </a:rPr>
              <a:t>-</a:t>
            </a:r>
            <a:r>
              <a:rPr>
                <a:latin typeface="Courier"/>
              </a:rPr>
              <a:t>ResourceGroupName </a:t>
            </a:r>
            <a:r>
              <a:rPr>
                <a:solidFill>
                  <a:srgbClr val="19177C"/>
                </a:solidFill>
                <a:latin typeface="Courier"/>
              </a:rPr>
              <a:t>$ResourceGroupName</a:t>
            </a:r>
            <a:r>
              <a:rPr>
                <a:latin typeface="Courier"/>
              </a:rPr>
              <a:t>  </a:t>
            </a:r>
            <a:r>
              <a:rPr>
                <a:solidFill>
                  <a:srgbClr val="666666"/>
                </a:solidFill>
                <a:latin typeface="Courier"/>
              </a:rPr>
              <a:t>-</a:t>
            </a:r>
            <a:r>
              <a:rPr>
                <a:latin typeface="Courier"/>
              </a:rPr>
              <a:t>VM </a:t>
            </a:r>
            <a:r>
              <a:rPr>
                <a:solidFill>
                  <a:srgbClr val="19177C"/>
                </a:solidFill>
                <a:latin typeface="Courier"/>
              </a:rPr>
              <a:t>$vm</a:t>
            </a:r>
          </a:p>
          <a:p>
            <a:pPr lvl="0" indent="0" marL="0">
              <a:buNone/>
            </a:pPr>
            <a:r>
              <a:rPr/>
              <a:t>The interactive mode in PowerShell is appropriate for one-off tasks. In our example, we’ll likely use the same resource group for the lifetime of the project, so creating it interactively is reasonable. Interactive mode is often quicker and easier for this task than writing a script and executing that script exactly once.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Exercise - Create an Azure Resource using scripts in Azure PowerShell</a:t>
            </a:r>
          </a:p>
        </p:txBody>
      </p:sp>
      <p:sp>
        <p:nvSpPr>
          <p:cNvPr id="3" name="Content Placeholder 2"/>
          <p:cNvSpPr>
            <a:spLocks noGrp="1"/>
          </p:cNvSpPr>
          <p:nvPr>
            <p:ph idx="1"/>
          </p:nvPr>
        </p:nvSpPr>
        <p:spPr/>
        <p:txBody>
          <a:bodyPr/>
          <a:lstStyle/>
          <a:p>
            <a:pPr lvl="0" indent="0" marL="0">
              <a:buNone/>
            </a:pPr>
            <a:r>
              <a:rPr>
                <a:hlinkClick r:id="rId2"/>
              </a:rPr>
              <a:t>Continue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2022-05-04T09:34:31Z</dcterms:created>
  <dcterms:modified xsi:type="dcterms:W3CDTF">2022-05-04T09:34:31Z</dcterms:modified>
</cp:coreProperties>
</file>

<file path=docProps/custom.xml><?xml version="1.0" encoding="utf-8"?>
<Properties xmlns="http://schemas.openxmlformats.org/officeDocument/2006/custom-properties" xmlns:vt="http://schemas.openxmlformats.org/officeDocument/2006/docPropsVTypes"/>
</file>