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azure/virtual-machines/linux/faq#what-are-the-username-requirements-when-creating-a-vm"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7-create-resource-using-script/" TargetMode="External" /><Relationship Id="rId3" Type="http://schemas.openxmlformats.org/officeDocument/2006/relationships/hyperlink" Target="https://docs.microsoft.com/en-us/learn/support/troubleshooting?uid=learn.automate-azure-tasks-with-powershell.6-exercise-create-resource-interactively&amp;documentId=77ba3b53-ba0c-d53e-d5df-24d1b9bef7b0&amp;versionIndependentDocumentId=f12a42d4-7b4b-99c1-df77-181b7533bf12&amp;contentPath=%2FMicrosoftDocs%2Flearn-pr%2Fblob%2Flive%2Flearn-pr%2Fazure%2Fautomate-azure-tasks-with-powershell%2F6-exercise-create-resource-interactively.yml&amp;url=https%3A%2F%2Fdocs.microsoft.com%2Fen-us%2Flearn%2Fmodules%2Fautomate-azure-tasks-with-powershell%2F6-exercise-create-resource-interactively&amp;author=mirobb" TargetMode="External" /><Relationship Id="rId4" Type="http://schemas.openxmlformats.org/officeDocument/2006/relationships/hyperlink" Target="https://docs.microsoft.com/en-us/learn/support/troubleshooting?uid=learn.automate-azure-tasks-with-powershell.6-exercise-create-resource-interactively&amp;documentId=77ba3b53-ba0c-d53e-d5df-24d1b9bef7b0&amp;versionIndependentDocumentId=f12a42d4-7b4b-99c1-df77-181b7533bf12&amp;contentPath=%2FMicrosoftDocs%2Flearn-pr%2Fblob%2Flive%2Flearn-pr%2Fazure%2Fautomate-azure-tasks-with-powershell%2F6-exercise-create-resource-interactively.yml&amp;url=https%3A%2F%2Fdocs.microsoft.com%2Fen-us%2Flearn%2Fmodules%2Fautomate-azure-tasks-with-powershell%2F6-exercise-create-resource-interactively&amp;author=mirobb#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Oefening: een Azure-resource maken met scripts in Azure PowerShell</a:t>
            </a:r>
          </a:p>
        </p:txBody>
      </p:sp>
      <p:sp>
        <p:nvSpPr>
          <p:cNvPr id="3" name="Content Placeholder 2"/>
          <p:cNvSpPr>
            <a:spLocks noGrp="1"/>
          </p:cNvSpPr>
          <p:nvPr>
            <p:ph idx="1"/>
          </p:nvPr>
        </p:nvSpPr>
        <p:spPr/>
        <p:txBody>
          <a:bodyPr/>
          <a:lstStyle/>
          <a:p>
            <a:pPr lvl="0"/>
            <a:r>
              <a:rPr/>
              <a:t>15 minuten</a:t>
            </a:r>
          </a:p>
          <a:p>
            <a:pPr lvl="0" indent="0" marL="0">
              <a:buNone/>
            </a:pPr>
            <a:r>
              <a:rPr/>
              <a:t>Denk aan ons oorspronkelijke scenario: VM’s maken om onze CRM-software te testen. Wanneer een nieuwe build beschikbaar is, willen we een nieuwe VM opstarten, zodat we de volledige installatie-ervaring van een schone installatiekopie kunnen testen. Wanneer we klaar zijn, willen we de VM verwijderen.</a:t>
            </a:r>
          </a:p>
          <a:p>
            <a:pPr lvl="0" indent="0" marL="0">
              <a:buNone/>
            </a:pPr>
            <a:r>
              <a:rPr/>
              <a:t>Laten we de opdrachten proberen die u zou gebruiken om een VM te maken.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Een Linux-VM maken met Azure PowerShell</a:t>
            </a:r>
          </a:p>
        </p:txBody>
      </p:sp>
      <p:sp>
        <p:nvSpPr>
          <p:cNvPr id="3" name="Content Placeholder 2"/>
          <p:cNvSpPr>
            <a:spLocks noGrp="1"/>
          </p:cNvSpPr>
          <p:nvPr>
            <p:ph idx="1"/>
          </p:nvPr>
        </p:nvSpPr>
        <p:spPr/>
        <p:txBody>
          <a:bodyPr/>
          <a:lstStyle/>
          <a:p>
            <a:pPr lvl="0" indent="0" marL="0">
              <a:buNone/>
            </a:pPr>
            <a:r>
              <a:rPr/>
              <a:t>Omdat we de Azure-sandbox gebruiken, hoeft u geen resource-groep te maken. Gebruik in plaats daarvan de resource-groep </a:t>
            </a:r>
            <a:r>
              <a:rPr b="1"/>
              <a:t>[naam sandbox-resourcegroep]</a:t>
            </a:r>
            <a:r>
              <a:rPr/>
              <a:t>. Houd daarnaast rekening met de locatiebeperkingen.</a:t>
            </a:r>
          </a:p>
          <a:p>
            <a:pPr lvl="0" indent="0" marL="0">
              <a:buNone/>
            </a:pPr>
            <a:r>
              <a:rPr/>
              <a:t>Laten we een nieuwe Azure VM maken met PowerShell.</a:t>
            </a:r>
          </a:p>
          <a:p>
            <a:pPr lvl="0" indent="-342900" marL="342900">
              <a:buAutoNum type="arabicPeriod"/>
            </a:pPr>
            <a:r>
              <a:rPr/>
              <a:t>Gebruik de cmdlet om een VM te maken.</a:t>
            </a:r>
            <a:r>
              <a:rPr>
                <a:latin typeface="Courier"/>
              </a:rPr>
              <a:t>New-AzVm</a:t>
            </a:r>
          </a:p>
          <a:p>
            <a:pPr lvl="1"/>
            <a:r>
              <a:rPr/>
              <a:t>Gebruik de resource-groep </a:t>
            </a:r>
            <a:r>
              <a:rPr b="1"/>
              <a:t>[naam sandbox-resourcegroep]</a:t>
            </a:r>
            <a:r>
              <a:rPr/>
              <a:t>.</a:t>
            </a:r>
          </a:p>
          <a:p>
            <a:pPr lvl="1"/>
            <a:r>
              <a:rPr/>
              <a:t>Geef de VM een naam. Meestal wilt u iets zinvols gebruiken dat de doeleinden van de VM, locatie en (als er meer dan één) instantienummer identificeert. We gebruiken “testvm-eus-01” voor “Test VM in US - oost, instantie 1”. Bedenk uw eigen naam op basis van waar u de VM plaatst.</a:t>
            </a:r>
          </a:p>
          <a:p>
            <a:pPr lvl="1"/>
            <a:r>
              <a:rPr/>
              <a:t>Selecteer een locatie bij u in de buurt in de volgende lijst, beschikbaar in de Azure-sandbox. Zorg ervoor dat u de waarde in de volgende voorbeeldopdracht wijzigt als u kopiëren en plakken gebruikt.</a:t>
            </a:r>
          </a:p>
          <a:p>
            <a:pPr lvl="2"/>
            <a:r>
              <a:rPr/>
              <a:t>westus2</a:t>
            </a:r>
          </a:p>
          <a:p>
            <a:pPr lvl="2"/>
            <a:r>
              <a:rPr/>
              <a:t>southcentralus</a:t>
            </a:r>
          </a:p>
          <a:p>
            <a:pPr lvl="2"/>
            <a:r>
              <a:rPr/>
              <a:t>centralus</a:t>
            </a:r>
          </a:p>
          <a:p>
            <a:pPr lvl="2"/>
            <a:r>
              <a:rPr/>
              <a:t>eastus</a:t>
            </a:r>
          </a:p>
          <a:p>
            <a:pPr lvl="2"/>
            <a:r>
              <a:rPr/>
              <a:t>westeurope</a:t>
            </a:r>
          </a:p>
          <a:p>
            <a:pPr lvl="2"/>
            <a:r>
              <a:rPr/>
              <a:t>zuidoosten</a:t>
            </a:r>
          </a:p>
          <a:p>
            <a:pPr lvl="2"/>
            <a:r>
              <a:rPr/>
              <a:t>japaneast</a:t>
            </a:r>
          </a:p>
          <a:p>
            <a:pPr lvl="2"/>
            <a:r>
              <a:rPr/>
              <a:t>brazilsouth</a:t>
            </a:r>
          </a:p>
          <a:p>
            <a:pPr lvl="2"/>
            <a:r>
              <a:rPr/>
              <a:t>australiasoutheast</a:t>
            </a:r>
          </a:p>
          <a:p>
            <a:pPr lvl="2"/>
            <a:r>
              <a:rPr/>
              <a:t>centralindia</a:t>
            </a:r>
          </a:p>
          <a:p>
            <a:pPr lvl="1"/>
            <a:r>
              <a:rPr/>
              <a:t>Gebruik “UbuntuLTS” voor de afbeelding; dit is Ubuntu Linux.</a:t>
            </a:r>
          </a:p>
          <a:p>
            <a:pPr lvl="1"/>
            <a:r>
              <a:rPr/>
              <a:t>Gebruik de cmdlet en voer de resultaten in de parameter in.</a:t>
            </a:r>
            <a:r>
              <a:rPr>
                <a:latin typeface="Courier"/>
              </a:rPr>
              <a:t>Get-Credential``Credential</a:t>
            </a:r>
          </a:p>
          <a:p>
            <a:pPr lvl="2" indent="0" marL="685800">
              <a:buNone/>
            </a:pPr>
            <a:r>
              <a:rPr/>
              <a:t>Belangrijk</a:t>
            </a:r>
          </a:p>
          <a:p>
            <a:pPr lvl="2" indent="0" marL="685800">
              <a:buNone/>
            </a:pPr>
            <a:r>
              <a:rPr/>
              <a:t>Zie de </a:t>
            </a:r>
            <a:r>
              <a:rPr>
                <a:hlinkClick r:id="rId2"/>
              </a:rPr>
              <a:t>Veelgestelde vragen over Linux VM</a:t>
            </a:r>
            <a:r>
              <a:rPr/>
              <a:t> voor beperkingen van gebruikersnaam en wachtwoord. Wachtwoorden moeten 12 - 123 tekens lang zijn en voldoen aan drie van de volgende vier complexiteitsvereisten:</a:t>
            </a:r>
          </a:p>
          <a:p>
            <a:pPr lvl="2"/>
            <a:r>
              <a:rPr/>
              <a:t>Kleine letters hebben</a:t>
            </a:r>
          </a:p>
          <a:p>
            <a:pPr lvl="2"/>
            <a:r>
              <a:rPr/>
              <a:t>Hoofdletters hebben</a:t>
            </a:r>
          </a:p>
          <a:p>
            <a:pPr lvl="2"/>
            <a:r>
              <a:rPr/>
              <a:t>Een cijfer hebben</a:t>
            </a:r>
          </a:p>
          <a:p>
            <a:pPr lvl="2"/>
            <a:r>
              <a:rPr/>
              <a:t>Een speciaal teken hebben (Regex-overeenkomst [\W_])</a:t>
            </a:r>
          </a:p>
          <a:p>
            <a:pPr lvl="1"/>
            <a:r>
              <a:rPr/>
              <a:t>Voeg de parameter toe en geef “22” door als de poort. Deze poort laat ons SSH in de machine.</a:t>
            </a:r>
            <a:r>
              <a:rPr>
                <a:latin typeface="Courier"/>
              </a:rPr>
              <a:t>-OpenPorts</a:t>
            </a:r>
          </a:p>
          <a:p>
            <a:pPr lvl="1"/>
            <a:r>
              <a:rPr/>
              <a:t>Maak een openbare IP-adresnaam. U gebruikt deze naam om uw statische IP-adres te maken en te vinden om u aan te melden bij het apparaat.</a:t>
            </a:r>
          </a:p>
          <a:p>
            <a:pPr lvl="1" indent="0">
              <a:buNone/>
            </a:pPr>
            <a:r>
              <a:rPr>
                <a:latin typeface="Courier"/>
              </a:rPr>
              <a:t>New</a:t>
            </a:r>
            <a:r>
              <a:rPr>
                <a:solidFill>
                  <a:srgbClr val="666666"/>
                </a:solidFill>
                <a:latin typeface="Courier"/>
              </a:rPr>
              <a:t>-</a:t>
            </a:r>
            <a:r>
              <a:rPr>
                <a:latin typeface="Courier"/>
              </a:rPr>
              <a:t>AzVm </a:t>
            </a:r>
            <a:r>
              <a:rPr>
                <a:solidFill>
                  <a:srgbClr val="666666"/>
                </a:solidFill>
                <a:latin typeface="Courier"/>
              </a:rPr>
              <a:t>-</a:t>
            </a:r>
            <a:r>
              <a:rPr>
                <a:latin typeface="Courier"/>
              </a:rPr>
              <a:t>ResourceGroupName </a:t>
            </a:r>
            <a:r>
              <a:rPr>
                <a:solidFill>
                  <a:srgbClr val="666666"/>
                </a:solidFill>
                <a:latin typeface="Courier"/>
              </a:rPr>
              <a:t>[</a:t>
            </a:r>
            <a:r>
              <a:rPr>
                <a:latin typeface="Courier"/>
              </a:rPr>
              <a:t>sandbox resource </a:t>
            </a:r>
            <a:r>
              <a:rPr>
                <a:solidFill>
                  <a:srgbClr val="06287E"/>
                </a:solidFill>
                <a:latin typeface="Courier"/>
              </a:rPr>
              <a:t>group</a:t>
            </a:r>
            <a:r>
              <a:rPr>
                <a:latin typeface="Courier"/>
              </a:rPr>
              <a:t> name</a:t>
            </a:r>
            <a:r>
              <a:rPr>
                <a:solidFill>
                  <a:srgbClr val="666666"/>
                </a:solidFill>
                <a:latin typeface="Courier"/>
              </a:rPr>
              <a:t>]</a:t>
            </a:r>
            <a:r>
              <a:rPr>
                <a:latin typeface="Courier"/>
              </a:rPr>
              <a:t> </a:t>
            </a:r>
            <a:r>
              <a:rPr>
                <a:solidFill>
                  <a:srgbClr val="666666"/>
                </a:solidFill>
                <a:latin typeface="Courier"/>
              </a:rPr>
              <a:t>-</a:t>
            </a:r>
            <a:r>
              <a:rPr>
                <a:latin typeface="Courier"/>
              </a:rPr>
              <a:t>Name </a:t>
            </a:r>
            <a:r>
              <a:rPr>
                <a:solidFill>
                  <a:srgbClr val="4070A0"/>
                </a:solidFill>
                <a:latin typeface="Courier"/>
              </a:rPr>
              <a:t>"testvm-eus-01"</a:t>
            </a:r>
            <a:r>
              <a:rPr>
                <a:latin typeface="Courier"/>
              </a:rPr>
              <a:t> </a:t>
            </a:r>
            <a:r>
              <a:rPr>
                <a:solidFill>
                  <a:srgbClr val="666666"/>
                </a:solidFill>
                <a:latin typeface="Courier"/>
              </a:rPr>
              <a:t>-</a:t>
            </a:r>
            <a:r>
              <a:rPr>
                <a:latin typeface="Courier"/>
              </a:rPr>
              <a:t>Credential </a:t>
            </a:r>
            <a:r>
              <a:rPr>
                <a:solidFill>
                  <a:srgbClr val="666666"/>
                </a:solidFill>
                <a:latin typeface="Courier"/>
              </a:rPr>
              <a:t>(</a:t>
            </a:r>
            <a:r>
              <a:rPr>
                <a:solidFill>
                  <a:srgbClr val="06287E"/>
                </a:solidFill>
                <a:latin typeface="Courier"/>
              </a:rPr>
              <a:t>Get-Credential</a:t>
            </a:r>
            <a:r>
              <a:rPr>
                <a:solidFill>
                  <a:srgbClr val="666666"/>
                </a:solidFill>
                <a:latin typeface="Courier"/>
              </a:rPr>
              <a:t>)</a:t>
            </a:r>
            <a:r>
              <a:rPr>
                <a:latin typeface="Courier"/>
              </a:rPr>
              <a:t> </a:t>
            </a:r>
            <a:r>
              <a:rPr>
                <a:solidFill>
                  <a:srgbClr val="666666"/>
                </a:solidFill>
                <a:latin typeface="Courier"/>
              </a:rPr>
              <a:t>-</a:t>
            </a:r>
            <a:r>
              <a:rPr>
                <a:latin typeface="Courier"/>
              </a:rPr>
              <a:t>Location </a:t>
            </a:r>
            <a:r>
              <a:rPr>
                <a:solidFill>
                  <a:srgbClr val="4070A0"/>
                </a:solidFill>
                <a:latin typeface="Courier"/>
              </a:rPr>
              <a:t>"East US"</a:t>
            </a:r>
            <a:r>
              <a:rPr>
                <a:latin typeface="Courier"/>
              </a:rPr>
              <a:t> </a:t>
            </a:r>
            <a:r>
              <a:rPr>
                <a:solidFill>
                  <a:srgbClr val="666666"/>
                </a:solidFill>
                <a:latin typeface="Courier"/>
              </a:rPr>
              <a:t>-</a:t>
            </a:r>
            <a:r>
              <a:rPr>
                <a:latin typeface="Courier"/>
              </a:rPr>
              <a:t>Image UbuntuLTS </a:t>
            </a:r>
            <a:r>
              <a:rPr>
                <a:solidFill>
                  <a:srgbClr val="666666"/>
                </a:solidFill>
                <a:latin typeface="Courier"/>
              </a:rPr>
              <a:t>-</a:t>
            </a:r>
            <a:r>
              <a:rPr>
                <a:latin typeface="Courier"/>
              </a:rPr>
              <a:t>OpenPorts 22 </a:t>
            </a:r>
            <a:r>
              <a:rPr>
                <a:solidFill>
                  <a:srgbClr val="666666"/>
                </a:solidFill>
                <a:latin typeface="Courier"/>
              </a:rPr>
              <a:t>-</a:t>
            </a:r>
            <a:r>
              <a:rPr>
                <a:latin typeface="Courier"/>
              </a:rPr>
              <a:t>PublicIpAddressName </a:t>
            </a:r>
            <a:r>
              <a:rPr>
                <a:solidFill>
                  <a:srgbClr val="4070A0"/>
                </a:solidFill>
                <a:latin typeface="Courier"/>
              </a:rPr>
              <a:t>"testvm-01"</a:t>
            </a:r>
          </a:p>
          <a:p>
            <a:pPr lvl="1" indent="0" marL="342900">
              <a:buNone/>
            </a:pPr>
            <a:r>
              <a:rPr/>
              <a:t>Fooi</a:t>
            </a:r>
          </a:p>
          <a:p>
            <a:pPr lvl="1" indent="0" marL="342900">
              <a:buNone/>
            </a:pPr>
            <a:r>
              <a:rPr/>
              <a:t>U kunt de knop </a:t>
            </a:r>
            <a:r>
              <a:rPr b="1"/>
              <a:t>Kopiëren</a:t>
            </a:r>
            <a:r>
              <a:rPr/>
              <a:t> gebruiken om opdrachten naar het klembord te kopiëren. Als u wilt plakken, klikt u met de rechtermuisknop op een nieuwe regel in het Cloud Shell-venster en selecteert u </a:t>
            </a:r>
            <a:r>
              <a:rPr b="1"/>
              <a:t>Plakken</a:t>
            </a:r>
            <a:r>
              <a:rPr/>
              <a:t> of gebruikt u de sneltoets (op macOS).Shift+Insert⌘+V</a:t>
            </a:r>
          </a:p>
          <a:p>
            <a:pPr lvl="0" indent="-342900" marL="342900">
              <a:buAutoNum type="arabicPeriod"/>
            </a:pPr>
            <a:r>
              <a:rPr/>
              <a:t>Create a username and password, then press . PowerShell will start creating your VM.</a:t>
            </a:r>
            <a:r>
              <a:rPr>
                <a:latin typeface="Courier"/>
              </a:rPr>
              <a:t>Enter</a:t>
            </a:r>
          </a:p>
          <a:p>
            <a:pPr lvl="0" indent="-342900" marL="342900">
              <a:buAutoNum type="arabicPeriod"/>
            </a:pPr>
            <a:r>
              <a:rPr/>
              <a:t>The VM creation takes a few minutes to complete. After completion, you can query it and assign the VM object to a variable ().</a:t>
            </a:r>
            <a:r>
              <a:rPr>
                <a:latin typeface="Courier"/>
              </a:rPr>
              <a:t>$vm</a:t>
            </a:r>
          </a:p>
          <a:p>
            <a:pPr lvl="1" indent="0">
              <a:buNone/>
            </a:pPr>
            <a:r>
              <a:rPr>
                <a:solidFill>
                  <a:srgbClr val="19177C"/>
                </a:solidFill>
                <a:latin typeface="Courier"/>
              </a:rPr>
              <a:t>$vm</a:t>
            </a:r>
            <a:r>
              <a:rPr>
                <a:latin typeface="Courier"/>
              </a:rPr>
              <a:t> </a:t>
            </a:r>
            <a:r>
              <a:rPr>
                <a:solidFill>
                  <a:srgbClr val="666666"/>
                </a:solidFill>
                <a:latin typeface="Courier"/>
              </a:rPr>
              <a:t>=</a:t>
            </a:r>
            <a:r>
              <a:rPr>
                <a:latin typeface="Courier"/>
              </a:rPr>
              <a:t> </a:t>
            </a:r>
            <a:r>
              <a:rPr>
                <a:solidFill>
                  <a:srgbClr val="666666"/>
                </a:solidFill>
                <a:latin typeface="Courier"/>
              </a:rPr>
              <a:t>(</a:t>
            </a:r>
            <a:r>
              <a:rPr>
                <a:latin typeface="Courier"/>
              </a:rPr>
              <a:t>Get</a:t>
            </a:r>
            <a:r>
              <a:rPr>
                <a:solidFill>
                  <a:srgbClr val="666666"/>
                </a:solidFill>
                <a:latin typeface="Courier"/>
              </a:rPr>
              <a:t>-</a:t>
            </a:r>
            <a:r>
              <a:rPr>
                <a:latin typeface="Courier"/>
              </a:rPr>
              <a:t>AzVM </a:t>
            </a:r>
            <a:r>
              <a:rPr>
                <a:solidFill>
                  <a:srgbClr val="666666"/>
                </a:solidFill>
                <a:latin typeface="Courier"/>
              </a:rPr>
              <a:t>-</a:t>
            </a:r>
            <a:r>
              <a:rPr>
                <a:latin typeface="Courier"/>
              </a:rPr>
              <a:t>Name </a:t>
            </a:r>
            <a:r>
              <a:rPr>
                <a:solidFill>
                  <a:srgbClr val="4070A0"/>
                </a:solidFill>
                <a:latin typeface="Courier"/>
              </a:rPr>
              <a:t>"testvm-eus-01"</a:t>
            </a:r>
            <a:r>
              <a:rPr>
                <a:latin typeface="Courier"/>
              </a:rPr>
              <a:t> </a:t>
            </a:r>
            <a:r>
              <a:rPr>
                <a:solidFill>
                  <a:srgbClr val="666666"/>
                </a:solidFill>
                <a:latin typeface="Courier"/>
              </a:rPr>
              <a:t>-</a:t>
            </a:r>
            <a:r>
              <a:rPr>
                <a:latin typeface="Courier"/>
              </a:rPr>
              <a:t>ResourceGroupName </a:t>
            </a:r>
            <a:r>
              <a:rPr>
                <a:solidFill>
                  <a:srgbClr val="666666"/>
                </a:solidFill>
                <a:latin typeface="Courier"/>
              </a:rPr>
              <a:t>[</a:t>
            </a:r>
            <a:r>
              <a:rPr>
                <a:latin typeface="Courier"/>
              </a:rPr>
              <a:t>sandbox resource </a:t>
            </a:r>
            <a:r>
              <a:rPr>
                <a:solidFill>
                  <a:srgbClr val="06287E"/>
                </a:solidFill>
                <a:latin typeface="Courier"/>
              </a:rPr>
              <a:t>group</a:t>
            </a:r>
            <a:r>
              <a:rPr>
                <a:latin typeface="Courier"/>
              </a:rPr>
              <a:t> name</a:t>
            </a:r>
            <a:r>
              <a:rPr>
                <a:solidFill>
                  <a:srgbClr val="666666"/>
                </a:solidFill>
                <a:latin typeface="Courier"/>
              </a:rPr>
              <a:t>])</a:t>
            </a:r>
          </a:p>
          <a:p>
            <a:pPr lvl="0" indent="-342900" marL="342900">
              <a:buAutoNum type="arabicPeriod"/>
            </a:pPr>
            <a:r>
              <a:rPr/>
              <a:t>Query the value to dump out the information about the VM.</a:t>
            </a:r>
          </a:p>
          <a:p>
            <a:pPr lvl="1" indent="0">
              <a:buNone/>
            </a:pPr>
            <a:r>
              <a:rPr>
                <a:solidFill>
                  <a:srgbClr val="19177C"/>
                </a:solidFill>
                <a:latin typeface="Courier"/>
              </a:rPr>
              <a:t>$vm</a:t>
            </a:r>
          </a:p>
          <a:p>
            <a:pPr lvl="1" indent="0" marL="342900">
              <a:buNone/>
            </a:pPr>
            <a:r>
              <a:rPr/>
              <a:t>You should see something like the following output:</a:t>
            </a:r>
          </a:p>
          <a:p>
            <a:pPr lvl="1" indent="0">
              <a:buNone/>
            </a:pPr>
            <a:r>
              <a:rPr>
                <a:latin typeface="Courier"/>
              </a:rPr>
              <a:t>ResourceGroupName : [sandbox resource group name]
Id                : /subscriptions/00000000-0000-0000-0000-000000000000/resourceGroups/[sandbox resource group name]/providers/Microsoft.Compute/virtualMachines/testvm-eus-01
VmId              : 00000000-0000-0000-0000-000000000000
Name              : testvm-eus-01
Type              : Microsoft.Compute/virtualMachines
Location          : eastus
Tags              : {}
HardwareProfile   : {VmSize}
NetworkProfile    : {NetworkInterfaces}
OSProfile         : {ComputerName, AdminUsername, LinuxConfiguration, Secrets}
ProvisioningState : Succeeded
StorageProfile    : {ImageReference, OsDisk, DataDisks}</a:t>
            </a:r>
          </a:p>
          <a:p>
            <a:pPr lvl="0" indent="-342900" marL="342900">
              <a:buAutoNum type="arabicPeriod"/>
            </a:pPr>
            <a:r>
              <a:rPr/>
              <a:t>You can reach into complex objects through a dot (“.”) notation. For example, to see the properties in the object associated with the HardwareProfile section, run the following command:</a:t>
            </a:r>
            <a:r>
              <a:rPr>
                <a:latin typeface="Courier"/>
              </a:rPr>
              <a:t>VMSize</a:t>
            </a:r>
          </a:p>
          <a:p>
            <a:pPr lvl="1" indent="0">
              <a:buNone/>
            </a:pPr>
            <a:r>
              <a:rPr>
                <a:solidFill>
                  <a:srgbClr val="19177C"/>
                </a:solidFill>
                <a:latin typeface="Courier"/>
              </a:rPr>
              <a:t>$vm</a:t>
            </a:r>
            <a:r>
              <a:rPr>
                <a:solidFill>
                  <a:srgbClr val="666666"/>
                </a:solidFill>
                <a:latin typeface="Courier"/>
              </a:rPr>
              <a:t>.</a:t>
            </a:r>
            <a:r>
              <a:rPr>
                <a:solidFill>
                  <a:srgbClr val="06287E"/>
                </a:solidFill>
                <a:latin typeface="Courier"/>
              </a:rPr>
              <a:t>HardwareProfile</a:t>
            </a:r>
          </a:p>
          <a:p>
            <a:pPr lvl="0" indent="-342900" marL="342900">
              <a:buAutoNum type="arabicPeriod"/>
            </a:pPr>
            <a:r>
              <a:rPr/>
              <a:t>Or, to get information on one of the disks, run the following command:</a:t>
            </a:r>
          </a:p>
          <a:p>
            <a:pPr lvl="1" indent="0">
              <a:buNone/>
            </a:pPr>
            <a:r>
              <a:rPr>
                <a:solidFill>
                  <a:srgbClr val="19177C"/>
                </a:solidFill>
                <a:latin typeface="Courier"/>
              </a:rPr>
              <a:t>$vm</a:t>
            </a:r>
            <a:r>
              <a:rPr>
                <a:solidFill>
                  <a:srgbClr val="666666"/>
                </a:solidFill>
                <a:latin typeface="Courier"/>
              </a:rPr>
              <a:t>.</a:t>
            </a:r>
            <a:r>
              <a:rPr>
                <a:solidFill>
                  <a:srgbClr val="06287E"/>
                </a:solidFill>
                <a:latin typeface="Courier"/>
              </a:rPr>
              <a:t>StorageProfile</a:t>
            </a:r>
            <a:r>
              <a:rPr>
                <a:solidFill>
                  <a:srgbClr val="666666"/>
                </a:solidFill>
                <a:latin typeface="Courier"/>
              </a:rPr>
              <a:t>.</a:t>
            </a:r>
            <a:r>
              <a:rPr>
                <a:solidFill>
                  <a:srgbClr val="06287E"/>
                </a:solidFill>
                <a:latin typeface="Courier"/>
              </a:rPr>
              <a:t>OsDisk</a:t>
            </a:r>
          </a:p>
          <a:p>
            <a:pPr lvl="0" indent="-342900" marL="342900">
              <a:buAutoNum type="arabicPeriod"/>
            </a:pPr>
            <a:r>
              <a:rPr/>
              <a:t>You can even pass the VM object into other cmdlets. For example, running the following command will show you all available sizes for your VM:</a:t>
            </a:r>
          </a:p>
          <a:p>
            <a:pPr lvl="1" indent="0">
              <a:buNone/>
            </a:pPr>
            <a:r>
              <a:rPr>
                <a:solidFill>
                  <a:srgbClr val="19177C"/>
                </a:solidFill>
                <a:latin typeface="Courier"/>
              </a:rPr>
              <a:t>$vm</a:t>
            </a:r>
            <a:r>
              <a:rPr>
                <a:latin typeface="Courier"/>
              </a:rPr>
              <a:t> </a:t>
            </a:r>
            <a:r>
              <a:rPr>
                <a:solidFill>
                  <a:srgbClr val="666666"/>
                </a:solidFill>
                <a:latin typeface="Courier"/>
              </a:rPr>
              <a:t>|</a:t>
            </a:r>
            <a:r>
              <a:rPr>
                <a:latin typeface="Courier"/>
              </a:rPr>
              <a:t> Get</a:t>
            </a:r>
            <a:r>
              <a:rPr>
                <a:solidFill>
                  <a:srgbClr val="666666"/>
                </a:solidFill>
                <a:latin typeface="Courier"/>
              </a:rPr>
              <a:t>-</a:t>
            </a:r>
            <a:r>
              <a:rPr>
                <a:latin typeface="Courier"/>
              </a:rPr>
              <a:t>AzVMSize</a:t>
            </a:r>
          </a:p>
          <a:p>
            <a:pPr lvl="0" indent="-342900" marL="342900">
              <a:buAutoNum type="arabicPeriod"/>
            </a:pPr>
            <a:r>
              <a:rPr/>
              <a:t>Now, run the following command to get your public IP address:</a:t>
            </a:r>
          </a:p>
          <a:p>
            <a:pPr lvl="1" indent="0">
              <a:buNone/>
            </a:pPr>
            <a:r>
              <a:rPr>
                <a:latin typeface="Courier"/>
              </a:rPr>
              <a:t>Get</a:t>
            </a:r>
            <a:r>
              <a:rPr>
                <a:solidFill>
                  <a:srgbClr val="666666"/>
                </a:solidFill>
                <a:latin typeface="Courier"/>
              </a:rPr>
              <a:t>-</a:t>
            </a:r>
            <a:r>
              <a:rPr>
                <a:latin typeface="Courier"/>
              </a:rPr>
              <a:t>AzPublicIpAddress </a:t>
            </a:r>
            <a:r>
              <a:rPr>
                <a:solidFill>
                  <a:srgbClr val="666666"/>
                </a:solidFill>
                <a:latin typeface="Courier"/>
              </a:rPr>
              <a:t>-</a:t>
            </a:r>
            <a:r>
              <a:rPr>
                <a:latin typeface="Courier"/>
              </a:rPr>
              <a:t>ResourceGroupName </a:t>
            </a:r>
            <a:r>
              <a:rPr>
                <a:solidFill>
                  <a:srgbClr val="666666"/>
                </a:solidFill>
                <a:latin typeface="Courier"/>
              </a:rPr>
              <a:t>[</a:t>
            </a:r>
            <a:r>
              <a:rPr>
                <a:latin typeface="Courier"/>
              </a:rPr>
              <a:t>sandbox resource </a:t>
            </a:r>
            <a:r>
              <a:rPr>
                <a:solidFill>
                  <a:srgbClr val="06287E"/>
                </a:solidFill>
                <a:latin typeface="Courier"/>
              </a:rPr>
              <a:t>group</a:t>
            </a:r>
            <a:r>
              <a:rPr>
                <a:latin typeface="Courier"/>
              </a:rPr>
              <a:t> name</a:t>
            </a:r>
            <a:r>
              <a:rPr>
                <a:solidFill>
                  <a:srgbClr val="666666"/>
                </a:solidFill>
                <a:latin typeface="Courier"/>
              </a:rPr>
              <a:t>]</a:t>
            </a:r>
            <a:r>
              <a:rPr>
                <a:latin typeface="Courier"/>
              </a:rPr>
              <a:t> </a:t>
            </a:r>
            <a:r>
              <a:rPr>
                <a:solidFill>
                  <a:srgbClr val="666666"/>
                </a:solidFill>
                <a:latin typeface="Courier"/>
              </a:rPr>
              <a:t>-</a:t>
            </a:r>
            <a:r>
              <a:rPr>
                <a:latin typeface="Courier"/>
              </a:rPr>
              <a:t>Name </a:t>
            </a:r>
            <a:r>
              <a:rPr>
                <a:solidFill>
                  <a:srgbClr val="4070A0"/>
                </a:solidFill>
                <a:latin typeface="Courier"/>
              </a:rPr>
              <a:t>"testvm-01"</a:t>
            </a:r>
          </a:p>
          <a:p>
            <a:pPr lvl="0" indent="-342900" marL="342900">
              <a:buAutoNum type="arabicPeriod"/>
            </a:pPr>
            <a:r>
              <a:rPr/>
              <a:t>With the IP address, you can connect to the VM with SSH. For example, if you used the username “bob”, and the IP address is “205.22.16.5”, running this command would connect to the Linux machine:</a:t>
            </a:r>
          </a:p>
          <a:p>
            <a:pPr lvl="1" indent="0">
              <a:buNone/>
            </a:pPr>
            <a:r>
              <a:rPr>
                <a:latin typeface="Courier"/>
              </a:rPr>
              <a:t>ssh bob@205</a:t>
            </a:r>
            <a:r>
              <a:rPr>
                <a:solidFill>
                  <a:srgbClr val="666666"/>
                </a:solidFill>
                <a:latin typeface="Courier"/>
              </a:rPr>
              <a:t>.</a:t>
            </a:r>
            <a:r>
              <a:rPr>
                <a:solidFill>
                  <a:srgbClr val="06287E"/>
                </a:solidFill>
                <a:latin typeface="Courier"/>
              </a:rPr>
              <a:t>22</a:t>
            </a:r>
            <a:r>
              <a:rPr>
                <a:solidFill>
                  <a:srgbClr val="666666"/>
                </a:solidFill>
                <a:latin typeface="Courier"/>
              </a:rPr>
              <a:t>.</a:t>
            </a:r>
            <a:r>
              <a:rPr>
                <a:solidFill>
                  <a:srgbClr val="06287E"/>
                </a:solidFill>
                <a:latin typeface="Courier"/>
              </a:rPr>
              <a:t>16</a:t>
            </a:r>
            <a:r>
              <a:rPr>
                <a:solidFill>
                  <a:srgbClr val="666666"/>
                </a:solidFill>
                <a:latin typeface="Courier"/>
              </a:rPr>
              <a:t>.</a:t>
            </a:r>
            <a:r>
              <a:rPr>
                <a:solidFill>
                  <a:srgbClr val="06287E"/>
                </a:solidFill>
                <a:latin typeface="Courier"/>
              </a:rPr>
              <a:t>5</a:t>
            </a:r>
          </a:p>
          <a:p>
            <a:pPr lvl="1" indent="0" marL="342900">
              <a:buNone/>
            </a:pPr>
            <a:r>
              <a:rPr/>
              <a:t>Log out by entering .</a:t>
            </a:r>
            <a:r>
              <a:rPr>
                <a:latin typeface="Courier"/>
              </a:rPr>
              <a:t>exit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Delete a VM</a:t>
            </a:r>
          </a:p>
        </p:txBody>
      </p:sp>
      <p:sp>
        <p:nvSpPr>
          <p:cNvPr id="3" name="Content Placeholder 2"/>
          <p:cNvSpPr>
            <a:spLocks noGrp="1"/>
          </p:cNvSpPr>
          <p:nvPr>
            <p:ph idx="1"/>
          </p:nvPr>
        </p:nvSpPr>
        <p:spPr/>
        <p:txBody>
          <a:bodyPr/>
          <a:lstStyle/>
          <a:p>
            <a:pPr lvl="0" indent="0" marL="0">
              <a:buNone/>
            </a:pPr>
            <a:r>
              <a:rPr/>
              <a:t>To try out some more commands, let’s delete the VM. We’ll shut it down first:</a:t>
            </a:r>
          </a:p>
          <a:p>
            <a:pPr lvl="0" indent="0">
              <a:buNone/>
            </a:pPr>
            <a:r>
              <a:rPr>
                <a:latin typeface="Courier"/>
              </a:rPr>
              <a:t>Stop</a:t>
            </a:r>
            <a:r>
              <a:rPr>
                <a:solidFill>
                  <a:srgbClr val="666666"/>
                </a:solidFill>
                <a:latin typeface="Courier"/>
              </a:rPr>
              <a:t>-</a:t>
            </a:r>
            <a:r>
              <a:rPr>
                <a:latin typeface="Courier"/>
              </a:rPr>
              <a:t>AzVM </a:t>
            </a:r>
            <a:r>
              <a:rPr>
                <a:solidFill>
                  <a:srgbClr val="666666"/>
                </a:solidFill>
                <a:latin typeface="Courier"/>
              </a:rPr>
              <a:t>-</a:t>
            </a:r>
            <a:r>
              <a:rPr>
                <a:latin typeface="Courier"/>
              </a:rPr>
              <a:t>Name </a:t>
            </a:r>
            <a:r>
              <a:rPr>
                <a:solidFill>
                  <a:srgbClr val="19177C"/>
                </a:solidFill>
                <a:latin typeface="Courier"/>
              </a:rPr>
              <a:t>$vm</a:t>
            </a:r>
            <a:r>
              <a:rPr>
                <a:solidFill>
                  <a:srgbClr val="666666"/>
                </a:solidFill>
                <a:latin typeface="Courier"/>
              </a:rPr>
              <a:t>.</a:t>
            </a:r>
            <a:r>
              <a:rPr>
                <a:solidFill>
                  <a:srgbClr val="06287E"/>
                </a:solidFill>
                <a:latin typeface="Courier"/>
              </a:rPr>
              <a:t>Name</a:t>
            </a:r>
            <a:r>
              <a:rPr>
                <a:latin typeface="Courier"/>
              </a:rPr>
              <a:t>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p>
          <a:p>
            <a:pPr lvl="0" indent="0" marL="0">
              <a:buNone/>
            </a:pPr>
            <a:r>
              <a:rPr/>
              <a:t>Now, let’s delete the VM by running the cmdlet:</a:t>
            </a:r>
            <a:r>
              <a:rPr>
                <a:latin typeface="Courier"/>
              </a:rPr>
              <a:t>Remove-AzVM</a:t>
            </a:r>
          </a:p>
          <a:p>
            <a:pPr lvl="0" indent="0">
              <a:buNone/>
            </a:pPr>
            <a:r>
              <a:rPr>
                <a:latin typeface="Courier"/>
              </a:rPr>
              <a:t>Remove</a:t>
            </a:r>
            <a:r>
              <a:rPr>
                <a:solidFill>
                  <a:srgbClr val="666666"/>
                </a:solidFill>
                <a:latin typeface="Courier"/>
              </a:rPr>
              <a:t>-</a:t>
            </a:r>
            <a:r>
              <a:rPr>
                <a:latin typeface="Courier"/>
              </a:rPr>
              <a:t>AzVM </a:t>
            </a:r>
            <a:r>
              <a:rPr>
                <a:solidFill>
                  <a:srgbClr val="666666"/>
                </a:solidFill>
                <a:latin typeface="Courier"/>
              </a:rPr>
              <a:t>-</a:t>
            </a:r>
            <a:r>
              <a:rPr>
                <a:latin typeface="Courier"/>
              </a:rPr>
              <a:t>Name </a:t>
            </a:r>
            <a:r>
              <a:rPr>
                <a:solidFill>
                  <a:srgbClr val="19177C"/>
                </a:solidFill>
                <a:latin typeface="Courier"/>
              </a:rPr>
              <a:t>$vm</a:t>
            </a:r>
            <a:r>
              <a:rPr>
                <a:solidFill>
                  <a:srgbClr val="666666"/>
                </a:solidFill>
                <a:latin typeface="Courier"/>
              </a:rPr>
              <a:t>.</a:t>
            </a:r>
            <a:r>
              <a:rPr>
                <a:solidFill>
                  <a:srgbClr val="06287E"/>
                </a:solidFill>
                <a:latin typeface="Courier"/>
              </a:rPr>
              <a:t>Name</a:t>
            </a:r>
            <a:r>
              <a:rPr>
                <a:latin typeface="Courier"/>
              </a:rPr>
              <a:t>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p>
          <a:p>
            <a:pPr lvl="0" indent="0" marL="0">
              <a:buNone/>
            </a:pPr>
            <a:r>
              <a:rPr/>
              <a:t>Run this command to list all the resources in your resource group:</a:t>
            </a:r>
          </a:p>
          <a:p>
            <a:pPr lvl="0" indent="0">
              <a:buNone/>
            </a:pPr>
            <a:r>
              <a:rPr>
                <a:latin typeface="Courier"/>
              </a:rPr>
              <a:t>Get</a:t>
            </a:r>
            <a:r>
              <a:rPr>
                <a:solidFill>
                  <a:srgbClr val="666666"/>
                </a:solidFill>
                <a:latin typeface="Courier"/>
              </a:rPr>
              <a:t>-</a:t>
            </a:r>
            <a:r>
              <a:rPr>
                <a:latin typeface="Courier"/>
              </a:rPr>
              <a:t>AzResource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r>
              <a:rPr>
                <a:latin typeface="Courier"/>
              </a:rPr>
              <a:t> </a:t>
            </a:r>
            <a:r>
              <a:rPr>
                <a:solidFill>
                  <a:srgbClr val="666666"/>
                </a:solidFill>
                <a:latin typeface="Courier"/>
              </a:rPr>
              <a:t>|</a:t>
            </a:r>
            <a:r>
              <a:rPr>
                <a:latin typeface="Courier"/>
              </a:rPr>
              <a:t> </a:t>
            </a:r>
            <a:r>
              <a:rPr>
                <a:solidFill>
                  <a:srgbClr val="06287E"/>
                </a:solidFill>
                <a:latin typeface="Courier"/>
              </a:rPr>
              <a:t>Format-Table</a:t>
            </a:r>
          </a:p>
          <a:p>
            <a:pPr lvl="0" indent="0" marL="0">
              <a:buNone/>
            </a:pPr>
            <a:r>
              <a:rPr/>
              <a:t>You should see a bunch of resources (disks, virtual networks, and so on) that all still exist.</a:t>
            </a:r>
          </a:p>
          <a:p>
            <a:pPr lvl="0" indent="0">
              <a:buNone/>
            </a:pPr>
            <a:r>
              <a:rPr>
                <a:latin typeface="Courier"/>
              </a:rPr>
              <a:t>Microsoft</a:t>
            </a:r>
            <a:r>
              <a:rPr>
                <a:solidFill>
                  <a:srgbClr val="666666"/>
                </a:solidFill>
                <a:latin typeface="Courier"/>
              </a:rPr>
              <a:t>.</a:t>
            </a:r>
            <a:r>
              <a:rPr>
                <a:solidFill>
                  <a:srgbClr val="06287E"/>
                </a:solidFill>
                <a:latin typeface="Courier"/>
              </a:rPr>
              <a:t>Compute</a:t>
            </a:r>
            <a:r>
              <a:rPr>
                <a:solidFill>
                  <a:srgbClr val="666666"/>
                </a:solidFill>
                <a:latin typeface="Courier"/>
              </a:rPr>
              <a:t>/</a:t>
            </a:r>
            <a:r>
              <a:rPr>
                <a:latin typeface="Courier"/>
              </a:rPr>
              <a:t>disks</a:t>
            </a:r>
            <a:br/>
            <a:r>
              <a:rPr>
                <a:latin typeface="Courier"/>
              </a:rPr>
              <a:t>Microsoft</a:t>
            </a:r>
            <a:r>
              <a:rPr>
                <a:solidFill>
                  <a:srgbClr val="666666"/>
                </a:solidFill>
                <a:latin typeface="Courier"/>
              </a:rPr>
              <a:t>.</a:t>
            </a:r>
            <a:r>
              <a:rPr>
                <a:solidFill>
                  <a:srgbClr val="06287E"/>
                </a:solidFill>
                <a:latin typeface="Courier"/>
              </a:rPr>
              <a:t>Network</a:t>
            </a:r>
            <a:r>
              <a:rPr>
                <a:solidFill>
                  <a:srgbClr val="666666"/>
                </a:solidFill>
                <a:latin typeface="Courier"/>
              </a:rPr>
              <a:t>/</a:t>
            </a:r>
            <a:r>
              <a:rPr>
                <a:latin typeface="Courier"/>
              </a:rPr>
              <a:t>networkInterfaces</a:t>
            </a:r>
            <a:br/>
            <a:r>
              <a:rPr>
                <a:latin typeface="Courier"/>
              </a:rPr>
              <a:t>Microsoft</a:t>
            </a:r>
            <a:r>
              <a:rPr>
                <a:solidFill>
                  <a:srgbClr val="666666"/>
                </a:solidFill>
                <a:latin typeface="Courier"/>
              </a:rPr>
              <a:t>.</a:t>
            </a:r>
            <a:r>
              <a:rPr>
                <a:solidFill>
                  <a:srgbClr val="06287E"/>
                </a:solidFill>
                <a:latin typeface="Courier"/>
              </a:rPr>
              <a:t>Network</a:t>
            </a:r>
            <a:r>
              <a:rPr>
                <a:solidFill>
                  <a:srgbClr val="666666"/>
                </a:solidFill>
                <a:latin typeface="Courier"/>
              </a:rPr>
              <a:t>/</a:t>
            </a:r>
            <a:r>
              <a:rPr>
                <a:latin typeface="Courier"/>
              </a:rPr>
              <a:t>networkSecurityGroups</a:t>
            </a:r>
            <a:br/>
            <a:r>
              <a:rPr>
                <a:latin typeface="Courier"/>
              </a:rPr>
              <a:t>Microsoft</a:t>
            </a:r>
            <a:r>
              <a:rPr>
                <a:solidFill>
                  <a:srgbClr val="666666"/>
                </a:solidFill>
                <a:latin typeface="Courier"/>
              </a:rPr>
              <a:t>.</a:t>
            </a:r>
            <a:r>
              <a:rPr>
                <a:solidFill>
                  <a:srgbClr val="06287E"/>
                </a:solidFill>
                <a:latin typeface="Courier"/>
              </a:rPr>
              <a:t>Network</a:t>
            </a:r>
            <a:r>
              <a:rPr>
                <a:solidFill>
                  <a:srgbClr val="666666"/>
                </a:solidFill>
                <a:latin typeface="Courier"/>
              </a:rPr>
              <a:t>/</a:t>
            </a:r>
            <a:r>
              <a:rPr>
                <a:latin typeface="Courier"/>
              </a:rPr>
              <a:t>publicIPAddresses</a:t>
            </a:r>
            <a:br/>
            <a:r>
              <a:rPr>
                <a:latin typeface="Courier"/>
              </a:rPr>
              <a:t>Microsoft</a:t>
            </a:r>
            <a:r>
              <a:rPr>
                <a:solidFill>
                  <a:srgbClr val="666666"/>
                </a:solidFill>
                <a:latin typeface="Courier"/>
              </a:rPr>
              <a:t>.</a:t>
            </a:r>
            <a:r>
              <a:rPr>
                <a:solidFill>
                  <a:srgbClr val="06287E"/>
                </a:solidFill>
                <a:latin typeface="Courier"/>
              </a:rPr>
              <a:t>Network</a:t>
            </a:r>
            <a:r>
              <a:rPr>
                <a:solidFill>
                  <a:srgbClr val="666666"/>
                </a:solidFill>
                <a:latin typeface="Courier"/>
              </a:rPr>
              <a:t>/</a:t>
            </a:r>
            <a:r>
              <a:rPr>
                <a:latin typeface="Courier"/>
              </a:rPr>
              <a:t>virtualNetworks</a:t>
            </a:r>
          </a:p>
          <a:p>
            <a:pPr lvl="0" indent="0" marL="0">
              <a:buNone/>
            </a:pPr>
            <a:r>
              <a:rPr/>
              <a:t>The command </a:t>
            </a:r>
            <a:r>
              <a:rPr i="1"/>
              <a:t>just deletes the VM</a:t>
            </a:r>
            <a:r>
              <a:rPr/>
              <a:t>. It doesn’t clean up any of the other resources. At this point, we’d likely just delete the resource group itself and be done with it. However, let’s run through the exercise to clean it up manually. You should see a pattern in the commands.</a:t>
            </a:r>
            <a:r>
              <a:rPr>
                <a:latin typeface="Courier"/>
              </a:rPr>
              <a:t>Remove-AzVM</a:t>
            </a:r>
          </a:p>
          <a:p>
            <a:pPr lvl="0" indent="-342900" marL="342900">
              <a:buAutoNum type="arabicPeriod"/>
            </a:pPr>
            <a:r>
              <a:rPr/>
              <a:t>Delete the network interface:</a:t>
            </a:r>
          </a:p>
          <a:p>
            <a:pPr lvl="1" indent="0">
              <a:buNone/>
            </a:pPr>
            <a:r>
              <a:rPr>
                <a:solidFill>
                  <a:srgbClr val="19177C"/>
                </a:solidFill>
                <a:latin typeface="Courier"/>
              </a:rPr>
              <a:t>$vm</a:t>
            </a:r>
            <a:r>
              <a:rPr>
                <a:latin typeface="Courier"/>
              </a:rPr>
              <a:t> </a:t>
            </a:r>
            <a:r>
              <a:rPr>
                <a:solidFill>
                  <a:srgbClr val="666666"/>
                </a:solidFill>
                <a:latin typeface="Courier"/>
              </a:rPr>
              <a:t>|</a:t>
            </a:r>
            <a:r>
              <a:rPr>
                <a:latin typeface="Courier"/>
              </a:rPr>
              <a:t> Remove</a:t>
            </a:r>
            <a:r>
              <a:rPr>
                <a:solidFill>
                  <a:srgbClr val="666666"/>
                </a:solidFill>
                <a:latin typeface="Courier"/>
              </a:rPr>
              <a:t>-</a:t>
            </a:r>
            <a:r>
              <a:rPr>
                <a:latin typeface="Courier"/>
              </a:rPr>
              <a:t>AzNetworkInterface –Force</a:t>
            </a:r>
          </a:p>
          <a:p>
            <a:pPr lvl="0" indent="-342900" marL="342900">
              <a:buAutoNum type="arabicPeriod"/>
            </a:pPr>
            <a:r>
              <a:rPr/>
              <a:t>Delete the managed OS disks and storage account:</a:t>
            </a:r>
          </a:p>
          <a:p>
            <a:pPr lvl="1" indent="0">
              <a:buNone/>
            </a:pPr>
            <a:r>
              <a:rPr>
                <a:latin typeface="Courier"/>
              </a:rPr>
              <a:t>Get</a:t>
            </a:r>
            <a:r>
              <a:rPr>
                <a:solidFill>
                  <a:srgbClr val="666666"/>
                </a:solidFill>
                <a:latin typeface="Courier"/>
              </a:rPr>
              <a:t>-</a:t>
            </a:r>
            <a:r>
              <a:rPr>
                <a:latin typeface="Courier"/>
              </a:rPr>
              <a:t>AzDisk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r>
              <a:rPr>
                <a:latin typeface="Courier"/>
              </a:rPr>
              <a:t> </a:t>
            </a:r>
            <a:r>
              <a:rPr>
                <a:solidFill>
                  <a:srgbClr val="666666"/>
                </a:solidFill>
                <a:latin typeface="Courier"/>
              </a:rPr>
              <a:t>-</a:t>
            </a:r>
            <a:r>
              <a:rPr>
                <a:latin typeface="Courier"/>
              </a:rPr>
              <a:t>DiskName </a:t>
            </a:r>
            <a:r>
              <a:rPr>
                <a:solidFill>
                  <a:srgbClr val="19177C"/>
                </a:solidFill>
                <a:latin typeface="Courier"/>
              </a:rPr>
              <a:t>$vm</a:t>
            </a:r>
            <a:r>
              <a:rPr>
                <a:solidFill>
                  <a:srgbClr val="666666"/>
                </a:solidFill>
                <a:latin typeface="Courier"/>
              </a:rPr>
              <a:t>.</a:t>
            </a:r>
            <a:r>
              <a:rPr>
                <a:solidFill>
                  <a:srgbClr val="06287E"/>
                </a:solidFill>
                <a:latin typeface="Courier"/>
              </a:rPr>
              <a:t>StorageProfile</a:t>
            </a:r>
            <a:r>
              <a:rPr>
                <a:solidFill>
                  <a:srgbClr val="666666"/>
                </a:solidFill>
                <a:latin typeface="Courier"/>
              </a:rPr>
              <a:t>.</a:t>
            </a:r>
            <a:r>
              <a:rPr>
                <a:solidFill>
                  <a:srgbClr val="06287E"/>
                </a:solidFill>
                <a:latin typeface="Courier"/>
              </a:rPr>
              <a:t>OSDisk</a:t>
            </a:r>
            <a:r>
              <a:rPr>
                <a:solidFill>
                  <a:srgbClr val="666666"/>
                </a:solidFill>
                <a:latin typeface="Courier"/>
              </a:rPr>
              <a:t>.</a:t>
            </a:r>
            <a:r>
              <a:rPr>
                <a:solidFill>
                  <a:srgbClr val="06287E"/>
                </a:solidFill>
                <a:latin typeface="Courier"/>
              </a:rPr>
              <a:t>Name</a:t>
            </a:r>
            <a:r>
              <a:rPr>
                <a:latin typeface="Courier"/>
              </a:rPr>
              <a:t> </a:t>
            </a:r>
            <a:r>
              <a:rPr>
                <a:solidFill>
                  <a:srgbClr val="666666"/>
                </a:solidFill>
                <a:latin typeface="Courier"/>
              </a:rPr>
              <a:t>|</a:t>
            </a:r>
            <a:r>
              <a:rPr>
                <a:latin typeface="Courier"/>
              </a:rPr>
              <a:t> Remove</a:t>
            </a:r>
            <a:r>
              <a:rPr>
                <a:solidFill>
                  <a:srgbClr val="666666"/>
                </a:solidFill>
                <a:latin typeface="Courier"/>
              </a:rPr>
              <a:t>-</a:t>
            </a:r>
            <a:r>
              <a:rPr>
                <a:latin typeface="Courier"/>
              </a:rPr>
              <a:t>AzDisk </a:t>
            </a:r>
            <a:r>
              <a:rPr>
                <a:solidFill>
                  <a:srgbClr val="666666"/>
                </a:solidFill>
                <a:latin typeface="Courier"/>
              </a:rPr>
              <a:t>-</a:t>
            </a:r>
            <a:r>
              <a:rPr>
                <a:latin typeface="Courier"/>
              </a:rPr>
              <a:t>Force</a:t>
            </a:r>
          </a:p>
          <a:p>
            <a:pPr lvl="0" indent="-342900" marL="342900">
              <a:buAutoNum type="arabicPeriod"/>
            </a:pPr>
            <a:r>
              <a:rPr/>
              <a:t>Next, delete the virtual network:</a:t>
            </a:r>
          </a:p>
          <a:p>
            <a:pPr lvl="1" indent="0">
              <a:buNone/>
            </a:pPr>
            <a:r>
              <a:rPr>
                <a:latin typeface="Courier"/>
              </a:rPr>
              <a:t>Get</a:t>
            </a:r>
            <a:r>
              <a:rPr>
                <a:solidFill>
                  <a:srgbClr val="666666"/>
                </a:solidFill>
                <a:latin typeface="Courier"/>
              </a:rPr>
              <a:t>-</a:t>
            </a:r>
            <a:r>
              <a:rPr>
                <a:latin typeface="Courier"/>
              </a:rPr>
              <a:t>AzVirtualNetwork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r>
              <a:rPr>
                <a:latin typeface="Courier"/>
              </a:rPr>
              <a:t> </a:t>
            </a:r>
            <a:r>
              <a:rPr>
                <a:solidFill>
                  <a:srgbClr val="666666"/>
                </a:solidFill>
                <a:latin typeface="Courier"/>
              </a:rPr>
              <a:t>|</a:t>
            </a:r>
            <a:r>
              <a:rPr>
                <a:latin typeface="Courier"/>
              </a:rPr>
              <a:t> Remove</a:t>
            </a:r>
            <a:r>
              <a:rPr>
                <a:solidFill>
                  <a:srgbClr val="666666"/>
                </a:solidFill>
                <a:latin typeface="Courier"/>
              </a:rPr>
              <a:t>-</a:t>
            </a:r>
            <a:r>
              <a:rPr>
                <a:latin typeface="Courier"/>
              </a:rPr>
              <a:t>AzVirtualNetwork </a:t>
            </a:r>
            <a:r>
              <a:rPr>
                <a:solidFill>
                  <a:srgbClr val="666666"/>
                </a:solidFill>
                <a:latin typeface="Courier"/>
              </a:rPr>
              <a:t>-</a:t>
            </a:r>
            <a:r>
              <a:rPr>
                <a:latin typeface="Courier"/>
              </a:rPr>
              <a:t>Force</a:t>
            </a:r>
          </a:p>
          <a:p>
            <a:pPr lvl="0" indent="-342900" marL="342900">
              <a:buAutoNum type="arabicPeriod"/>
            </a:pPr>
            <a:r>
              <a:rPr/>
              <a:t>Delete the network security group:</a:t>
            </a:r>
          </a:p>
          <a:p>
            <a:pPr lvl="1" indent="0">
              <a:buNone/>
            </a:pPr>
            <a:r>
              <a:rPr>
                <a:latin typeface="Courier"/>
              </a:rPr>
              <a:t>Get</a:t>
            </a:r>
            <a:r>
              <a:rPr>
                <a:solidFill>
                  <a:srgbClr val="666666"/>
                </a:solidFill>
                <a:latin typeface="Courier"/>
              </a:rPr>
              <a:t>-</a:t>
            </a:r>
            <a:r>
              <a:rPr>
                <a:latin typeface="Courier"/>
              </a:rPr>
              <a:t>AzNetworkSecurityGroup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r>
              <a:rPr>
                <a:latin typeface="Courier"/>
              </a:rPr>
              <a:t> </a:t>
            </a:r>
            <a:r>
              <a:rPr>
                <a:solidFill>
                  <a:srgbClr val="666666"/>
                </a:solidFill>
                <a:latin typeface="Courier"/>
              </a:rPr>
              <a:t>|</a:t>
            </a:r>
            <a:r>
              <a:rPr>
                <a:latin typeface="Courier"/>
              </a:rPr>
              <a:t> Remove</a:t>
            </a:r>
            <a:r>
              <a:rPr>
                <a:solidFill>
                  <a:srgbClr val="666666"/>
                </a:solidFill>
                <a:latin typeface="Courier"/>
              </a:rPr>
              <a:t>-</a:t>
            </a:r>
            <a:r>
              <a:rPr>
                <a:latin typeface="Courier"/>
              </a:rPr>
              <a:t>AzNetworkSecurityGroup </a:t>
            </a:r>
            <a:r>
              <a:rPr>
                <a:solidFill>
                  <a:srgbClr val="666666"/>
                </a:solidFill>
                <a:latin typeface="Courier"/>
              </a:rPr>
              <a:t>-</a:t>
            </a:r>
            <a:r>
              <a:rPr>
                <a:latin typeface="Courier"/>
              </a:rPr>
              <a:t>Force</a:t>
            </a:r>
          </a:p>
          <a:p>
            <a:pPr lvl="0" indent="-342900" marL="342900">
              <a:buAutoNum type="arabicPeriod"/>
            </a:pPr>
            <a:r>
              <a:rPr/>
              <a:t>And finally, delete the public IP address:</a:t>
            </a:r>
          </a:p>
          <a:p>
            <a:pPr lvl="1" indent="0">
              <a:buNone/>
            </a:pPr>
            <a:r>
              <a:rPr>
                <a:latin typeface="Courier"/>
              </a:rPr>
              <a:t>Get</a:t>
            </a:r>
            <a:r>
              <a:rPr>
                <a:solidFill>
                  <a:srgbClr val="666666"/>
                </a:solidFill>
                <a:latin typeface="Courier"/>
              </a:rPr>
              <a:t>-</a:t>
            </a:r>
            <a:r>
              <a:rPr>
                <a:latin typeface="Courier"/>
              </a:rPr>
              <a:t>AzPublicIpAddress </a:t>
            </a:r>
            <a:r>
              <a:rPr>
                <a:solidFill>
                  <a:srgbClr val="666666"/>
                </a:solidFill>
                <a:latin typeface="Courier"/>
              </a:rPr>
              <a:t>-</a:t>
            </a:r>
            <a:r>
              <a:rPr>
                <a:latin typeface="Courier"/>
              </a:rPr>
              <a:t>ResourceGroupName </a:t>
            </a:r>
            <a:r>
              <a:rPr>
                <a:solidFill>
                  <a:srgbClr val="19177C"/>
                </a:solidFill>
                <a:latin typeface="Courier"/>
              </a:rPr>
              <a:t>$vm</a:t>
            </a:r>
            <a:r>
              <a:rPr>
                <a:solidFill>
                  <a:srgbClr val="666666"/>
                </a:solidFill>
                <a:latin typeface="Courier"/>
              </a:rPr>
              <a:t>.</a:t>
            </a:r>
            <a:r>
              <a:rPr>
                <a:solidFill>
                  <a:srgbClr val="06287E"/>
                </a:solidFill>
                <a:latin typeface="Courier"/>
              </a:rPr>
              <a:t>ResourceGroupName</a:t>
            </a:r>
            <a:r>
              <a:rPr>
                <a:latin typeface="Courier"/>
              </a:rPr>
              <a:t> </a:t>
            </a:r>
            <a:r>
              <a:rPr>
                <a:solidFill>
                  <a:srgbClr val="666666"/>
                </a:solidFill>
                <a:latin typeface="Courier"/>
              </a:rPr>
              <a:t>|</a:t>
            </a:r>
            <a:r>
              <a:rPr>
                <a:latin typeface="Courier"/>
              </a:rPr>
              <a:t> Remove</a:t>
            </a:r>
            <a:r>
              <a:rPr>
                <a:solidFill>
                  <a:srgbClr val="666666"/>
                </a:solidFill>
                <a:latin typeface="Courier"/>
              </a:rPr>
              <a:t>-</a:t>
            </a:r>
            <a:r>
              <a:rPr>
                <a:latin typeface="Courier"/>
              </a:rPr>
              <a:t>AzPublicIpAddress </a:t>
            </a:r>
            <a:r>
              <a:rPr>
                <a:solidFill>
                  <a:srgbClr val="666666"/>
                </a:solidFill>
                <a:latin typeface="Courier"/>
              </a:rPr>
              <a:t>-</a:t>
            </a:r>
            <a:r>
              <a:rPr>
                <a:latin typeface="Courier"/>
              </a:rPr>
              <a:t>Force</a:t>
            </a:r>
          </a:p>
          <a:p>
            <a:pPr lvl="0" indent="0" marL="0">
              <a:buNone/>
            </a:pPr>
            <a:r>
              <a:rPr/>
              <a:t>We should’ve caught all the created resources. Check the resource group just to be sure. We performed many manual commands here, but a better approach would have been to write a </a:t>
            </a:r>
            <a:r>
              <a:rPr i="1"/>
              <a:t>script</a:t>
            </a:r>
            <a:r>
              <a:rPr/>
              <a:t>. Then we could reuse this logic later to create or delete a VM. Let’s look at scripting with PowerShell.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Create and save scripts in Azure PowerShell</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2022-05-04T09:34:54Z</dcterms:created>
  <dcterms:modified xsi:type="dcterms:W3CDTF">2022-05-04T09:34:54Z</dcterms:modified>
</cp:coreProperties>
</file>

<file path=docProps/custom.xml><?xml version="1.0" encoding="utf-8"?>
<Properties xmlns="http://schemas.openxmlformats.org/officeDocument/2006/custom-properties" xmlns:vt="http://schemas.openxmlformats.org/officeDocument/2006/docPropsVTypes"/>
</file>