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microsoft.com/en-us/learn/modules/automate-azure-tasks-with-powershell/8-exercise-create-resource-using-script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Scripts maken en opslaan in Azure PowerShell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10 minuten</a:t>
            </a:r>
          </a:p>
          <a:p>
            <a:pPr lvl="0" indent="0" marL="0">
              <a:buNone/>
            </a:pPr>
            <a:r>
              <a:rPr/>
              <a:t>Complexe of repetitieve taken nemen vaak veel administratieve tijd in beslag. Organisaties geven er de voorkeur aan om deze taken te automatiseren om kosten te besparen en fouten te voorkomen.</a:t>
            </a:r>
          </a:p>
          <a:p>
            <a:pPr lvl="0" indent="0" marL="0">
              <a:buNone/>
            </a:pPr>
            <a:r>
              <a:rPr/>
              <a:t>Dit is belangrijk in het voorbeeld van Customer Relationship Management (CRM). Daar test u uw software op meerdere Virtuele Linux-machines (VM’s) die u voortdurend moet verwijderen en opnieuw moet maken. U wilt een PowerShell-script gebruiken om het maken van de VM’s te automatiseren in plaats van ze elke keer handmatig te maken.</a:t>
            </a:r>
          </a:p>
          <a:p>
            <a:pPr lvl="0" indent="0" marL="0">
              <a:buNone/>
            </a:pPr>
            <a:r>
              <a:rPr/>
              <a:t>Naast de kernbewerking van het maken van een VM, hebt u een paar aanvullende vereisten voor uw script:</a:t>
            </a:r>
          </a:p>
          <a:p>
            <a:pPr lvl="0"/>
            <a:r>
              <a:rPr/>
              <a:t>U maakt meerdere VM’s, dus u wilt de creatie in een lus plaatsen</a:t>
            </a:r>
          </a:p>
          <a:p>
            <a:pPr lvl="0"/>
            <a:r>
              <a:rPr/>
              <a:t>U moet VM’s maken in drie verschillende resource-groepen, dus de naam van de resource-groep moet als parameter aan het script worden doorgegeven</a:t>
            </a:r>
          </a:p>
          <a:p>
            <a:pPr lvl="0" indent="0" marL="0">
              <a:buNone/>
            </a:pPr>
            <a:r>
              <a:rPr/>
              <a:t>In deze sectie ziet u hoe u een Azure PowerShell-script schrijft en uitvoert dat aan deze vereisten voldoet.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Wat is een PowerShell-script?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Een PowerShell-script is een tekstbestand met opdrachten en besturingsconstructies. De opdrachten zijn aanroepingen van cmdlets. De besturingsconstructies zijn programmeerfuncties zoals loops, variabelen, parameters, opmerkingen, enz., Geleverd door PowerShell.</a:t>
            </a:r>
          </a:p>
          <a:p>
            <a:pPr lvl="0" indent="0" marL="0">
              <a:buNone/>
            </a:pPr>
            <a:r>
              <a:rPr/>
              <a:t>PowerShell-scriptbestanden hebben de bestand-extensie </a:t>
            </a:r>
            <a:r>
              <a:rPr b="1"/>
              <a:t>.ps1</a:t>
            </a:r>
            <a:r>
              <a:rPr/>
              <a:t>. U kunt deze bestanden maken en opslaan met elke teksteditor.</a:t>
            </a:r>
          </a:p>
          <a:p>
            <a:pPr lvl="0" indent="0" marL="0">
              <a:buNone/>
            </a:pPr>
            <a:r>
              <a:rPr/>
              <a:t>Fooi</a:t>
            </a:r>
          </a:p>
          <a:p>
            <a:pPr lvl="0" indent="0" marL="0">
              <a:buNone/>
            </a:pPr>
            <a:r>
              <a:rPr/>
              <a:t>Als u PowerShell-scripts schrijft onder Windows, kunt u de Windows PowerShell Integrated Scripting Environment (ISE) gebruiken. Deze editor biedt functies zoals syntaxiskleuring en een lijst met beschikbare cmdlets.</a:t>
            </a:r>
          </a:p>
          <a:p>
            <a:pPr lvl="0" indent="0" marL="0">
              <a:buNone/>
            </a:pPr>
            <a:r>
              <a:rPr/>
              <a:t>In de volgende schermafbeelding ziet u de Windows PowerShell Integrated Scripting Environment (ISE) met een voorbeeldscript om verbinding te maken met Azure en een virtuele machine in Azure te maken.</a:t>
            </a:r>
          </a:p>
          <a:p>
            <a:pPr lvl="0" indent="0" marL="1270000">
              <a:buNone/>
            </a:pPr>
            <a:r>
              <a:rPr sz="2000"/>
              <a:t>Screenshot of the Windows PowerShell Integrated Scripting Environment with a script to create a virtual machine open in the editing window.</a:t>
            </a:r>
          </a:p>
          <a:p>
            <a:pPr lvl="0" indent="0" marL="0">
              <a:buNone/>
            </a:pPr>
            <a:r>
              <a:rPr/>
              <a:t>Nadat u het script hebt geschreven, voert u het uit vanaf de PowerShell-opdrachtregel door de naam van het bestand door te geven, voorafgegaan door een punt en een backslash: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latin typeface="Courier"/>
              </a:rPr>
              <a:t>\myScript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ps1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PowerShell-technieken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PowerShell heeft veel functies die te vinden zijn in typische programmeertalen. U kunt variabelen definiëren, vertakkingen en lussen gebruiken, opdrachtregelparameters vastleggen, functies schrijven, opmerkingen toevoegen, enzovoort. We hebben drie functies nodig voor ons script: variabelen, lussen en parameters.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Variabelen</a:t>
            </a:r>
          </a:p>
          <a:p>
            <a:pPr lvl="0" indent="0" marL="0">
              <a:buNone/>
            </a:pPr>
            <a:r>
              <a:rPr/>
              <a:t>Zoals u in de vorige eenheid hebt gezien, ondersteunt PowerShell variabelen. Gebruik </a:t>
            </a:r>
            <a:r>
              <a:rPr b="1"/>
              <a:t>$</a:t>
            </a:r>
            <a:r>
              <a:rPr/>
              <a:t> om een variabele te declareren en </a:t>
            </a:r>
            <a:r>
              <a:rPr b="1"/>
              <a:t>=</a:t>
            </a:r>
            <a:r>
              <a:rPr/>
              <a:t> om een waarde toe te wijzen. Bijvoorbeeld:</a:t>
            </a:r>
          </a:p>
          <a:p>
            <a:pPr lvl="0" indent="0">
              <a:buNone/>
            </a:pPr>
            <a:r>
              <a:rPr>
                <a:solidFill>
                  <a:srgbClr val="19177C"/>
                </a:solidFill>
                <a:latin typeface="Courier"/>
              </a:rPr>
              <a:t>$loc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"East US"</a:t>
            </a:r>
            <a:br/>
            <a:r>
              <a:rPr>
                <a:solidFill>
                  <a:srgbClr val="19177C"/>
                </a:solidFill>
                <a:latin typeface="Courier"/>
              </a:rPr>
              <a:t>$iterations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3</a:t>
            </a:r>
          </a:p>
          <a:p>
            <a:pPr lvl="0" indent="0" marL="0">
              <a:buNone/>
            </a:pPr>
            <a:r>
              <a:rPr/>
              <a:t>Variabelen kunnen objecten bevatten. Met de volgende definitie wordt bijvoorbeeld de variabele </a:t>
            </a:r>
            <a:r>
              <a:rPr b="1"/>
              <a:t>adminCredential</a:t>
            </a:r>
            <a:r>
              <a:rPr/>
              <a:t> ingesteld op het object dat wordt geretourneerd door de cmdlet </a:t>
            </a:r>
            <a:r>
              <a:rPr b="1"/>
              <a:t>Get-Credential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solidFill>
                  <a:srgbClr val="19177C"/>
                </a:solidFill>
                <a:latin typeface="Courier"/>
              </a:rPr>
              <a:t>$adminCredential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Get-Credential</a:t>
            </a:r>
          </a:p>
          <a:p>
            <a:pPr lvl="0" indent="0" marL="0">
              <a:buNone/>
            </a:pPr>
            <a:r>
              <a:rPr/>
              <a:t>Als u de waarde wilt verkrijgen die is opgeslagen in een variabele, gebruikt u het voorvoegsel </a:t>
            </a:r>
            <a:r>
              <a:rPr b="1"/>
              <a:t>$</a:t>
            </a:r>
            <a:r>
              <a:rPr/>
              <a:t> en de naam ervan, zoals in het volgende geval:</a:t>
            </a:r>
          </a:p>
          <a:p>
            <a:pPr lvl="0" indent="0">
              <a:buNone/>
            </a:pPr>
            <a:r>
              <a:rPr>
                <a:solidFill>
                  <a:srgbClr val="19177C"/>
                </a:solidFill>
                <a:latin typeface="Courier"/>
              </a:rPr>
              <a:t>$loc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"East US"</a:t>
            </a:r>
            <a:br/>
            <a:r>
              <a:rPr>
                <a:latin typeface="Courier"/>
              </a:rPr>
              <a:t>New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AzResourceGroup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Name </a:t>
            </a:r>
            <a:r>
              <a:rPr>
                <a:solidFill>
                  <a:srgbClr val="4070A0"/>
                </a:solidFill>
                <a:latin typeface="Courier"/>
              </a:rPr>
              <a:t>"MyResourceGroup"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Location </a:t>
            </a:r>
            <a:r>
              <a:rPr>
                <a:solidFill>
                  <a:srgbClr val="19177C"/>
                </a:solidFill>
                <a:latin typeface="Courier"/>
              </a:rPr>
              <a:t>$loc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Loops</a:t>
            </a:r>
          </a:p>
          <a:p>
            <a:pPr lvl="0" indent="0" marL="0">
              <a:buNone/>
            </a:pPr>
            <a:r>
              <a:rPr/>
              <a:t>PowerShell has several loops: </a:t>
            </a:r>
            <a:r>
              <a:rPr b="1"/>
              <a:t>For</a:t>
            </a:r>
            <a:r>
              <a:rPr/>
              <a:t>, </a:t>
            </a:r>
            <a:r>
              <a:rPr b="1"/>
              <a:t>Do…While</a:t>
            </a:r>
            <a:r>
              <a:rPr/>
              <a:t>, </a:t>
            </a:r>
            <a:r>
              <a:rPr b="1"/>
              <a:t>For…Each</a:t>
            </a:r>
            <a:r>
              <a:rPr/>
              <a:t>, and so on. The </a:t>
            </a:r>
            <a:r>
              <a:rPr b="1"/>
              <a:t>For</a:t>
            </a:r>
            <a:r>
              <a:rPr/>
              <a:t> loop is the best match for our needs, because we will execute a cmdlet a fixed number of times.</a:t>
            </a:r>
          </a:p>
          <a:p>
            <a:pPr lvl="0" indent="0" marL="0">
              <a:buNone/>
            </a:pPr>
            <a:r>
              <a:rPr/>
              <a:t>The core syntax is shown below; the example runs for two iterations and prints the value of </a:t>
            </a:r>
            <a:r>
              <a:rPr b="1"/>
              <a:t>i</a:t>
            </a:r>
            <a:r>
              <a:rPr/>
              <a:t> each time. The comparison operators are written </a:t>
            </a:r>
            <a:r>
              <a:rPr b="1"/>
              <a:t>-lt</a:t>
            </a:r>
            <a:r>
              <a:rPr/>
              <a:t> for “less than”, </a:t>
            </a:r>
            <a:r>
              <a:rPr b="1"/>
              <a:t>-le</a:t>
            </a:r>
            <a:r>
              <a:rPr/>
              <a:t> for “less than or equal”, </a:t>
            </a:r>
            <a:r>
              <a:rPr b="1"/>
              <a:t>-eq</a:t>
            </a:r>
            <a:r>
              <a:rPr/>
              <a:t> for “equal”, </a:t>
            </a:r>
            <a:r>
              <a:rPr b="1"/>
              <a:t>-ne</a:t>
            </a:r>
            <a:r>
              <a:rPr/>
              <a:t> for “not equal”, etc.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$i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$i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lt 3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$i</a:t>
            </a:r>
            <a:r>
              <a:rPr>
                <a:solidFill>
                  <a:srgbClr val="666666"/>
                </a:solidFill>
                <a:latin typeface="Courier"/>
              </a:rPr>
              <a:t>++)</a:t>
            </a:r>
            <a:br/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19177C"/>
                </a:solidFill>
                <a:latin typeface="Courier"/>
              </a:rPr>
              <a:t>$i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Parameters</a:t>
            </a:r>
          </a:p>
          <a:p>
            <a:pPr lvl="0" indent="0" marL="0">
              <a:buNone/>
            </a:pPr>
            <a:r>
              <a:rPr/>
              <a:t>When you execute a script, you can pass arguments on the command line. You can provide names for each parameter to help the script extract the values. For example: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latin typeface="Courier"/>
              </a:rPr>
              <a:t>\setupEnvironment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ps1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size 5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location </a:t>
            </a:r>
            <a:r>
              <a:rPr>
                <a:solidFill>
                  <a:srgbClr val="4070A0"/>
                </a:solidFill>
                <a:latin typeface="Courier"/>
              </a:rPr>
              <a:t>"East US"</a:t>
            </a:r>
          </a:p>
          <a:p>
            <a:pPr lvl="0" indent="0" marL="0">
              <a:buNone/>
            </a:pPr>
            <a:r>
              <a:rPr/>
              <a:t>Inside the script, you’ll capture the values into variables. In this example, the parameters are matched by name: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param</a:t>
            </a:r>
            <a:r>
              <a:rPr>
                <a:solidFill>
                  <a:srgbClr val="666666"/>
                </a:solidFill>
                <a:latin typeface="Courier"/>
              </a:rPr>
              <a:t>([</a:t>
            </a:r>
            <a:r>
              <a:rPr>
                <a:solidFill>
                  <a:srgbClr val="902000"/>
                </a:solidFill>
                <a:latin typeface="Courier"/>
              </a:rPr>
              <a:t>string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solidFill>
                  <a:srgbClr val="19177C"/>
                </a:solidFill>
                <a:latin typeface="Courier"/>
              </a:rPr>
              <a:t>$location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solidFill>
                  <a:srgbClr val="19177C"/>
                </a:solidFill>
                <a:latin typeface="Courier"/>
              </a:rPr>
              <a:t>$size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</a:p>
          <a:p>
            <a:pPr lvl="0" indent="0" marL="0">
              <a:buNone/>
            </a:pPr>
            <a:r>
              <a:rPr/>
              <a:t>You can omit the names from the command line. For example: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latin typeface="Courier"/>
              </a:rPr>
              <a:t>\setupEnvironment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ps1</a:t>
            </a:r>
            <a:r>
              <a:rPr>
                <a:latin typeface="Courier"/>
              </a:rPr>
              <a:t> 5 </a:t>
            </a:r>
            <a:r>
              <a:rPr>
                <a:solidFill>
                  <a:srgbClr val="4070A0"/>
                </a:solidFill>
                <a:latin typeface="Courier"/>
              </a:rPr>
              <a:t>"East US"</a:t>
            </a:r>
          </a:p>
          <a:p>
            <a:pPr lvl="0" indent="0" marL="0">
              <a:buNone/>
            </a:pPr>
            <a:r>
              <a:rPr/>
              <a:t>Inside the script, you’ll rely on position for matching when the parameters are unnamed: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param</a:t>
            </a:r>
            <a:r>
              <a:rPr>
                <a:solidFill>
                  <a:srgbClr val="666666"/>
                </a:solidFill>
                <a:latin typeface="Courier"/>
              </a:rPr>
              <a:t>([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solidFill>
                  <a:srgbClr val="19177C"/>
                </a:solidFill>
                <a:latin typeface="Courier"/>
              </a:rPr>
              <a:t>$size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solidFill>
                  <a:srgbClr val="902000"/>
                </a:solidFill>
                <a:latin typeface="Courier"/>
              </a:rPr>
              <a:t>string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solidFill>
                  <a:srgbClr val="19177C"/>
                </a:solidFill>
                <a:latin typeface="Courier"/>
              </a:rPr>
              <a:t>$location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</a:p>
          <a:p>
            <a:pPr lvl="0" indent="0" marL="0">
              <a:buNone/>
            </a:pPr>
            <a:r>
              <a:rPr/>
              <a:t>We could take these parameters as input and use a loop to create a set of VMs from the given parameters. We’ll try that next.</a:t>
            </a:r>
          </a:p>
          <a:p>
            <a:pPr lvl="0" indent="0" marL="0">
              <a:buNone/>
            </a:pPr>
            <a:r>
              <a:rPr/>
              <a:t>The combination of PowerShell and Azure PowerShell gives you all the tools you need to automate Azure. In our CRM example, we’ll be able to create multiple Linux VMs using a parameter to keep the script generic and a loop to avoid repeated code. This means that we can execute a formerly complex operation in a single step.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unit: Exercise - Create and save scripts in Azure PowerShell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Continue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2022-05-04T09:34:57Z</dcterms:created>
  <dcterms:modified xsi:type="dcterms:W3CDTF">2022-05-04T09:34:57Z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