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906000" cy="6858000" type="A4"/>
  <p:notesSz cx="6858000" cy="9144000"/>
  <p:defaultTextStyle>
    <a:defPPr>
      <a:defRPr lang="LID4096"/>
    </a:defPPr>
    <a:lvl1pPr marL="0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194C8-D0D0-48F5-B324-6D44798EC1B0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E89370-C256-4DB6-B4E5-DA2773579C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Watch recordings if you think that you missed something.</a:t>
          </a:r>
          <a:endParaRPr lang="en-US"/>
        </a:p>
      </dgm:t>
    </dgm:pt>
    <dgm:pt modelId="{F71831DA-1741-403D-AFD0-5F47571959E0}" type="parTrans" cxnId="{FE2FD214-FDEE-4F26-A02D-24019FAE17C1}">
      <dgm:prSet/>
      <dgm:spPr/>
      <dgm:t>
        <a:bodyPr/>
        <a:lstStyle/>
        <a:p>
          <a:endParaRPr lang="en-US"/>
        </a:p>
      </dgm:t>
    </dgm:pt>
    <dgm:pt modelId="{AFBE2413-C17B-49B6-A68F-1EA7B23D65B5}" type="sibTrans" cxnId="{FE2FD214-FDEE-4F26-A02D-24019FAE17C1}">
      <dgm:prSet phldrT="01" phldr="0"/>
      <dgm:spPr/>
      <dgm:t>
        <a:bodyPr/>
        <a:lstStyle/>
        <a:p>
          <a:endParaRPr lang="en-US"/>
        </a:p>
      </dgm:t>
    </dgm:pt>
    <dgm:pt modelId="{589D636E-DFE0-4080-9B6A-9042A6464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 the course code from files tab and test it yourself.</a:t>
          </a:r>
        </a:p>
      </dgm:t>
    </dgm:pt>
    <dgm:pt modelId="{0C962E75-2B17-42EA-8D3B-2CFC945E0870}" type="parTrans" cxnId="{82F194E4-C94E-46C9-9A26-BAE2308897F9}">
      <dgm:prSet/>
      <dgm:spPr/>
      <dgm:t>
        <a:bodyPr/>
        <a:lstStyle/>
        <a:p>
          <a:endParaRPr lang="en-US"/>
        </a:p>
      </dgm:t>
    </dgm:pt>
    <dgm:pt modelId="{02257599-7763-4B7E-A3DB-29F9650D7F54}" type="sibTrans" cxnId="{82F194E4-C94E-46C9-9A26-BAE2308897F9}">
      <dgm:prSet phldrT="02" phldr="0"/>
      <dgm:spPr/>
      <dgm:t>
        <a:bodyPr/>
        <a:lstStyle/>
        <a:p>
          <a:endParaRPr lang="en-US"/>
        </a:p>
      </dgm:t>
    </dgm:pt>
    <dgm:pt modelId="{CA875C4D-38E7-420F-A5BC-7541704DF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Make sure you are asking questions when you don’t understand something.</a:t>
          </a:r>
          <a:endParaRPr lang="en-US"/>
        </a:p>
      </dgm:t>
    </dgm:pt>
    <dgm:pt modelId="{D16B064C-7CA7-4B9A-8105-0F868C382A35}" type="parTrans" cxnId="{69F4FFCB-9454-4DAE-84C9-F2AE833DAAF8}">
      <dgm:prSet/>
      <dgm:spPr/>
      <dgm:t>
        <a:bodyPr/>
        <a:lstStyle/>
        <a:p>
          <a:endParaRPr lang="en-US"/>
        </a:p>
      </dgm:t>
    </dgm:pt>
    <dgm:pt modelId="{A0B0DCDB-2804-41A8-A541-7873C32528B0}" type="sibTrans" cxnId="{69F4FFCB-9454-4DAE-84C9-F2AE833DAAF8}">
      <dgm:prSet phldrT="03" phldr="0"/>
      <dgm:spPr/>
      <dgm:t>
        <a:bodyPr/>
        <a:lstStyle/>
        <a:p>
          <a:endParaRPr lang="en-US"/>
        </a:p>
      </dgm:t>
    </dgm:pt>
    <dgm:pt modelId="{F2C4A9EE-123C-4773-AC8D-580F51A19807}" type="pres">
      <dgm:prSet presAssocID="{79A194C8-D0D0-48F5-B324-6D44798EC1B0}" presName="root" presStyleCnt="0">
        <dgm:presLayoutVars>
          <dgm:dir/>
          <dgm:resizeHandles val="exact"/>
        </dgm:presLayoutVars>
      </dgm:prSet>
      <dgm:spPr/>
    </dgm:pt>
    <dgm:pt modelId="{72730095-74A5-4219-BD65-9299CB453ED9}" type="pres">
      <dgm:prSet presAssocID="{10E89370-C256-4DB6-B4E5-DA2773579C31}" presName="compNode" presStyleCnt="0"/>
      <dgm:spPr/>
    </dgm:pt>
    <dgm:pt modelId="{9BCB5CCF-5DEA-4CD6-9B37-B1383F642DFE}" type="pres">
      <dgm:prSet presAssocID="{10E89370-C256-4DB6-B4E5-DA2773579C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85882A1-3642-467A-8AAC-8BAF5E1B8146}" type="pres">
      <dgm:prSet presAssocID="{10E89370-C256-4DB6-B4E5-DA2773579C31}" presName="spaceRect" presStyleCnt="0"/>
      <dgm:spPr/>
    </dgm:pt>
    <dgm:pt modelId="{A2719923-60FD-4086-B2C1-D37563038C1C}" type="pres">
      <dgm:prSet presAssocID="{10E89370-C256-4DB6-B4E5-DA2773579C31}" presName="textRect" presStyleLbl="revTx" presStyleIdx="0" presStyleCnt="3">
        <dgm:presLayoutVars>
          <dgm:chMax val="1"/>
          <dgm:chPref val="1"/>
        </dgm:presLayoutVars>
      </dgm:prSet>
      <dgm:spPr/>
    </dgm:pt>
    <dgm:pt modelId="{D0A6DBEF-1099-42F5-B289-9F65DBDFE1A1}" type="pres">
      <dgm:prSet presAssocID="{AFBE2413-C17B-49B6-A68F-1EA7B23D65B5}" presName="sibTrans" presStyleCnt="0"/>
      <dgm:spPr/>
    </dgm:pt>
    <dgm:pt modelId="{F3F11F76-5DBA-4844-A84F-9E2379EB5126}" type="pres">
      <dgm:prSet presAssocID="{589D636E-DFE0-4080-9B6A-9042A64648ED}" presName="compNode" presStyleCnt="0"/>
      <dgm:spPr/>
    </dgm:pt>
    <dgm:pt modelId="{957742FE-BCBB-406D-B101-7DCF50187948}" type="pres">
      <dgm:prSet presAssocID="{589D636E-DFE0-4080-9B6A-9042A64648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C8A2E916-CB8F-4944-A86C-70AC3D906203}" type="pres">
      <dgm:prSet presAssocID="{589D636E-DFE0-4080-9B6A-9042A64648ED}" presName="spaceRect" presStyleCnt="0"/>
      <dgm:spPr/>
    </dgm:pt>
    <dgm:pt modelId="{7E85CE57-15DD-4534-861A-853B20E5DF2C}" type="pres">
      <dgm:prSet presAssocID="{589D636E-DFE0-4080-9B6A-9042A64648ED}" presName="textRect" presStyleLbl="revTx" presStyleIdx="1" presStyleCnt="3">
        <dgm:presLayoutVars>
          <dgm:chMax val="1"/>
          <dgm:chPref val="1"/>
        </dgm:presLayoutVars>
      </dgm:prSet>
      <dgm:spPr/>
    </dgm:pt>
    <dgm:pt modelId="{921F22D3-5A81-4BF5-8142-2463585CD3D7}" type="pres">
      <dgm:prSet presAssocID="{02257599-7763-4B7E-A3DB-29F9650D7F54}" presName="sibTrans" presStyleCnt="0"/>
      <dgm:spPr/>
    </dgm:pt>
    <dgm:pt modelId="{3266B9B2-98F6-4547-B9CB-8C535CEB5A4E}" type="pres">
      <dgm:prSet presAssocID="{CA875C4D-38E7-420F-A5BC-7541704DFBA4}" presName="compNode" presStyleCnt="0"/>
      <dgm:spPr/>
    </dgm:pt>
    <dgm:pt modelId="{26EA74B5-DC96-441C-957D-C84F8D370EEF}" type="pres">
      <dgm:prSet presAssocID="{CA875C4D-38E7-420F-A5BC-7541704DFB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B6B2D4A-523E-41AC-8619-7C1699B1E9D5}" type="pres">
      <dgm:prSet presAssocID="{CA875C4D-38E7-420F-A5BC-7541704DFBA4}" presName="spaceRect" presStyleCnt="0"/>
      <dgm:spPr/>
    </dgm:pt>
    <dgm:pt modelId="{6E1C2E7F-3AAB-4F49-A5E3-9A6A5DB9FA82}" type="pres">
      <dgm:prSet presAssocID="{CA875C4D-38E7-420F-A5BC-7541704DFBA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2FD214-FDEE-4F26-A02D-24019FAE17C1}" srcId="{79A194C8-D0D0-48F5-B324-6D44798EC1B0}" destId="{10E89370-C256-4DB6-B4E5-DA2773579C31}" srcOrd="0" destOrd="0" parTransId="{F71831DA-1741-403D-AFD0-5F47571959E0}" sibTransId="{AFBE2413-C17B-49B6-A68F-1EA7B23D65B5}"/>
    <dgm:cxn modelId="{AB4C7F34-FAB4-4C2E-97AA-ED732FC0E017}" type="presOf" srcId="{79A194C8-D0D0-48F5-B324-6D44798EC1B0}" destId="{F2C4A9EE-123C-4773-AC8D-580F51A19807}" srcOrd="0" destOrd="0" presId="urn:microsoft.com/office/officeart/2018/2/layout/IconLabelList"/>
    <dgm:cxn modelId="{A629A57A-F157-4CFD-A176-FE977A31278B}" type="presOf" srcId="{10E89370-C256-4DB6-B4E5-DA2773579C31}" destId="{A2719923-60FD-4086-B2C1-D37563038C1C}" srcOrd="0" destOrd="0" presId="urn:microsoft.com/office/officeart/2018/2/layout/IconLabelList"/>
    <dgm:cxn modelId="{C88BA2B8-F822-4AE7-97B7-150B38BF9610}" type="presOf" srcId="{589D636E-DFE0-4080-9B6A-9042A64648ED}" destId="{7E85CE57-15DD-4534-861A-853B20E5DF2C}" srcOrd="0" destOrd="0" presId="urn:microsoft.com/office/officeart/2018/2/layout/IconLabelList"/>
    <dgm:cxn modelId="{69F4FFCB-9454-4DAE-84C9-F2AE833DAAF8}" srcId="{79A194C8-D0D0-48F5-B324-6D44798EC1B0}" destId="{CA875C4D-38E7-420F-A5BC-7541704DFBA4}" srcOrd="2" destOrd="0" parTransId="{D16B064C-7CA7-4B9A-8105-0F868C382A35}" sibTransId="{A0B0DCDB-2804-41A8-A541-7873C32528B0}"/>
    <dgm:cxn modelId="{82F194E4-C94E-46C9-9A26-BAE2308897F9}" srcId="{79A194C8-D0D0-48F5-B324-6D44798EC1B0}" destId="{589D636E-DFE0-4080-9B6A-9042A64648ED}" srcOrd="1" destOrd="0" parTransId="{0C962E75-2B17-42EA-8D3B-2CFC945E0870}" sibTransId="{02257599-7763-4B7E-A3DB-29F9650D7F54}"/>
    <dgm:cxn modelId="{BC8CA4F5-69EF-4EC5-A7F1-3F8FC790D3BB}" type="presOf" srcId="{CA875C4D-38E7-420F-A5BC-7541704DFBA4}" destId="{6E1C2E7F-3AAB-4F49-A5E3-9A6A5DB9FA82}" srcOrd="0" destOrd="0" presId="urn:microsoft.com/office/officeart/2018/2/layout/IconLabelList"/>
    <dgm:cxn modelId="{DF41E839-EA70-495D-8F92-D6C14136712E}" type="presParOf" srcId="{F2C4A9EE-123C-4773-AC8D-580F51A19807}" destId="{72730095-74A5-4219-BD65-9299CB453ED9}" srcOrd="0" destOrd="0" presId="urn:microsoft.com/office/officeart/2018/2/layout/IconLabelList"/>
    <dgm:cxn modelId="{D33EBEAB-CCD5-46E5-959B-8D4E8936E2B7}" type="presParOf" srcId="{72730095-74A5-4219-BD65-9299CB453ED9}" destId="{9BCB5CCF-5DEA-4CD6-9B37-B1383F642DFE}" srcOrd="0" destOrd="0" presId="urn:microsoft.com/office/officeart/2018/2/layout/IconLabelList"/>
    <dgm:cxn modelId="{0F8912E1-1F9A-4732-AE01-8E195F1DB791}" type="presParOf" srcId="{72730095-74A5-4219-BD65-9299CB453ED9}" destId="{985882A1-3642-467A-8AAC-8BAF5E1B8146}" srcOrd="1" destOrd="0" presId="urn:microsoft.com/office/officeart/2018/2/layout/IconLabelList"/>
    <dgm:cxn modelId="{30138629-E4D7-478E-8EED-8486B0502B47}" type="presParOf" srcId="{72730095-74A5-4219-BD65-9299CB453ED9}" destId="{A2719923-60FD-4086-B2C1-D37563038C1C}" srcOrd="2" destOrd="0" presId="urn:microsoft.com/office/officeart/2018/2/layout/IconLabelList"/>
    <dgm:cxn modelId="{F2619232-175E-4900-8738-37D657AF71FD}" type="presParOf" srcId="{F2C4A9EE-123C-4773-AC8D-580F51A19807}" destId="{D0A6DBEF-1099-42F5-B289-9F65DBDFE1A1}" srcOrd="1" destOrd="0" presId="urn:microsoft.com/office/officeart/2018/2/layout/IconLabelList"/>
    <dgm:cxn modelId="{3B08E431-BA8C-436E-9F05-F5C028FB8C87}" type="presParOf" srcId="{F2C4A9EE-123C-4773-AC8D-580F51A19807}" destId="{F3F11F76-5DBA-4844-A84F-9E2379EB5126}" srcOrd="2" destOrd="0" presId="urn:microsoft.com/office/officeart/2018/2/layout/IconLabelList"/>
    <dgm:cxn modelId="{AB62D5BE-C30B-4E4A-8408-31E68E42B0CA}" type="presParOf" srcId="{F3F11F76-5DBA-4844-A84F-9E2379EB5126}" destId="{957742FE-BCBB-406D-B101-7DCF50187948}" srcOrd="0" destOrd="0" presId="urn:microsoft.com/office/officeart/2018/2/layout/IconLabelList"/>
    <dgm:cxn modelId="{640C87A1-B81A-4523-A23F-C655C15DC6EB}" type="presParOf" srcId="{F3F11F76-5DBA-4844-A84F-9E2379EB5126}" destId="{C8A2E916-CB8F-4944-A86C-70AC3D906203}" srcOrd="1" destOrd="0" presId="urn:microsoft.com/office/officeart/2018/2/layout/IconLabelList"/>
    <dgm:cxn modelId="{B260EFB6-B9EE-4052-B520-161F1E0E3DD7}" type="presParOf" srcId="{F3F11F76-5DBA-4844-A84F-9E2379EB5126}" destId="{7E85CE57-15DD-4534-861A-853B20E5DF2C}" srcOrd="2" destOrd="0" presId="urn:microsoft.com/office/officeart/2018/2/layout/IconLabelList"/>
    <dgm:cxn modelId="{44D6D3AE-F051-41BE-99F4-7AD47D1BD556}" type="presParOf" srcId="{F2C4A9EE-123C-4773-AC8D-580F51A19807}" destId="{921F22D3-5A81-4BF5-8142-2463585CD3D7}" srcOrd="3" destOrd="0" presId="urn:microsoft.com/office/officeart/2018/2/layout/IconLabelList"/>
    <dgm:cxn modelId="{C7BD9CE5-6179-4149-B32F-E9B09342DD4B}" type="presParOf" srcId="{F2C4A9EE-123C-4773-AC8D-580F51A19807}" destId="{3266B9B2-98F6-4547-B9CB-8C535CEB5A4E}" srcOrd="4" destOrd="0" presId="urn:microsoft.com/office/officeart/2018/2/layout/IconLabelList"/>
    <dgm:cxn modelId="{2FC376F1-D9D1-4587-AE6E-98BF975E9942}" type="presParOf" srcId="{3266B9B2-98F6-4547-B9CB-8C535CEB5A4E}" destId="{26EA74B5-DC96-441C-957D-C84F8D370EEF}" srcOrd="0" destOrd="0" presId="urn:microsoft.com/office/officeart/2018/2/layout/IconLabelList"/>
    <dgm:cxn modelId="{FDB825CB-6D5C-4BD7-A58A-86C742F64419}" type="presParOf" srcId="{3266B9B2-98F6-4547-B9CB-8C535CEB5A4E}" destId="{2B6B2D4A-523E-41AC-8619-7C1699B1E9D5}" srcOrd="1" destOrd="0" presId="urn:microsoft.com/office/officeart/2018/2/layout/IconLabelList"/>
    <dgm:cxn modelId="{DFC5374E-9BD2-4977-829E-53B81722045D}" type="presParOf" srcId="{3266B9B2-98F6-4547-B9CB-8C535CEB5A4E}" destId="{6E1C2E7F-3AAB-4F49-A5E3-9A6A5DB9FA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1A957-4DA2-4205-843E-AA0EFC03F2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B35C8E4A-1F1F-446C-8EFC-EFC1D9AA03E7}">
      <dgm:prSet/>
      <dgm:spPr/>
      <dgm:t>
        <a:bodyPr/>
        <a:lstStyle/>
        <a:p>
          <a:r>
            <a:rPr lang="en-US" dirty="0"/>
            <a:t>Choosing between Python 2 vs 3 used to be a very difficult decision for newcomers to the Python programming language.</a:t>
          </a:r>
        </a:p>
      </dgm:t>
    </dgm:pt>
    <dgm:pt modelId="{00DE0FAC-F91F-4E35-BD54-ABF6F8562174}" type="parTrans" cxnId="{A991E329-11C8-4ECC-8911-D73021469076}">
      <dgm:prSet/>
      <dgm:spPr/>
      <dgm:t>
        <a:bodyPr/>
        <a:lstStyle/>
        <a:p>
          <a:endParaRPr lang="en-US"/>
        </a:p>
      </dgm:t>
    </dgm:pt>
    <dgm:pt modelId="{111A4812-69D9-4E9C-A442-F0A0F9F78816}" type="sibTrans" cxnId="{A991E329-11C8-4ECC-8911-D73021469076}">
      <dgm:prSet/>
      <dgm:spPr/>
      <dgm:t>
        <a:bodyPr/>
        <a:lstStyle/>
        <a:p>
          <a:endParaRPr lang="en-US"/>
        </a:p>
      </dgm:t>
    </dgm:pt>
    <dgm:pt modelId="{47A74E7D-EA2A-4467-8123-676FC9225D90}">
      <dgm:prSet/>
      <dgm:spPr/>
      <dgm:t>
        <a:bodyPr/>
        <a:lstStyle/>
        <a:p>
          <a:r>
            <a:rPr lang="en-US"/>
            <a:t>Many companies still had legacy Python 2 code to be maintained.</a:t>
          </a:r>
        </a:p>
      </dgm:t>
    </dgm:pt>
    <dgm:pt modelId="{F51212E6-AEA7-437B-B149-4C9D8625D42F}" type="parTrans" cxnId="{49D8BAFA-BBC9-4D75-8951-2E89A8E72191}">
      <dgm:prSet/>
      <dgm:spPr/>
      <dgm:t>
        <a:bodyPr/>
        <a:lstStyle/>
        <a:p>
          <a:endParaRPr lang="en-US"/>
        </a:p>
      </dgm:t>
    </dgm:pt>
    <dgm:pt modelId="{8B1FAB2C-2E78-42EF-A8BA-1EAF1A6B17F7}" type="sibTrans" cxnId="{49D8BAFA-BBC9-4D75-8951-2E89A8E72191}">
      <dgm:prSet/>
      <dgm:spPr/>
      <dgm:t>
        <a:bodyPr/>
        <a:lstStyle/>
        <a:p>
          <a:endParaRPr lang="en-US"/>
        </a:p>
      </dgm:t>
    </dgm:pt>
    <dgm:pt modelId="{0F6F3E5F-0A5C-4035-BAAF-CBF782C255C9}">
      <dgm:prSet/>
      <dgm:spPr/>
      <dgm:t>
        <a:bodyPr/>
        <a:lstStyle/>
        <a:p>
          <a:r>
            <a:rPr lang="en-US"/>
            <a:t>This course was initially released teaching both versions of Python (2 and 3).</a:t>
          </a:r>
        </a:p>
      </dgm:t>
    </dgm:pt>
    <dgm:pt modelId="{BEC8AA27-7EBD-4F31-82DA-34908098CFFD}" type="parTrans" cxnId="{6500CBC7-9D5A-4365-84C3-AD4C364B0EF8}">
      <dgm:prSet/>
      <dgm:spPr/>
      <dgm:t>
        <a:bodyPr/>
        <a:lstStyle/>
        <a:p>
          <a:endParaRPr lang="en-US"/>
        </a:p>
      </dgm:t>
    </dgm:pt>
    <dgm:pt modelId="{BA21B873-5B86-424C-8DA1-7345BC7A48E5}" type="sibTrans" cxnId="{6500CBC7-9D5A-4365-84C3-AD4C364B0EF8}">
      <dgm:prSet/>
      <dgm:spPr/>
      <dgm:t>
        <a:bodyPr/>
        <a:lstStyle/>
        <a:p>
          <a:endParaRPr lang="en-US"/>
        </a:p>
      </dgm:t>
    </dgm:pt>
    <dgm:pt modelId="{D80E1F22-470D-44F4-ABE4-DA58EEF6FB70}">
      <dgm:prSet/>
      <dgm:spPr/>
      <dgm:t>
        <a:bodyPr/>
        <a:lstStyle/>
        <a:p>
          <a:r>
            <a:rPr lang="en-US"/>
            <a:t>The versions were similar enough that it was easy to learn both simultaneously. </a:t>
          </a:r>
        </a:p>
      </dgm:t>
    </dgm:pt>
    <dgm:pt modelId="{1DD18DF4-A971-41F4-B872-88B738183B72}" type="parTrans" cxnId="{FDBD7185-2997-40EA-A664-37401B09315D}">
      <dgm:prSet/>
      <dgm:spPr/>
      <dgm:t>
        <a:bodyPr/>
        <a:lstStyle/>
        <a:p>
          <a:endParaRPr lang="en-US"/>
        </a:p>
      </dgm:t>
    </dgm:pt>
    <dgm:pt modelId="{B5882488-C759-4718-ADBB-EAC20E30CE1E}" type="sibTrans" cxnId="{FDBD7185-2997-40EA-A664-37401B09315D}">
      <dgm:prSet/>
      <dgm:spPr/>
      <dgm:t>
        <a:bodyPr/>
        <a:lstStyle/>
        <a:p>
          <a:endParaRPr lang="en-US"/>
        </a:p>
      </dgm:t>
    </dgm:pt>
    <dgm:pt modelId="{352EE546-F7AA-4DDE-8F6A-E57C72A91F83}">
      <dgm:prSet/>
      <dgm:spPr/>
      <dgm:t>
        <a:bodyPr/>
        <a:lstStyle/>
        <a:p>
          <a:r>
            <a:rPr lang="en-US"/>
            <a:t>Now every major external python package has been updated to support Python 3!</a:t>
          </a:r>
        </a:p>
      </dgm:t>
    </dgm:pt>
    <dgm:pt modelId="{D03E7051-6628-4BDF-9714-118D0759A891}" type="parTrans" cxnId="{F8D1B94A-355E-41B9-9F6A-E7611E9F7BFA}">
      <dgm:prSet/>
      <dgm:spPr/>
      <dgm:t>
        <a:bodyPr/>
        <a:lstStyle/>
        <a:p>
          <a:endParaRPr lang="en-US"/>
        </a:p>
      </dgm:t>
    </dgm:pt>
    <dgm:pt modelId="{365FA5BC-DAF1-4E60-A21C-E649BC74D031}" type="sibTrans" cxnId="{F8D1B94A-355E-41B9-9F6A-E7611E9F7BFA}">
      <dgm:prSet/>
      <dgm:spPr/>
      <dgm:t>
        <a:bodyPr/>
        <a:lstStyle/>
        <a:p>
          <a:endParaRPr lang="en-US"/>
        </a:p>
      </dgm:t>
    </dgm:pt>
    <dgm:pt modelId="{0DAE2DE7-A547-4ED0-BA31-7824755CAA05}" type="pres">
      <dgm:prSet presAssocID="{B071A957-4DA2-4205-843E-AA0EFC03F2B7}" presName="root" presStyleCnt="0">
        <dgm:presLayoutVars>
          <dgm:dir/>
          <dgm:resizeHandles val="exact"/>
        </dgm:presLayoutVars>
      </dgm:prSet>
      <dgm:spPr/>
    </dgm:pt>
    <dgm:pt modelId="{0F274A8D-1230-4665-A22B-6B831806830C}" type="pres">
      <dgm:prSet presAssocID="{B35C8E4A-1F1F-446C-8EFC-EFC1D9AA03E7}" presName="compNode" presStyleCnt="0"/>
      <dgm:spPr/>
    </dgm:pt>
    <dgm:pt modelId="{4720E0FF-1C25-4EA6-BB82-194CA552A81A}" type="pres">
      <dgm:prSet presAssocID="{B35C8E4A-1F1F-446C-8EFC-EFC1D9AA03E7}" presName="bgRect" presStyleLbl="bgShp" presStyleIdx="0" presStyleCnt="5"/>
      <dgm:spPr/>
    </dgm:pt>
    <dgm:pt modelId="{DBE11A00-9EC0-4615-BDEF-440C38BD1A52}" type="pres">
      <dgm:prSet presAssocID="{B35C8E4A-1F1F-446C-8EFC-EFC1D9AA03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EC154BF-E51E-400F-B8A4-B9BE2133B1A2}" type="pres">
      <dgm:prSet presAssocID="{B35C8E4A-1F1F-446C-8EFC-EFC1D9AA03E7}" presName="spaceRect" presStyleCnt="0"/>
      <dgm:spPr/>
    </dgm:pt>
    <dgm:pt modelId="{A88CB80F-2E7E-4E75-A37C-B9A9D58174F3}" type="pres">
      <dgm:prSet presAssocID="{B35C8E4A-1F1F-446C-8EFC-EFC1D9AA03E7}" presName="parTx" presStyleLbl="revTx" presStyleIdx="0" presStyleCnt="5">
        <dgm:presLayoutVars>
          <dgm:chMax val="0"/>
          <dgm:chPref val="0"/>
        </dgm:presLayoutVars>
      </dgm:prSet>
      <dgm:spPr/>
    </dgm:pt>
    <dgm:pt modelId="{99AAA1CD-6394-4988-B384-1E3BE555845F}" type="pres">
      <dgm:prSet presAssocID="{111A4812-69D9-4E9C-A442-F0A0F9F78816}" presName="sibTrans" presStyleCnt="0"/>
      <dgm:spPr/>
    </dgm:pt>
    <dgm:pt modelId="{F2DD8CDF-61DC-44B8-9E45-89E1B9D3359A}" type="pres">
      <dgm:prSet presAssocID="{47A74E7D-EA2A-4467-8123-676FC9225D90}" presName="compNode" presStyleCnt="0"/>
      <dgm:spPr/>
    </dgm:pt>
    <dgm:pt modelId="{9D7E7749-5421-4C10-82D2-AD27FE69D52B}" type="pres">
      <dgm:prSet presAssocID="{47A74E7D-EA2A-4467-8123-676FC9225D90}" presName="bgRect" presStyleLbl="bgShp" presStyleIdx="1" presStyleCnt="5"/>
      <dgm:spPr/>
    </dgm:pt>
    <dgm:pt modelId="{057F6DAA-7BB2-4B6B-AE71-10F3D4A6185A}" type="pres">
      <dgm:prSet presAssocID="{47A74E7D-EA2A-4467-8123-676FC9225D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E02A85-23E7-49D9-9068-989DF69E064B}" type="pres">
      <dgm:prSet presAssocID="{47A74E7D-EA2A-4467-8123-676FC9225D90}" presName="spaceRect" presStyleCnt="0"/>
      <dgm:spPr/>
    </dgm:pt>
    <dgm:pt modelId="{196177B8-D7CE-4EE6-917D-412DDF5BA232}" type="pres">
      <dgm:prSet presAssocID="{47A74E7D-EA2A-4467-8123-676FC9225D90}" presName="parTx" presStyleLbl="revTx" presStyleIdx="1" presStyleCnt="5">
        <dgm:presLayoutVars>
          <dgm:chMax val="0"/>
          <dgm:chPref val="0"/>
        </dgm:presLayoutVars>
      </dgm:prSet>
      <dgm:spPr/>
    </dgm:pt>
    <dgm:pt modelId="{1361107D-8B11-47B9-B0AB-246544B16043}" type="pres">
      <dgm:prSet presAssocID="{8B1FAB2C-2E78-42EF-A8BA-1EAF1A6B17F7}" presName="sibTrans" presStyleCnt="0"/>
      <dgm:spPr/>
    </dgm:pt>
    <dgm:pt modelId="{5D7CAEBF-78BA-42E4-B44D-BE9419A5DE2D}" type="pres">
      <dgm:prSet presAssocID="{0F6F3E5F-0A5C-4035-BAAF-CBF782C255C9}" presName="compNode" presStyleCnt="0"/>
      <dgm:spPr/>
    </dgm:pt>
    <dgm:pt modelId="{C7B7C160-DF1C-4734-886B-32BF71A45E89}" type="pres">
      <dgm:prSet presAssocID="{0F6F3E5F-0A5C-4035-BAAF-CBF782C255C9}" presName="bgRect" presStyleLbl="bgShp" presStyleIdx="2" presStyleCnt="5"/>
      <dgm:spPr/>
    </dgm:pt>
    <dgm:pt modelId="{91253CFA-F5C4-42FF-9C3B-B6D8E53CB8A4}" type="pres">
      <dgm:prSet presAssocID="{0F6F3E5F-0A5C-4035-BAAF-CBF782C255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C412051-310F-4AA6-A9CF-9A215EEF8A72}" type="pres">
      <dgm:prSet presAssocID="{0F6F3E5F-0A5C-4035-BAAF-CBF782C255C9}" presName="spaceRect" presStyleCnt="0"/>
      <dgm:spPr/>
    </dgm:pt>
    <dgm:pt modelId="{F2246620-16B7-4A91-98BA-AFCFACE6CA43}" type="pres">
      <dgm:prSet presAssocID="{0F6F3E5F-0A5C-4035-BAAF-CBF782C255C9}" presName="parTx" presStyleLbl="revTx" presStyleIdx="2" presStyleCnt="5">
        <dgm:presLayoutVars>
          <dgm:chMax val="0"/>
          <dgm:chPref val="0"/>
        </dgm:presLayoutVars>
      </dgm:prSet>
      <dgm:spPr/>
    </dgm:pt>
    <dgm:pt modelId="{77F09884-3B39-490D-9FB4-431CB04CFF74}" type="pres">
      <dgm:prSet presAssocID="{BA21B873-5B86-424C-8DA1-7345BC7A48E5}" presName="sibTrans" presStyleCnt="0"/>
      <dgm:spPr/>
    </dgm:pt>
    <dgm:pt modelId="{A303B0A2-5649-4831-89F4-4BF9D2BF0CC1}" type="pres">
      <dgm:prSet presAssocID="{D80E1F22-470D-44F4-ABE4-DA58EEF6FB70}" presName="compNode" presStyleCnt="0"/>
      <dgm:spPr/>
    </dgm:pt>
    <dgm:pt modelId="{279BE7C2-E27D-48D2-A666-81C61238364B}" type="pres">
      <dgm:prSet presAssocID="{D80E1F22-470D-44F4-ABE4-DA58EEF6FB70}" presName="bgRect" presStyleLbl="bgShp" presStyleIdx="3" presStyleCnt="5"/>
      <dgm:spPr/>
    </dgm:pt>
    <dgm:pt modelId="{F3964490-E0DB-4297-B411-9DE2FB8CEB99}" type="pres">
      <dgm:prSet presAssocID="{D80E1F22-470D-44F4-ABE4-DA58EEF6FB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B6297CB2-1DBD-47E3-B017-8DA01C31C707}" type="pres">
      <dgm:prSet presAssocID="{D80E1F22-470D-44F4-ABE4-DA58EEF6FB70}" presName="spaceRect" presStyleCnt="0"/>
      <dgm:spPr/>
    </dgm:pt>
    <dgm:pt modelId="{5BC06461-CD0C-42A3-9D6B-64914BFA0680}" type="pres">
      <dgm:prSet presAssocID="{D80E1F22-470D-44F4-ABE4-DA58EEF6FB70}" presName="parTx" presStyleLbl="revTx" presStyleIdx="3" presStyleCnt="5">
        <dgm:presLayoutVars>
          <dgm:chMax val="0"/>
          <dgm:chPref val="0"/>
        </dgm:presLayoutVars>
      </dgm:prSet>
      <dgm:spPr/>
    </dgm:pt>
    <dgm:pt modelId="{671C8A00-6F8A-4939-A736-C148BB4F20F7}" type="pres">
      <dgm:prSet presAssocID="{B5882488-C759-4718-ADBB-EAC20E30CE1E}" presName="sibTrans" presStyleCnt="0"/>
      <dgm:spPr/>
    </dgm:pt>
    <dgm:pt modelId="{1D4B02EC-5B98-49EB-9175-FB21F0AD7932}" type="pres">
      <dgm:prSet presAssocID="{352EE546-F7AA-4DDE-8F6A-E57C72A91F83}" presName="compNode" presStyleCnt="0"/>
      <dgm:spPr/>
    </dgm:pt>
    <dgm:pt modelId="{B19C7BFE-B9C3-44A3-B961-05E1ADA6ED5E}" type="pres">
      <dgm:prSet presAssocID="{352EE546-F7AA-4DDE-8F6A-E57C72A91F83}" presName="bgRect" presStyleLbl="bgShp" presStyleIdx="4" presStyleCnt="5"/>
      <dgm:spPr/>
    </dgm:pt>
    <dgm:pt modelId="{53B152E3-B367-45B2-B369-2ECA8D890D6B}" type="pres">
      <dgm:prSet presAssocID="{352EE546-F7AA-4DDE-8F6A-E57C72A91F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0D8CD5-AE7D-44B7-9326-4EB7F54527B4}" type="pres">
      <dgm:prSet presAssocID="{352EE546-F7AA-4DDE-8F6A-E57C72A91F83}" presName="spaceRect" presStyleCnt="0"/>
      <dgm:spPr/>
    </dgm:pt>
    <dgm:pt modelId="{C0C57B65-D9C1-4928-BC43-CC072AEB6880}" type="pres">
      <dgm:prSet presAssocID="{352EE546-F7AA-4DDE-8F6A-E57C72A91F8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2658801-0D66-48BA-9AB6-FE84B463F43A}" type="presOf" srcId="{0F6F3E5F-0A5C-4035-BAAF-CBF782C255C9}" destId="{F2246620-16B7-4A91-98BA-AFCFACE6CA43}" srcOrd="0" destOrd="0" presId="urn:microsoft.com/office/officeart/2018/2/layout/IconVerticalSolidList"/>
    <dgm:cxn modelId="{A991E329-11C8-4ECC-8911-D73021469076}" srcId="{B071A957-4DA2-4205-843E-AA0EFC03F2B7}" destId="{B35C8E4A-1F1F-446C-8EFC-EFC1D9AA03E7}" srcOrd="0" destOrd="0" parTransId="{00DE0FAC-F91F-4E35-BD54-ABF6F8562174}" sibTransId="{111A4812-69D9-4E9C-A442-F0A0F9F78816}"/>
    <dgm:cxn modelId="{25ACA22F-7420-4181-9E21-14ED8CFFFF9C}" type="presOf" srcId="{47A74E7D-EA2A-4467-8123-676FC9225D90}" destId="{196177B8-D7CE-4EE6-917D-412DDF5BA232}" srcOrd="0" destOrd="0" presId="urn:microsoft.com/office/officeart/2018/2/layout/IconVerticalSolidList"/>
    <dgm:cxn modelId="{F8D1B94A-355E-41B9-9F6A-E7611E9F7BFA}" srcId="{B071A957-4DA2-4205-843E-AA0EFC03F2B7}" destId="{352EE546-F7AA-4DDE-8F6A-E57C72A91F83}" srcOrd="4" destOrd="0" parTransId="{D03E7051-6628-4BDF-9714-118D0759A891}" sibTransId="{365FA5BC-DAF1-4E60-A21C-E649BC74D031}"/>
    <dgm:cxn modelId="{CE467F6C-E2F0-46AA-8DF6-822273A148D5}" type="presOf" srcId="{352EE546-F7AA-4DDE-8F6A-E57C72A91F83}" destId="{C0C57B65-D9C1-4928-BC43-CC072AEB6880}" srcOrd="0" destOrd="0" presId="urn:microsoft.com/office/officeart/2018/2/layout/IconVerticalSolidList"/>
    <dgm:cxn modelId="{4766764D-7B7C-4D56-BD0D-21A3FA40AEBB}" type="presOf" srcId="{D80E1F22-470D-44F4-ABE4-DA58EEF6FB70}" destId="{5BC06461-CD0C-42A3-9D6B-64914BFA0680}" srcOrd="0" destOrd="0" presId="urn:microsoft.com/office/officeart/2018/2/layout/IconVerticalSolidList"/>
    <dgm:cxn modelId="{FDBD7185-2997-40EA-A664-37401B09315D}" srcId="{B071A957-4DA2-4205-843E-AA0EFC03F2B7}" destId="{D80E1F22-470D-44F4-ABE4-DA58EEF6FB70}" srcOrd="3" destOrd="0" parTransId="{1DD18DF4-A971-41F4-B872-88B738183B72}" sibTransId="{B5882488-C759-4718-ADBB-EAC20E30CE1E}"/>
    <dgm:cxn modelId="{9723A0B4-2C64-48BF-A2CF-BA1DFBA18FEF}" type="presOf" srcId="{B071A957-4DA2-4205-843E-AA0EFC03F2B7}" destId="{0DAE2DE7-A547-4ED0-BA31-7824755CAA05}" srcOrd="0" destOrd="0" presId="urn:microsoft.com/office/officeart/2018/2/layout/IconVerticalSolidList"/>
    <dgm:cxn modelId="{71A683BC-07F5-49A0-8A8D-219EAB02E530}" type="presOf" srcId="{B35C8E4A-1F1F-446C-8EFC-EFC1D9AA03E7}" destId="{A88CB80F-2E7E-4E75-A37C-B9A9D58174F3}" srcOrd="0" destOrd="0" presId="urn:microsoft.com/office/officeart/2018/2/layout/IconVerticalSolidList"/>
    <dgm:cxn modelId="{6500CBC7-9D5A-4365-84C3-AD4C364B0EF8}" srcId="{B071A957-4DA2-4205-843E-AA0EFC03F2B7}" destId="{0F6F3E5F-0A5C-4035-BAAF-CBF782C255C9}" srcOrd="2" destOrd="0" parTransId="{BEC8AA27-7EBD-4F31-82DA-34908098CFFD}" sibTransId="{BA21B873-5B86-424C-8DA1-7345BC7A48E5}"/>
    <dgm:cxn modelId="{49D8BAFA-BBC9-4D75-8951-2E89A8E72191}" srcId="{B071A957-4DA2-4205-843E-AA0EFC03F2B7}" destId="{47A74E7D-EA2A-4467-8123-676FC9225D90}" srcOrd="1" destOrd="0" parTransId="{F51212E6-AEA7-437B-B149-4C9D8625D42F}" sibTransId="{8B1FAB2C-2E78-42EF-A8BA-1EAF1A6B17F7}"/>
    <dgm:cxn modelId="{696C6A18-618A-46F9-970F-6B00EBB5D076}" type="presParOf" srcId="{0DAE2DE7-A547-4ED0-BA31-7824755CAA05}" destId="{0F274A8D-1230-4665-A22B-6B831806830C}" srcOrd="0" destOrd="0" presId="urn:microsoft.com/office/officeart/2018/2/layout/IconVerticalSolidList"/>
    <dgm:cxn modelId="{360914D6-D0FE-4BBB-8779-A6A822F3E1E2}" type="presParOf" srcId="{0F274A8D-1230-4665-A22B-6B831806830C}" destId="{4720E0FF-1C25-4EA6-BB82-194CA552A81A}" srcOrd="0" destOrd="0" presId="urn:microsoft.com/office/officeart/2018/2/layout/IconVerticalSolidList"/>
    <dgm:cxn modelId="{6616DDD7-9BC7-4968-8052-CB02235FFB9C}" type="presParOf" srcId="{0F274A8D-1230-4665-A22B-6B831806830C}" destId="{DBE11A00-9EC0-4615-BDEF-440C38BD1A52}" srcOrd="1" destOrd="0" presId="urn:microsoft.com/office/officeart/2018/2/layout/IconVerticalSolidList"/>
    <dgm:cxn modelId="{9E207B50-B447-42D6-8697-FB90E3F1DEA7}" type="presParOf" srcId="{0F274A8D-1230-4665-A22B-6B831806830C}" destId="{DEC154BF-E51E-400F-B8A4-B9BE2133B1A2}" srcOrd="2" destOrd="0" presId="urn:microsoft.com/office/officeart/2018/2/layout/IconVerticalSolidList"/>
    <dgm:cxn modelId="{7E085C78-3BD6-4968-ABE0-6095ED8CA2A4}" type="presParOf" srcId="{0F274A8D-1230-4665-A22B-6B831806830C}" destId="{A88CB80F-2E7E-4E75-A37C-B9A9D58174F3}" srcOrd="3" destOrd="0" presId="urn:microsoft.com/office/officeart/2018/2/layout/IconVerticalSolidList"/>
    <dgm:cxn modelId="{8057B4FA-6F8C-431D-8C20-62D5DD53434F}" type="presParOf" srcId="{0DAE2DE7-A547-4ED0-BA31-7824755CAA05}" destId="{99AAA1CD-6394-4988-B384-1E3BE555845F}" srcOrd="1" destOrd="0" presId="urn:microsoft.com/office/officeart/2018/2/layout/IconVerticalSolidList"/>
    <dgm:cxn modelId="{FA2F4BE2-76E1-475D-9711-27319CB3AAAC}" type="presParOf" srcId="{0DAE2DE7-A547-4ED0-BA31-7824755CAA05}" destId="{F2DD8CDF-61DC-44B8-9E45-89E1B9D3359A}" srcOrd="2" destOrd="0" presId="urn:microsoft.com/office/officeart/2018/2/layout/IconVerticalSolidList"/>
    <dgm:cxn modelId="{01C2637B-40CA-43A6-8E26-6BD33345D12C}" type="presParOf" srcId="{F2DD8CDF-61DC-44B8-9E45-89E1B9D3359A}" destId="{9D7E7749-5421-4C10-82D2-AD27FE69D52B}" srcOrd="0" destOrd="0" presId="urn:microsoft.com/office/officeart/2018/2/layout/IconVerticalSolidList"/>
    <dgm:cxn modelId="{1476D715-BB19-4DD7-B372-BFE5F2F652E0}" type="presParOf" srcId="{F2DD8CDF-61DC-44B8-9E45-89E1B9D3359A}" destId="{057F6DAA-7BB2-4B6B-AE71-10F3D4A6185A}" srcOrd="1" destOrd="0" presId="urn:microsoft.com/office/officeart/2018/2/layout/IconVerticalSolidList"/>
    <dgm:cxn modelId="{70CF31E6-1B1A-4E78-83A5-F75B3E949F2F}" type="presParOf" srcId="{F2DD8CDF-61DC-44B8-9E45-89E1B9D3359A}" destId="{BEE02A85-23E7-49D9-9068-989DF69E064B}" srcOrd="2" destOrd="0" presId="urn:microsoft.com/office/officeart/2018/2/layout/IconVerticalSolidList"/>
    <dgm:cxn modelId="{CC4ACCF4-747A-4B7D-8572-E963224ED97A}" type="presParOf" srcId="{F2DD8CDF-61DC-44B8-9E45-89E1B9D3359A}" destId="{196177B8-D7CE-4EE6-917D-412DDF5BA232}" srcOrd="3" destOrd="0" presId="urn:microsoft.com/office/officeart/2018/2/layout/IconVerticalSolidList"/>
    <dgm:cxn modelId="{C6B282F8-D0D6-4F52-BFBC-085D1A755B6F}" type="presParOf" srcId="{0DAE2DE7-A547-4ED0-BA31-7824755CAA05}" destId="{1361107D-8B11-47B9-B0AB-246544B16043}" srcOrd="3" destOrd="0" presId="urn:microsoft.com/office/officeart/2018/2/layout/IconVerticalSolidList"/>
    <dgm:cxn modelId="{C0B954D9-8557-4D72-9FF3-A8EEDE21D915}" type="presParOf" srcId="{0DAE2DE7-A547-4ED0-BA31-7824755CAA05}" destId="{5D7CAEBF-78BA-42E4-B44D-BE9419A5DE2D}" srcOrd="4" destOrd="0" presId="urn:microsoft.com/office/officeart/2018/2/layout/IconVerticalSolidList"/>
    <dgm:cxn modelId="{C50385D4-4132-4BC0-BB2A-034A23259492}" type="presParOf" srcId="{5D7CAEBF-78BA-42E4-B44D-BE9419A5DE2D}" destId="{C7B7C160-DF1C-4734-886B-32BF71A45E89}" srcOrd="0" destOrd="0" presId="urn:microsoft.com/office/officeart/2018/2/layout/IconVerticalSolidList"/>
    <dgm:cxn modelId="{32D4C6AA-5CA3-4FBC-8643-DC745EA7C3D7}" type="presParOf" srcId="{5D7CAEBF-78BA-42E4-B44D-BE9419A5DE2D}" destId="{91253CFA-F5C4-42FF-9C3B-B6D8E53CB8A4}" srcOrd="1" destOrd="0" presId="urn:microsoft.com/office/officeart/2018/2/layout/IconVerticalSolidList"/>
    <dgm:cxn modelId="{DF09ED43-89FD-4DD7-9622-D10D955FA479}" type="presParOf" srcId="{5D7CAEBF-78BA-42E4-B44D-BE9419A5DE2D}" destId="{EC412051-310F-4AA6-A9CF-9A215EEF8A72}" srcOrd="2" destOrd="0" presId="urn:microsoft.com/office/officeart/2018/2/layout/IconVerticalSolidList"/>
    <dgm:cxn modelId="{D85F3D30-EF9F-46D2-BA46-750D565281BC}" type="presParOf" srcId="{5D7CAEBF-78BA-42E4-B44D-BE9419A5DE2D}" destId="{F2246620-16B7-4A91-98BA-AFCFACE6CA43}" srcOrd="3" destOrd="0" presId="urn:microsoft.com/office/officeart/2018/2/layout/IconVerticalSolidList"/>
    <dgm:cxn modelId="{4BF8C47A-4ECE-4A20-9C8F-525044C96D25}" type="presParOf" srcId="{0DAE2DE7-A547-4ED0-BA31-7824755CAA05}" destId="{77F09884-3B39-490D-9FB4-431CB04CFF74}" srcOrd="5" destOrd="0" presId="urn:microsoft.com/office/officeart/2018/2/layout/IconVerticalSolidList"/>
    <dgm:cxn modelId="{7D82494E-4934-4472-8C12-93EB6E03EC0F}" type="presParOf" srcId="{0DAE2DE7-A547-4ED0-BA31-7824755CAA05}" destId="{A303B0A2-5649-4831-89F4-4BF9D2BF0CC1}" srcOrd="6" destOrd="0" presId="urn:microsoft.com/office/officeart/2018/2/layout/IconVerticalSolidList"/>
    <dgm:cxn modelId="{D727B31B-53A9-445C-95BD-9F5B20046CAC}" type="presParOf" srcId="{A303B0A2-5649-4831-89F4-4BF9D2BF0CC1}" destId="{279BE7C2-E27D-48D2-A666-81C61238364B}" srcOrd="0" destOrd="0" presId="urn:microsoft.com/office/officeart/2018/2/layout/IconVerticalSolidList"/>
    <dgm:cxn modelId="{C6081EB1-B3D5-4270-9846-D634DDB6A0E3}" type="presParOf" srcId="{A303B0A2-5649-4831-89F4-4BF9D2BF0CC1}" destId="{F3964490-E0DB-4297-B411-9DE2FB8CEB99}" srcOrd="1" destOrd="0" presId="urn:microsoft.com/office/officeart/2018/2/layout/IconVerticalSolidList"/>
    <dgm:cxn modelId="{980B0989-996C-4F0F-9436-2DDF8FC0114A}" type="presParOf" srcId="{A303B0A2-5649-4831-89F4-4BF9D2BF0CC1}" destId="{B6297CB2-1DBD-47E3-B017-8DA01C31C707}" srcOrd="2" destOrd="0" presId="urn:microsoft.com/office/officeart/2018/2/layout/IconVerticalSolidList"/>
    <dgm:cxn modelId="{BE6326C1-71A2-448C-85AC-7734CECD0F60}" type="presParOf" srcId="{A303B0A2-5649-4831-89F4-4BF9D2BF0CC1}" destId="{5BC06461-CD0C-42A3-9D6B-64914BFA0680}" srcOrd="3" destOrd="0" presId="urn:microsoft.com/office/officeart/2018/2/layout/IconVerticalSolidList"/>
    <dgm:cxn modelId="{DF18DA27-B580-4A2F-B817-1C30F3B03A39}" type="presParOf" srcId="{0DAE2DE7-A547-4ED0-BA31-7824755CAA05}" destId="{671C8A00-6F8A-4939-A736-C148BB4F20F7}" srcOrd="7" destOrd="0" presId="urn:microsoft.com/office/officeart/2018/2/layout/IconVerticalSolidList"/>
    <dgm:cxn modelId="{059E53F0-3349-4B32-BAE4-3F91D51D2C66}" type="presParOf" srcId="{0DAE2DE7-A547-4ED0-BA31-7824755CAA05}" destId="{1D4B02EC-5B98-49EB-9175-FB21F0AD7932}" srcOrd="8" destOrd="0" presId="urn:microsoft.com/office/officeart/2018/2/layout/IconVerticalSolidList"/>
    <dgm:cxn modelId="{A6374FBB-FD36-4533-90AC-64D0B08E35C5}" type="presParOf" srcId="{1D4B02EC-5B98-49EB-9175-FB21F0AD7932}" destId="{B19C7BFE-B9C3-44A3-B961-05E1ADA6ED5E}" srcOrd="0" destOrd="0" presId="urn:microsoft.com/office/officeart/2018/2/layout/IconVerticalSolidList"/>
    <dgm:cxn modelId="{F415AE37-2B46-4B76-B15F-CD35042B3AFC}" type="presParOf" srcId="{1D4B02EC-5B98-49EB-9175-FB21F0AD7932}" destId="{53B152E3-B367-45B2-B369-2ECA8D890D6B}" srcOrd="1" destOrd="0" presId="urn:microsoft.com/office/officeart/2018/2/layout/IconVerticalSolidList"/>
    <dgm:cxn modelId="{610E47E5-DB73-423C-9E54-038EB5153BC7}" type="presParOf" srcId="{1D4B02EC-5B98-49EB-9175-FB21F0AD7932}" destId="{E50D8CD5-AE7D-44B7-9326-4EB7F54527B4}" srcOrd="2" destOrd="0" presId="urn:microsoft.com/office/officeart/2018/2/layout/IconVerticalSolidList"/>
    <dgm:cxn modelId="{0FEADB80-5BF9-4619-9856-BD98050FAF3B}" type="presParOf" srcId="{1D4B02EC-5B98-49EB-9175-FB21F0AD7932}" destId="{C0C57B65-D9C1-4928-BC43-CC072AEB68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83A211-1301-4382-B4B8-5BC4009746F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368DE3-0617-4E1F-99B0-16EC179D5966}">
      <dgm:prSet/>
      <dgm:spPr/>
      <dgm:t>
        <a:bodyPr/>
        <a:lstStyle/>
        <a:p>
          <a:r>
            <a:rPr lang="en-US"/>
            <a:t>This course now focuses solely on Python 3.</a:t>
          </a:r>
        </a:p>
      </dgm:t>
    </dgm:pt>
    <dgm:pt modelId="{52AFD726-296A-43AC-AFD6-07D0A5E5B57D}" type="parTrans" cxnId="{77282AC6-3971-4D0E-9336-FE1A9C79BE8B}">
      <dgm:prSet/>
      <dgm:spPr/>
      <dgm:t>
        <a:bodyPr/>
        <a:lstStyle/>
        <a:p>
          <a:endParaRPr lang="en-US"/>
        </a:p>
      </dgm:t>
    </dgm:pt>
    <dgm:pt modelId="{2233E96F-2EE4-4DFE-9DF0-22D67D844A59}" type="sibTrans" cxnId="{77282AC6-3971-4D0E-9336-FE1A9C79BE8B}">
      <dgm:prSet/>
      <dgm:spPr/>
      <dgm:t>
        <a:bodyPr/>
        <a:lstStyle/>
        <a:p>
          <a:endParaRPr lang="en-US"/>
        </a:p>
      </dgm:t>
    </dgm:pt>
    <dgm:pt modelId="{94A3B1E3-B53D-423D-9BF0-8B5E74FB5B65}">
      <dgm:prSet/>
      <dgm:spPr/>
      <dgm:t>
        <a:bodyPr/>
        <a:lstStyle/>
        <a:p>
          <a:r>
            <a:rPr lang="en-US"/>
            <a:t>All the code, notebooks, and videos have been updated to Python 3.</a:t>
          </a:r>
        </a:p>
      </dgm:t>
    </dgm:pt>
    <dgm:pt modelId="{54C54B8C-B0C6-482B-856F-AB9A8F234C9D}" type="parTrans" cxnId="{75E748A7-4E8B-410A-8C98-2F35879BB8AF}">
      <dgm:prSet/>
      <dgm:spPr/>
      <dgm:t>
        <a:bodyPr/>
        <a:lstStyle/>
        <a:p>
          <a:endParaRPr lang="en-US"/>
        </a:p>
      </dgm:t>
    </dgm:pt>
    <dgm:pt modelId="{3CCFC4BB-2517-48D9-86B4-04B7FD852A3D}" type="sibTrans" cxnId="{75E748A7-4E8B-410A-8C98-2F35879BB8AF}">
      <dgm:prSet/>
      <dgm:spPr/>
      <dgm:t>
        <a:bodyPr/>
        <a:lstStyle/>
        <a:p>
          <a:endParaRPr lang="en-US"/>
        </a:p>
      </dgm:t>
    </dgm:pt>
    <dgm:pt modelId="{9D68DB0D-B2D1-4C6F-8C8B-58DE09ABDC48}">
      <dgm:prSet/>
      <dgm:spPr/>
      <dgm:t>
        <a:bodyPr/>
        <a:lstStyle/>
        <a:p>
          <a:r>
            <a:rPr lang="en-US"/>
            <a:t>If need be, going back to Python 2 syntax is a very easy jump once you know Python 3.</a:t>
          </a:r>
        </a:p>
      </dgm:t>
    </dgm:pt>
    <dgm:pt modelId="{0F8FEC6E-282D-4160-B45F-123C040A4806}" type="parTrans" cxnId="{6ACACD77-4A15-429F-8EC7-B1C5150306FC}">
      <dgm:prSet/>
      <dgm:spPr/>
      <dgm:t>
        <a:bodyPr/>
        <a:lstStyle/>
        <a:p>
          <a:endParaRPr lang="en-US"/>
        </a:p>
      </dgm:t>
    </dgm:pt>
    <dgm:pt modelId="{7DF951C4-1DC9-4497-9327-54E5110B8600}" type="sibTrans" cxnId="{6ACACD77-4A15-429F-8EC7-B1C5150306FC}">
      <dgm:prSet/>
      <dgm:spPr/>
      <dgm:t>
        <a:bodyPr/>
        <a:lstStyle/>
        <a:p>
          <a:endParaRPr lang="en-US"/>
        </a:p>
      </dgm:t>
    </dgm:pt>
    <dgm:pt modelId="{B758AD4B-4B01-4BE7-A197-463F27C046DF}" type="pres">
      <dgm:prSet presAssocID="{C883A211-1301-4382-B4B8-5BC4009746FA}" presName="outerComposite" presStyleCnt="0">
        <dgm:presLayoutVars>
          <dgm:chMax val="5"/>
          <dgm:dir/>
          <dgm:resizeHandles val="exact"/>
        </dgm:presLayoutVars>
      </dgm:prSet>
      <dgm:spPr/>
    </dgm:pt>
    <dgm:pt modelId="{5D7F73B1-C5CF-4BC8-95EC-934BDAAA39B7}" type="pres">
      <dgm:prSet presAssocID="{C883A211-1301-4382-B4B8-5BC4009746FA}" presName="dummyMaxCanvas" presStyleCnt="0">
        <dgm:presLayoutVars/>
      </dgm:prSet>
      <dgm:spPr/>
    </dgm:pt>
    <dgm:pt modelId="{1F282B8F-3661-412B-835F-317AD3F1E745}" type="pres">
      <dgm:prSet presAssocID="{C883A211-1301-4382-B4B8-5BC4009746FA}" presName="ThreeNodes_1" presStyleLbl="node1" presStyleIdx="0" presStyleCnt="3">
        <dgm:presLayoutVars>
          <dgm:bulletEnabled val="1"/>
        </dgm:presLayoutVars>
      </dgm:prSet>
      <dgm:spPr/>
    </dgm:pt>
    <dgm:pt modelId="{33835BA5-932E-4775-9D46-89A93023EF7F}" type="pres">
      <dgm:prSet presAssocID="{C883A211-1301-4382-B4B8-5BC4009746FA}" presName="ThreeNodes_2" presStyleLbl="node1" presStyleIdx="1" presStyleCnt="3">
        <dgm:presLayoutVars>
          <dgm:bulletEnabled val="1"/>
        </dgm:presLayoutVars>
      </dgm:prSet>
      <dgm:spPr/>
    </dgm:pt>
    <dgm:pt modelId="{0BD41A64-EE12-437F-BCEF-252492247F72}" type="pres">
      <dgm:prSet presAssocID="{C883A211-1301-4382-B4B8-5BC4009746FA}" presName="ThreeNodes_3" presStyleLbl="node1" presStyleIdx="2" presStyleCnt="3">
        <dgm:presLayoutVars>
          <dgm:bulletEnabled val="1"/>
        </dgm:presLayoutVars>
      </dgm:prSet>
      <dgm:spPr/>
    </dgm:pt>
    <dgm:pt modelId="{E3CE5298-176D-4655-9CAE-D16C15F03EF7}" type="pres">
      <dgm:prSet presAssocID="{C883A211-1301-4382-B4B8-5BC4009746FA}" presName="ThreeConn_1-2" presStyleLbl="fgAccFollowNode1" presStyleIdx="0" presStyleCnt="2">
        <dgm:presLayoutVars>
          <dgm:bulletEnabled val="1"/>
        </dgm:presLayoutVars>
      </dgm:prSet>
      <dgm:spPr/>
    </dgm:pt>
    <dgm:pt modelId="{11CD5B58-CFB0-4D2F-A273-BED0CCB65EBF}" type="pres">
      <dgm:prSet presAssocID="{C883A211-1301-4382-B4B8-5BC4009746FA}" presName="ThreeConn_2-3" presStyleLbl="fgAccFollowNode1" presStyleIdx="1" presStyleCnt="2">
        <dgm:presLayoutVars>
          <dgm:bulletEnabled val="1"/>
        </dgm:presLayoutVars>
      </dgm:prSet>
      <dgm:spPr/>
    </dgm:pt>
    <dgm:pt modelId="{D7E2744E-B763-4143-B06F-CBBA18A67B34}" type="pres">
      <dgm:prSet presAssocID="{C883A211-1301-4382-B4B8-5BC4009746FA}" presName="ThreeNodes_1_text" presStyleLbl="node1" presStyleIdx="2" presStyleCnt="3">
        <dgm:presLayoutVars>
          <dgm:bulletEnabled val="1"/>
        </dgm:presLayoutVars>
      </dgm:prSet>
      <dgm:spPr/>
    </dgm:pt>
    <dgm:pt modelId="{B83F869E-89CA-4453-BA6F-DFF1B3F322B6}" type="pres">
      <dgm:prSet presAssocID="{C883A211-1301-4382-B4B8-5BC4009746FA}" presName="ThreeNodes_2_text" presStyleLbl="node1" presStyleIdx="2" presStyleCnt="3">
        <dgm:presLayoutVars>
          <dgm:bulletEnabled val="1"/>
        </dgm:presLayoutVars>
      </dgm:prSet>
      <dgm:spPr/>
    </dgm:pt>
    <dgm:pt modelId="{927E325A-64DF-480C-816A-CBDFBA504F44}" type="pres">
      <dgm:prSet presAssocID="{C883A211-1301-4382-B4B8-5BC4009746F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69D0F20-8E8F-492F-9E45-A687BA765D0A}" type="presOf" srcId="{9D68DB0D-B2D1-4C6F-8C8B-58DE09ABDC48}" destId="{927E325A-64DF-480C-816A-CBDFBA504F44}" srcOrd="1" destOrd="0" presId="urn:microsoft.com/office/officeart/2005/8/layout/vProcess5"/>
    <dgm:cxn modelId="{D1941228-BB83-4C50-B79B-2CE69765A7A3}" type="presOf" srcId="{9D68DB0D-B2D1-4C6F-8C8B-58DE09ABDC48}" destId="{0BD41A64-EE12-437F-BCEF-252492247F72}" srcOrd="0" destOrd="0" presId="urn:microsoft.com/office/officeart/2005/8/layout/vProcess5"/>
    <dgm:cxn modelId="{18505E57-8C68-4495-B3D1-F55621FA196D}" type="presOf" srcId="{C883A211-1301-4382-B4B8-5BC4009746FA}" destId="{B758AD4B-4B01-4BE7-A197-463F27C046DF}" srcOrd="0" destOrd="0" presId="urn:microsoft.com/office/officeart/2005/8/layout/vProcess5"/>
    <dgm:cxn modelId="{6ACACD77-4A15-429F-8EC7-B1C5150306FC}" srcId="{C883A211-1301-4382-B4B8-5BC4009746FA}" destId="{9D68DB0D-B2D1-4C6F-8C8B-58DE09ABDC48}" srcOrd="2" destOrd="0" parTransId="{0F8FEC6E-282D-4160-B45F-123C040A4806}" sibTransId="{7DF951C4-1DC9-4497-9327-54E5110B8600}"/>
    <dgm:cxn modelId="{36306278-3281-4F0A-AA63-E61661DD8EBC}" type="presOf" srcId="{13368DE3-0617-4E1F-99B0-16EC179D5966}" destId="{D7E2744E-B763-4143-B06F-CBBA18A67B34}" srcOrd="1" destOrd="0" presId="urn:microsoft.com/office/officeart/2005/8/layout/vProcess5"/>
    <dgm:cxn modelId="{D0C0E359-3CB4-42A2-9301-7669FFF93AA2}" type="presOf" srcId="{2233E96F-2EE4-4DFE-9DF0-22D67D844A59}" destId="{E3CE5298-176D-4655-9CAE-D16C15F03EF7}" srcOrd="0" destOrd="0" presId="urn:microsoft.com/office/officeart/2005/8/layout/vProcess5"/>
    <dgm:cxn modelId="{49B551A6-C86E-4F00-A676-DB717B78992E}" type="presOf" srcId="{13368DE3-0617-4E1F-99B0-16EC179D5966}" destId="{1F282B8F-3661-412B-835F-317AD3F1E745}" srcOrd="0" destOrd="0" presId="urn:microsoft.com/office/officeart/2005/8/layout/vProcess5"/>
    <dgm:cxn modelId="{75E748A7-4E8B-410A-8C98-2F35879BB8AF}" srcId="{C883A211-1301-4382-B4B8-5BC4009746FA}" destId="{94A3B1E3-B53D-423D-9BF0-8B5E74FB5B65}" srcOrd="1" destOrd="0" parTransId="{54C54B8C-B0C6-482B-856F-AB9A8F234C9D}" sibTransId="{3CCFC4BB-2517-48D9-86B4-04B7FD852A3D}"/>
    <dgm:cxn modelId="{457931C3-9543-43E6-9EDA-A1ECA4B5B045}" type="presOf" srcId="{94A3B1E3-B53D-423D-9BF0-8B5E74FB5B65}" destId="{33835BA5-932E-4775-9D46-89A93023EF7F}" srcOrd="0" destOrd="0" presId="urn:microsoft.com/office/officeart/2005/8/layout/vProcess5"/>
    <dgm:cxn modelId="{77282AC6-3971-4D0E-9336-FE1A9C79BE8B}" srcId="{C883A211-1301-4382-B4B8-5BC4009746FA}" destId="{13368DE3-0617-4E1F-99B0-16EC179D5966}" srcOrd="0" destOrd="0" parTransId="{52AFD726-296A-43AC-AFD6-07D0A5E5B57D}" sibTransId="{2233E96F-2EE4-4DFE-9DF0-22D67D844A59}"/>
    <dgm:cxn modelId="{7FC771F0-AE41-4AC8-A1EB-8E249A593841}" type="presOf" srcId="{3CCFC4BB-2517-48D9-86B4-04B7FD852A3D}" destId="{11CD5B58-CFB0-4D2F-A273-BED0CCB65EBF}" srcOrd="0" destOrd="0" presId="urn:microsoft.com/office/officeart/2005/8/layout/vProcess5"/>
    <dgm:cxn modelId="{5F04D0FE-3D5B-47C8-92C2-0C492088E00C}" type="presOf" srcId="{94A3B1E3-B53D-423D-9BF0-8B5E74FB5B65}" destId="{B83F869E-89CA-4453-BA6F-DFF1B3F322B6}" srcOrd="1" destOrd="0" presId="urn:microsoft.com/office/officeart/2005/8/layout/vProcess5"/>
    <dgm:cxn modelId="{ACED1E8C-6FAF-431A-A136-EBBB8440FAC0}" type="presParOf" srcId="{B758AD4B-4B01-4BE7-A197-463F27C046DF}" destId="{5D7F73B1-C5CF-4BC8-95EC-934BDAAA39B7}" srcOrd="0" destOrd="0" presId="urn:microsoft.com/office/officeart/2005/8/layout/vProcess5"/>
    <dgm:cxn modelId="{0796F037-A02F-4259-BCFD-5C868C6A9EE2}" type="presParOf" srcId="{B758AD4B-4B01-4BE7-A197-463F27C046DF}" destId="{1F282B8F-3661-412B-835F-317AD3F1E745}" srcOrd="1" destOrd="0" presId="urn:microsoft.com/office/officeart/2005/8/layout/vProcess5"/>
    <dgm:cxn modelId="{915098F4-0C89-4F8B-8A78-0CF41F285BF7}" type="presParOf" srcId="{B758AD4B-4B01-4BE7-A197-463F27C046DF}" destId="{33835BA5-932E-4775-9D46-89A93023EF7F}" srcOrd="2" destOrd="0" presId="urn:microsoft.com/office/officeart/2005/8/layout/vProcess5"/>
    <dgm:cxn modelId="{8A078E8B-B105-43A8-9137-07CCA612BAFD}" type="presParOf" srcId="{B758AD4B-4B01-4BE7-A197-463F27C046DF}" destId="{0BD41A64-EE12-437F-BCEF-252492247F72}" srcOrd="3" destOrd="0" presId="urn:microsoft.com/office/officeart/2005/8/layout/vProcess5"/>
    <dgm:cxn modelId="{E15D7BA1-AC37-493C-BEC4-2D42F72A1D1F}" type="presParOf" srcId="{B758AD4B-4B01-4BE7-A197-463F27C046DF}" destId="{E3CE5298-176D-4655-9CAE-D16C15F03EF7}" srcOrd="4" destOrd="0" presId="urn:microsoft.com/office/officeart/2005/8/layout/vProcess5"/>
    <dgm:cxn modelId="{D3D0153D-91CA-4CCB-9FCA-55984FEAA774}" type="presParOf" srcId="{B758AD4B-4B01-4BE7-A197-463F27C046DF}" destId="{11CD5B58-CFB0-4D2F-A273-BED0CCB65EBF}" srcOrd="5" destOrd="0" presId="urn:microsoft.com/office/officeart/2005/8/layout/vProcess5"/>
    <dgm:cxn modelId="{A2712652-F968-4D59-9625-E525B3345C0B}" type="presParOf" srcId="{B758AD4B-4B01-4BE7-A197-463F27C046DF}" destId="{D7E2744E-B763-4143-B06F-CBBA18A67B34}" srcOrd="6" destOrd="0" presId="urn:microsoft.com/office/officeart/2005/8/layout/vProcess5"/>
    <dgm:cxn modelId="{FACE7B09-8C3C-4A76-BE2B-8569FB59ECDD}" type="presParOf" srcId="{B758AD4B-4B01-4BE7-A197-463F27C046DF}" destId="{B83F869E-89CA-4453-BA6F-DFF1B3F322B6}" srcOrd="7" destOrd="0" presId="urn:microsoft.com/office/officeart/2005/8/layout/vProcess5"/>
    <dgm:cxn modelId="{C082385E-86B4-4991-BA71-02E55D61FDAE}" type="presParOf" srcId="{B758AD4B-4B01-4BE7-A197-463F27C046DF}" destId="{927E325A-64DF-480C-816A-CBDFBA504F4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2DD513-DBD8-42E5-A5DE-EEEC9B5CD4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C3F711-6D29-4CDC-A2E3-60593AFAA5FC}">
      <dgm:prSet/>
      <dgm:spPr/>
      <dgm:t>
        <a:bodyPr/>
        <a:lstStyle/>
        <a:p>
          <a:r>
            <a:rPr lang="en-US" b="0"/>
            <a:t>Python 3 is the future of Python.</a:t>
          </a:r>
          <a:endParaRPr lang="en-US"/>
        </a:p>
      </dgm:t>
    </dgm:pt>
    <dgm:pt modelId="{87FEC124-6513-448F-951A-E98BAB9C315C}" type="parTrans" cxnId="{050CBEAE-BB05-48D6-81F7-E2BF1C751360}">
      <dgm:prSet/>
      <dgm:spPr/>
      <dgm:t>
        <a:bodyPr/>
        <a:lstStyle/>
        <a:p>
          <a:endParaRPr lang="en-US"/>
        </a:p>
      </dgm:t>
    </dgm:pt>
    <dgm:pt modelId="{C291E724-E125-4BA1-AE50-DC79DF33C390}" type="sibTrans" cxnId="{050CBEAE-BB05-48D6-81F7-E2BF1C751360}">
      <dgm:prSet/>
      <dgm:spPr/>
      <dgm:t>
        <a:bodyPr/>
        <a:lstStyle/>
        <a:p>
          <a:endParaRPr lang="en-US"/>
        </a:p>
      </dgm:t>
    </dgm:pt>
    <dgm:pt modelId="{C0A3FEC8-A81B-4214-9912-7331A7C18564}">
      <dgm:prSet/>
      <dgm:spPr/>
      <dgm:t>
        <a:bodyPr/>
        <a:lstStyle/>
        <a:p>
          <a:r>
            <a:rPr lang="en-US" b="0"/>
            <a:t>We use Python 3 for this course.</a:t>
          </a:r>
          <a:endParaRPr lang="en-US"/>
        </a:p>
      </dgm:t>
    </dgm:pt>
    <dgm:pt modelId="{EBC4E80A-62D9-4847-A960-FA711E7F2200}" type="parTrans" cxnId="{0486ADC4-0E19-44D2-9DFC-A4311F617A6C}">
      <dgm:prSet/>
      <dgm:spPr/>
      <dgm:t>
        <a:bodyPr/>
        <a:lstStyle/>
        <a:p>
          <a:endParaRPr lang="en-US"/>
        </a:p>
      </dgm:t>
    </dgm:pt>
    <dgm:pt modelId="{2B7FE414-FEE4-4735-97A8-0CFF2E9E1FA8}" type="sibTrans" cxnId="{0486ADC4-0E19-44D2-9DFC-A4311F617A6C}">
      <dgm:prSet/>
      <dgm:spPr/>
      <dgm:t>
        <a:bodyPr/>
        <a:lstStyle/>
        <a:p>
          <a:endParaRPr lang="en-US"/>
        </a:p>
      </dgm:t>
    </dgm:pt>
    <dgm:pt modelId="{48AD3580-DF7D-4A85-B490-F251464BB59B}">
      <dgm:prSet/>
      <dgm:spPr/>
      <dgm:t>
        <a:bodyPr/>
        <a:lstStyle/>
        <a:p>
          <a:r>
            <a:rPr lang="en-US" b="0"/>
            <a:t>Old notebooks are available in case you need Python 2 information.</a:t>
          </a:r>
          <a:endParaRPr lang="en-US"/>
        </a:p>
      </dgm:t>
    </dgm:pt>
    <dgm:pt modelId="{9B009D5A-0D81-4F59-9977-33A3F42C3F7A}" type="parTrans" cxnId="{7558BFFE-72A2-4058-BD8F-8F1DCC01A9A7}">
      <dgm:prSet/>
      <dgm:spPr/>
      <dgm:t>
        <a:bodyPr/>
        <a:lstStyle/>
        <a:p>
          <a:endParaRPr lang="en-US"/>
        </a:p>
      </dgm:t>
    </dgm:pt>
    <dgm:pt modelId="{6B63AA15-5862-4F5D-8904-7CA53862C39F}" type="sibTrans" cxnId="{7558BFFE-72A2-4058-BD8F-8F1DCC01A9A7}">
      <dgm:prSet/>
      <dgm:spPr/>
      <dgm:t>
        <a:bodyPr/>
        <a:lstStyle/>
        <a:p>
          <a:endParaRPr lang="en-US"/>
        </a:p>
      </dgm:t>
    </dgm:pt>
    <dgm:pt modelId="{1F1545EF-3B08-4BE4-BCC4-CEA1901522E5}">
      <dgm:prSet/>
      <dgm:spPr/>
      <dgm:t>
        <a:bodyPr/>
        <a:lstStyle/>
        <a:p>
          <a:r>
            <a:rPr lang="en-US" b="0"/>
            <a:t>Let’s get started by installing Python 3!</a:t>
          </a:r>
          <a:endParaRPr lang="en-US"/>
        </a:p>
      </dgm:t>
    </dgm:pt>
    <dgm:pt modelId="{996D1824-5F20-41E1-B52C-74D91BA9803C}" type="parTrans" cxnId="{ABC6961D-B146-4B91-BF79-0195BFAECD53}">
      <dgm:prSet/>
      <dgm:spPr/>
      <dgm:t>
        <a:bodyPr/>
        <a:lstStyle/>
        <a:p>
          <a:endParaRPr lang="en-US"/>
        </a:p>
      </dgm:t>
    </dgm:pt>
    <dgm:pt modelId="{BC12A386-1272-4C12-A5FF-90E6BDAA1678}" type="sibTrans" cxnId="{ABC6961D-B146-4B91-BF79-0195BFAECD53}">
      <dgm:prSet/>
      <dgm:spPr/>
      <dgm:t>
        <a:bodyPr/>
        <a:lstStyle/>
        <a:p>
          <a:endParaRPr lang="en-US"/>
        </a:p>
      </dgm:t>
    </dgm:pt>
    <dgm:pt modelId="{6A10535C-EF41-49D4-9503-78919639A0B3}" type="pres">
      <dgm:prSet presAssocID="{F32DD513-DBD8-42E5-A5DE-EEEC9B5CD4ED}" presName="root" presStyleCnt="0">
        <dgm:presLayoutVars>
          <dgm:dir/>
          <dgm:resizeHandles val="exact"/>
        </dgm:presLayoutVars>
      </dgm:prSet>
      <dgm:spPr/>
    </dgm:pt>
    <dgm:pt modelId="{5E774182-1FE2-4D68-8CDF-BFEF7A18E99C}" type="pres">
      <dgm:prSet presAssocID="{43C3F711-6D29-4CDC-A2E3-60593AFAA5FC}" presName="compNode" presStyleCnt="0"/>
      <dgm:spPr/>
    </dgm:pt>
    <dgm:pt modelId="{F83EB60C-DA3A-4399-A002-80EA57064D44}" type="pres">
      <dgm:prSet presAssocID="{43C3F711-6D29-4CDC-A2E3-60593AFAA5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501A1E3-0B6E-421E-A3F9-54EFC7C4C03D}" type="pres">
      <dgm:prSet presAssocID="{43C3F711-6D29-4CDC-A2E3-60593AFAA5FC}" presName="spaceRect" presStyleCnt="0"/>
      <dgm:spPr/>
    </dgm:pt>
    <dgm:pt modelId="{35BAF24F-8DEB-4E7A-96C4-C8FA086C169E}" type="pres">
      <dgm:prSet presAssocID="{43C3F711-6D29-4CDC-A2E3-60593AFAA5FC}" presName="textRect" presStyleLbl="revTx" presStyleIdx="0" presStyleCnt="4">
        <dgm:presLayoutVars>
          <dgm:chMax val="1"/>
          <dgm:chPref val="1"/>
        </dgm:presLayoutVars>
      </dgm:prSet>
      <dgm:spPr/>
    </dgm:pt>
    <dgm:pt modelId="{E52577A3-0461-43D7-A728-E5F314528DC1}" type="pres">
      <dgm:prSet presAssocID="{C291E724-E125-4BA1-AE50-DC79DF33C390}" presName="sibTrans" presStyleCnt="0"/>
      <dgm:spPr/>
    </dgm:pt>
    <dgm:pt modelId="{65884E97-DAF1-4870-AE33-B02B2EC0A9F1}" type="pres">
      <dgm:prSet presAssocID="{C0A3FEC8-A81B-4214-9912-7331A7C18564}" presName="compNode" presStyleCnt="0"/>
      <dgm:spPr/>
    </dgm:pt>
    <dgm:pt modelId="{3779D0B9-3024-4172-AF7D-FCEE917BB5BA}" type="pres">
      <dgm:prSet presAssocID="{C0A3FEC8-A81B-4214-9912-7331A7C185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81962EC4-2635-4897-B9D1-C403D5A49C31}" type="pres">
      <dgm:prSet presAssocID="{C0A3FEC8-A81B-4214-9912-7331A7C18564}" presName="spaceRect" presStyleCnt="0"/>
      <dgm:spPr/>
    </dgm:pt>
    <dgm:pt modelId="{712F4B1B-4934-4EA7-8E39-C879D8F10A09}" type="pres">
      <dgm:prSet presAssocID="{C0A3FEC8-A81B-4214-9912-7331A7C18564}" presName="textRect" presStyleLbl="revTx" presStyleIdx="1" presStyleCnt="4">
        <dgm:presLayoutVars>
          <dgm:chMax val="1"/>
          <dgm:chPref val="1"/>
        </dgm:presLayoutVars>
      </dgm:prSet>
      <dgm:spPr/>
    </dgm:pt>
    <dgm:pt modelId="{FE2E0549-BFFD-4F1E-A442-25DD4020C65C}" type="pres">
      <dgm:prSet presAssocID="{2B7FE414-FEE4-4735-97A8-0CFF2E9E1FA8}" presName="sibTrans" presStyleCnt="0"/>
      <dgm:spPr/>
    </dgm:pt>
    <dgm:pt modelId="{C2C2F767-4C4C-4B33-8F25-E4E134191371}" type="pres">
      <dgm:prSet presAssocID="{48AD3580-DF7D-4A85-B490-F251464BB59B}" presName="compNode" presStyleCnt="0"/>
      <dgm:spPr/>
    </dgm:pt>
    <dgm:pt modelId="{AD0E84E0-4624-4AB6-8DCB-CA536CDA5A2C}" type="pres">
      <dgm:prSet presAssocID="{48AD3580-DF7D-4A85-B490-F251464BB5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DF5E664-F5DE-4247-A48F-5EAAD946D94E}" type="pres">
      <dgm:prSet presAssocID="{48AD3580-DF7D-4A85-B490-F251464BB59B}" presName="spaceRect" presStyleCnt="0"/>
      <dgm:spPr/>
    </dgm:pt>
    <dgm:pt modelId="{47960BD6-598E-4FED-844D-7F23279C59CF}" type="pres">
      <dgm:prSet presAssocID="{48AD3580-DF7D-4A85-B490-F251464BB59B}" presName="textRect" presStyleLbl="revTx" presStyleIdx="2" presStyleCnt="4">
        <dgm:presLayoutVars>
          <dgm:chMax val="1"/>
          <dgm:chPref val="1"/>
        </dgm:presLayoutVars>
      </dgm:prSet>
      <dgm:spPr/>
    </dgm:pt>
    <dgm:pt modelId="{15EC1725-9302-4289-83AE-BBFA90A9F8B0}" type="pres">
      <dgm:prSet presAssocID="{6B63AA15-5862-4F5D-8904-7CA53862C39F}" presName="sibTrans" presStyleCnt="0"/>
      <dgm:spPr/>
    </dgm:pt>
    <dgm:pt modelId="{E2970A66-8419-46AC-BA33-660128FC3D9B}" type="pres">
      <dgm:prSet presAssocID="{1F1545EF-3B08-4BE4-BCC4-CEA1901522E5}" presName="compNode" presStyleCnt="0"/>
      <dgm:spPr/>
    </dgm:pt>
    <dgm:pt modelId="{17574FB1-D975-4217-88DC-D3D67DE7D518}" type="pres">
      <dgm:prSet presAssocID="{1F1545EF-3B08-4BE4-BCC4-CEA1901522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808FDF1-8011-4722-AE7E-A895FC15DB4C}" type="pres">
      <dgm:prSet presAssocID="{1F1545EF-3B08-4BE4-BCC4-CEA1901522E5}" presName="spaceRect" presStyleCnt="0"/>
      <dgm:spPr/>
    </dgm:pt>
    <dgm:pt modelId="{A92EC401-C5E1-4237-9898-577916DE8B1B}" type="pres">
      <dgm:prSet presAssocID="{1F1545EF-3B08-4BE4-BCC4-CEA1901522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309911-95AD-437B-8993-E6DB93FD317E}" type="presOf" srcId="{C0A3FEC8-A81B-4214-9912-7331A7C18564}" destId="{712F4B1B-4934-4EA7-8E39-C879D8F10A09}" srcOrd="0" destOrd="0" presId="urn:microsoft.com/office/officeart/2018/2/layout/IconLabelList"/>
    <dgm:cxn modelId="{ABC6961D-B146-4B91-BF79-0195BFAECD53}" srcId="{F32DD513-DBD8-42E5-A5DE-EEEC9B5CD4ED}" destId="{1F1545EF-3B08-4BE4-BCC4-CEA1901522E5}" srcOrd="3" destOrd="0" parTransId="{996D1824-5F20-41E1-B52C-74D91BA9803C}" sibTransId="{BC12A386-1272-4C12-A5FF-90E6BDAA1678}"/>
    <dgm:cxn modelId="{376FD030-5742-470B-BB66-DC06D51C0440}" type="presOf" srcId="{43C3F711-6D29-4CDC-A2E3-60593AFAA5FC}" destId="{35BAF24F-8DEB-4E7A-96C4-C8FA086C169E}" srcOrd="0" destOrd="0" presId="urn:microsoft.com/office/officeart/2018/2/layout/IconLabelList"/>
    <dgm:cxn modelId="{3AB2FF5F-A70A-4641-A904-98C6AB0F8E8F}" type="presOf" srcId="{1F1545EF-3B08-4BE4-BCC4-CEA1901522E5}" destId="{A92EC401-C5E1-4237-9898-577916DE8B1B}" srcOrd="0" destOrd="0" presId="urn:microsoft.com/office/officeart/2018/2/layout/IconLabelList"/>
    <dgm:cxn modelId="{BB16D573-BE7A-479C-8515-98C8D96FA581}" type="presOf" srcId="{F32DD513-DBD8-42E5-A5DE-EEEC9B5CD4ED}" destId="{6A10535C-EF41-49D4-9503-78919639A0B3}" srcOrd="0" destOrd="0" presId="urn:microsoft.com/office/officeart/2018/2/layout/IconLabelList"/>
    <dgm:cxn modelId="{7D91E187-38C0-4DBE-8BE2-41E99657FE76}" type="presOf" srcId="{48AD3580-DF7D-4A85-B490-F251464BB59B}" destId="{47960BD6-598E-4FED-844D-7F23279C59CF}" srcOrd="0" destOrd="0" presId="urn:microsoft.com/office/officeart/2018/2/layout/IconLabelList"/>
    <dgm:cxn modelId="{050CBEAE-BB05-48D6-81F7-E2BF1C751360}" srcId="{F32DD513-DBD8-42E5-A5DE-EEEC9B5CD4ED}" destId="{43C3F711-6D29-4CDC-A2E3-60593AFAA5FC}" srcOrd="0" destOrd="0" parTransId="{87FEC124-6513-448F-951A-E98BAB9C315C}" sibTransId="{C291E724-E125-4BA1-AE50-DC79DF33C390}"/>
    <dgm:cxn modelId="{0486ADC4-0E19-44D2-9DFC-A4311F617A6C}" srcId="{F32DD513-DBD8-42E5-A5DE-EEEC9B5CD4ED}" destId="{C0A3FEC8-A81B-4214-9912-7331A7C18564}" srcOrd="1" destOrd="0" parTransId="{EBC4E80A-62D9-4847-A960-FA711E7F2200}" sibTransId="{2B7FE414-FEE4-4735-97A8-0CFF2E9E1FA8}"/>
    <dgm:cxn modelId="{7558BFFE-72A2-4058-BD8F-8F1DCC01A9A7}" srcId="{F32DD513-DBD8-42E5-A5DE-EEEC9B5CD4ED}" destId="{48AD3580-DF7D-4A85-B490-F251464BB59B}" srcOrd="2" destOrd="0" parTransId="{9B009D5A-0D81-4F59-9977-33A3F42C3F7A}" sibTransId="{6B63AA15-5862-4F5D-8904-7CA53862C39F}"/>
    <dgm:cxn modelId="{315941C3-3A76-4EC0-BC3E-6481A4E251C3}" type="presParOf" srcId="{6A10535C-EF41-49D4-9503-78919639A0B3}" destId="{5E774182-1FE2-4D68-8CDF-BFEF7A18E99C}" srcOrd="0" destOrd="0" presId="urn:microsoft.com/office/officeart/2018/2/layout/IconLabelList"/>
    <dgm:cxn modelId="{E6E16249-6724-411A-988E-8898A1258B7B}" type="presParOf" srcId="{5E774182-1FE2-4D68-8CDF-BFEF7A18E99C}" destId="{F83EB60C-DA3A-4399-A002-80EA57064D44}" srcOrd="0" destOrd="0" presId="urn:microsoft.com/office/officeart/2018/2/layout/IconLabelList"/>
    <dgm:cxn modelId="{3C4804B0-E2B8-4991-87E7-1F08DF3B1373}" type="presParOf" srcId="{5E774182-1FE2-4D68-8CDF-BFEF7A18E99C}" destId="{F501A1E3-0B6E-421E-A3F9-54EFC7C4C03D}" srcOrd="1" destOrd="0" presId="urn:microsoft.com/office/officeart/2018/2/layout/IconLabelList"/>
    <dgm:cxn modelId="{D0CE86C3-E08E-4AAB-ACF5-BFDCC1C7AF9F}" type="presParOf" srcId="{5E774182-1FE2-4D68-8CDF-BFEF7A18E99C}" destId="{35BAF24F-8DEB-4E7A-96C4-C8FA086C169E}" srcOrd="2" destOrd="0" presId="urn:microsoft.com/office/officeart/2018/2/layout/IconLabelList"/>
    <dgm:cxn modelId="{C0C7CC55-CCAA-4C6B-8933-38734A966715}" type="presParOf" srcId="{6A10535C-EF41-49D4-9503-78919639A0B3}" destId="{E52577A3-0461-43D7-A728-E5F314528DC1}" srcOrd="1" destOrd="0" presId="urn:microsoft.com/office/officeart/2018/2/layout/IconLabelList"/>
    <dgm:cxn modelId="{2AF6709C-72F8-467A-BAC8-5879FD33D393}" type="presParOf" srcId="{6A10535C-EF41-49D4-9503-78919639A0B3}" destId="{65884E97-DAF1-4870-AE33-B02B2EC0A9F1}" srcOrd="2" destOrd="0" presId="urn:microsoft.com/office/officeart/2018/2/layout/IconLabelList"/>
    <dgm:cxn modelId="{EBB1CFE0-56A1-4F97-8244-BA6F5EAF9887}" type="presParOf" srcId="{65884E97-DAF1-4870-AE33-B02B2EC0A9F1}" destId="{3779D0B9-3024-4172-AF7D-FCEE917BB5BA}" srcOrd="0" destOrd="0" presId="urn:microsoft.com/office/officeart/2018/2/layout/IconLabelList"/>
    <dgm:cxn modelId="{A491E2E6-5FD7-4A53-8947-55745399BB24}" type="presParOf" srcId="{65884E97-DAF1-4870-AE33-B02B2EC0A9F1}" destId="{81962EC4-2635-4897-B9D1-C403D5A49C31}" srcOrd="1" destOrd="0" presId="urn:microsoft.com/office/officeart/2018/2/layout/IconLabelList"/>
    <dgm:cxn modelId="{67218B34-C493-4677-BBDD-D67255647FB6}" type="presParOf" srcId="{65884E97-DAF1-4870-AE33-B02B2EC0A9F1}" destId="{712F4B1B-4934-4EA7-8E39-C879D8F10A09}" srcOrd="2" destOrd="0" presId="urn:microsoft.com/office/officeart/2018/2/layout/IconLabelList"/>
    <dgm:cxn modelId="{A759B01A-B053-4A49-BE06-B80DF57D1992}" type="presParOf" srcId="{6A10535C-EF41-49D4-9503-78919639A0B3}" destId="{FE2E0549-BFFD-4F1E-A442-25DD4020C65C}" srcOrd="3" destOrd="0" presId="urn:microsoft.com/office/officeart/2018/2/layout/IconLabelList"/>
    <dgm:cxn modelId="{6B2C08CB-2E53-449E-8F83-5141E63481B5}" type="presParOf" srcId="{6A10535C-EF41-49D4-9503-78919639A0B3}" destId="{C2C2F767-4C4C-4B33-8F25-E4E134191371}" srcOrd="4" destOrd="0" presId="urn:microsoft.com/office/officeart/2018/2/layout/IconLabelList"/>
    <dgm:cxn modelId="{2E5691A1-631F-44D7-B21B-997F7A00AF79}" type="presParOf" srcId="{C2C2F767-4C4C-4B33-8F25-E4E134191371}" destId="{AD0E84E0-4624-4AB6-8DCB-CA536CDA5A2C}" srcOrd="0" destOrd="0" presId="urn:microsoft.com/office/officeart/2018/2/layout/IconLabelList"/>
    <dgm:cxn modelId="{30819B4F-4960-4588-95EB-995F00DEEF0F}" type="presParOf" srcId="{C2C2F767-4C4C-4B33-8F25-E4E134191371}" destId="{3DF5E664-F5DE-4247-A48F-5EAAD946D94E}" srcOrd="1" destOrd="0" presId="urn:microsoft.com/office/officeart/2018/2/layout/IconLabelList"/>
    <dgm:cxn modelId="{713A578F-158D-4EA8-8281-41E634F31EF9}" type="presParOf" srcId="{C2C2F767-4C4C-4B33-8F25-E4E134191371}" destId="{47960BD6-598E-4FED-844D-7F23279C59CF}" srcOrd="2" destOrd="0" presId="urn:microsoft.com/office/officeart/2018/2/layout/IconLabelList"/>
    <dgm:cxn modelId="{EC0C822E-5334-4224-8EB6-C822F2CAE520}" type="presParOf" srcId="{6A10535C-EF41-49D4-9503-78919639A0B3}" destId="{15EC1725-9302-4289-83AE-BBFA90A9F8B0}" srcOrd="5" destOrd="0" presId="urn:microsoft.com/office/officeart/2018/2/layout/IconLabelList"/>
    <dgm:cxn modelId="{A9FF3512-B058-4F36-AEF6-1530746B63C5}" type="presParOf" srcId="{6A10535C-EF41-49D4-9503-78919639A0B3}" destId="{E2970A66-8419-46AC-BA33-660128FC3D9B}" srcOrd="6" destOrd="0" presId="urn:microsoft.com/office/officeart/2018/2/layout/IconLabelList"/>
    <dgm:cxn modelId="{B4994FBD-168A-45B5-B321-98CC665588DD}" type="presParOf" srcId="{E2970A66-8419-46AC-BA33-660128FC3D9B}" destId="{17574FB1-D975-4217-88DC-D3D67DE7D518}" srcOrd="0" destOrd="0" presId="urn:microsoft.com/office/officeart/2018/2/layout/IconLabelList"/>
    <dgm:cxn modelId="{DD9FE138-F0CA-498C-AADB-8BAB75499720}" type="presParOf" srcId="{E2970A66-8419-46AC-BA33-660128FC3D9B}" destId="{9808FDF1-8011-4722-AE7E-A895FC15DB4C}" srcOrd="1" destOrd="0" presId="urn:microsoft.com/office/officeart/2018/2/layout/IconLabelList"/>
    <dgm:cxn modelId="{538B2281-7F3E-4794-BA94-01C7D3FF0236}" type="presParOf" srcId="{E2970A66-8419-46AC-BA33-660128FC3D9B}" destId="{A92EC401-C5E1-4237-9898-577916DE8B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B5CCF-5DEA-4CD6-9B37-B1383F642DFE}">
      <dsp:nvSpPr>
        <dsp:cNvPr id="0" name=""/>
        <dsp:cNvSpPr/>
      </dsp:nvSpPr>
      <dsp:spPr>
        <a:xfrm>
          <a:off x="738477" y="324805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19923-60FD-4086-B2C1-D37563038C1C}">
      <dsp:nvSpPr>
        <dsp:cNvPr id="0" name=""/>
        <dsp:cNvSpPr/>
      </dsp:nvSpPr>
      <dsp:spPr>
        <a:xfrm>
          <a:off x="78583" y="1722248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Watch recordings if you think that you missed something.</a:t>
          </a:r>
          <a:endParaRPr lang="en-US" sz="1600" kern="1200"/>
        </a:p>
      </dsp:txBody>
      <dsp:txXfrm>
        <a:off x="78583" y="1722248"/>
        <a:ext cx="2399612" cy="720000"/>
      </dsp:txXfrm>
    </dsp:sp>
    <dsp:sp modelId="{957742FE-BCBB-406D-B101-7DCF50187948}">
      <dsp:nvSpPr>
        <dsp:cNvPr id="0" name=""/>
        <dsp:cNvSpPr/>
      </dsp:nvSpPr>
      <dsp:spPr>
        <a:xfrm>
          <a:off x="3558022" y="324805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5CE57-15DD-4534-861A-853B20E5DF2C}">
      <dsp:nvSpPr>
        <dsp:cNvPr id="0" name=""/>
        <dsp:cNvSpPr/>
      </dsp:nvSpPr>
      <dsp:spPr>
        <a:xfrm>
          <a:off x="2898129" y="1722248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Download the course code from files tab and test it yourself.</a:t>
          </a:r>
        </a:p>
      </dsp:txBody>
      <dsp:txXfrm>
        <a:off x="2898129" y="1722248"/>
        <a:ext cx="2399612" cy="720000"/>
      </dsp:txXfrm>
    </dsp:sp>
    <dsp:sp modelId="{26EA74B5-DC96-441C-957D-C84F8D370EEF}">
      <dsp:nvSpPr>
        <dsp:cNvPr id="0" name=""/>
        <dsp:cNvSpPr/>
      </dsp:nvSpPr>
      <dsp:spPr>
        <a:xfrm>
          <a:off x="6377567" y="324805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C2E7F-3AAB-4F49-A5E3-9A6A5DB9FA82}">
      <dsp:nvSpPr>
        <dsp:cNvPr id="0" name=""/>
        <dsp:cNvSpPr/>
      </dsp:nvSpPr>
      <dsp:spPr>
        <a:xfrm>
          <a:off x="5717674" y="1722248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Make sure you are asking questions when you don’t understand something.</a:t>
          </a:r>
          <a:endParaRPr lang="en-US" sz="1600" kern="1200"/>
        </a:p>
      </dsp:txBody>
      <dsp:txXfrm>
        <a:off x="5717674" y="1722248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0E0FF-1C25-4EA6-BB82-194CA552A81A}">
      <dsp:nvSpPr>
        <dsp:cNvPr id="0" name=""/>
        <dsp:cNvSpPr/>
      </dsp:nvSpPr>
      <dsp:spPr>
        <a:xfrm>
          <a:off x="0" y="2721"/>
          <a:ext cx="5869305" cy="5797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11A00-9EC0-4615-BDEF-440C38BD1A52}">
      <dsp:nvSpPr>
        <dsp:cNvPr id="0" name=""/>
        <dsp:cNvSpPr/>
      </dsp:nvSpPr>
      <dsp:spPr>
        <a:xfrm>
          <a:off x="175370" y="133162"/>
          <a:ext cx="318855" cy="318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CB80F-2E7E-4E75-A37C-B9A9D58174F3}">
      <dsp:nvSpPr>
        <dsp:cNvPr id="0" name=""/>
        <dsp:cNvSpPr/>
      </dsp:nvSpPr>
      <dsp:spPr>
        <a:xfrm>
          <a:off x="669595" y="2721"/>
          <a:ext cx="5199709" cy="57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55" tIns="61355" rIns="61355" bIns="613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Choosing between Python 2 vs 3 used to be a very difficult decision for newcomers to the Python programming language.</a:t>
          </a:r>
        </a:p>
      </dsp:txBody>
      <dsp:txXfrm>
        <a:off x="669595" y="2721"/>
        <a:ext cx="5199709" cy="579736"/>
      </dsp:txXfrm>
    </dsp:sp>
    <dsp:sp modelId="{9D7E7749-5421-4C10-82D2-AD27FE69D52B}">
      <dsp:nvSpPr>
        <dsp:cNvPr id="0" name=""/>
        <dsp:cNvSpPr/>
      </dsp:nvSpPr>
      <dsp:spPr>
        <a:xfrm>
          <a:off x="0" y="727392"/>
          <a:ext cx="5869305" cy="579736"/>
        </a:xfrm>
        <a:prstGeom prst="roundRect">
          <a:avLst>
            <a:gd name="adj" fmla="val 10000"/>
          </a:avLst>
        </a:prstGeom>
        <a:solidFill>
          <a:schemeClr val="accent2">
            <a:hueOff val="3000017"/>
            <a:satOff val="3846"/>
            <a:lumOff val="10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F6DAA-7BB2-4B6B-AE71-10F3D4A6185A}">
      <dsp:nvSpPr>
        <dsp:cNvPr id="0" name=""/>
        <dsp:cNvSpPr/>
      </dsp:nvSpPr>
      <dsp:spPr>
        <a:xfrm>
          <a:off x="175370" y="857833"/>
          <a:ext cx="318855" cy="318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177B8-D7CE-4EE6-917D-412DDF5BA232}">
      <dsp:nvSpPr>
        <dsp:cNvPr id="0" name=""/>
        <dsp:cNvSpPr/>
      </dsp:nvSpPr>
      <dsp:spPr>
        <a:xfrm>
          <a:off x="669595" y="727392"/>
          <a:ext cx="5199709" cy="57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55" tIns="61355" rIns="61355" bIns="613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Many companies still had legacy Python 2 code to be maintained.</a:t>
          </a:r>
        </a:p>
      </dsp:txBody>
      <dsp:txXfrm>
        <a:off x="669595" y="727392"/>
        <a:ext cx="5199709" cy="579736"/>
      </dsp:txXfrm>
    </dsp:sp>
    <dsp:sp modelId="{C7B7C160-DF1C-4734-886B-32BF71A45E89}">
      <dsp:nvSpPr>
        <dsp:cNvPr id="0" name=""/>
        <dsp:cNvSpPr/>
      </dsp:nvSpPr>
      <dsp:spPr>
        <a:xfrm>
          <a:off x="0" y="1452063"/>
          <a:ext cx="5869305" cy="579736"/>
        </a:xfrm>
        <a:prstGeom prst="roundRect">
          <a:avLst>
            <a:gd name="adj" fmla="val 10000"/>
          </a:avLst>
        </a:prstGeom>
        <a:solidFill>
          <a:schemeClr val="accent2">
            <a:hueOff val="6000035"/>
            <a:satOff val="7693"/>
            <a:lumOff val="2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53CFA-F5C4-42FF-9C3B-B6D8E53CB8A4}">
      <dsp:nvSpPr>
        <dsp:cNvPr id="0" name=""/>
        <dsp:cNvSpPr/>
      </dsp:nvSpPr>
      <dsp:spPr>
        <a:xfrm>
          <a:off x="175370" y="1582504"/>
          <a:ext cx="318855" cy="318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46620-16B7-4A91-98BA-AFCFACE6CA43}">
      <dsp:nvSpPr>
        <dsp:cNvPr id="0" name=""/>
        <dsp:cNvSpPr/>
      </dsp:nvSpPr>
      <dsp:spPr>
        <a:xfrm>
          <a:off x="669595" y="1452063"/>
          <a:ext cx="5199709" cy="57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55" tIns="61355" rIns="61355" bIns="613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course was initially released teaching both versions of Python (2 and 3).</a:t>
          </a:r>
        </a:p>
      </dsp:txBody>
      <dsp:txXfrm>
        <a:off x="669595" y="1452063"/>
        <a:ext cx="5199709" cy="579736"/>
      </dsp:txXfrm>
    </dsp:sp>
    <dsp:sp modelId="{279BE7C2-E27D-48D2-A666-81C61238364B}">
      <dsp:nvSpPr>
        <dsp:cNvPr id="0" name=""/>
        <dsp:cNvSpPr/>
      </dsp:nvSpPr>
      <dsp:spPr>
        <a:xfrm>
          <a:off x="0" y="2176734"/>
          <a:ext cx="5869305" cy="579736"/>
        </a:xfrm>
        <a:prstGeom prst="roundRect">
          <a:avLst>
            <a:gd name="adj" fmla="val 10000"/>
          </a:avLst>
        </a:prstGeom>
        <a:solidFill>
          <a:schemeClr val="accent2">
            <a:hueOff val="9000052"/>
            <a:satOff val="11539"/>
            <a:lumOff val="30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64490-E0DB-4297-B411-9DE2FB8CEB99}">
      <dsp:nvSpPr>
        <dsp:cNvPr id="0" name=""/>
        <dsp:cNvSpPr/>
      </dsp:nvSpPr>
      <dsp:spPr>
        <a:xfrm>
          <a:off x="175370" y="2307175"/>
          <a:ext cx="318855" cy="318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06461-CD0C-42A3-9D6B-64914BFA0680}">
      <dsp:nvSpPr>
        <dsp:cNvPr id="0" name=""/>
        <dsp:cNvSpPr/>
      </dsp:nvSpPr>
      <dsp:spPr>
        <a:xfrm>
          <a:off x="669595" y="2176734"/>
          <a:ext cx="5199709" cy="57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55" tIns="61355" rIns="61355" bIns="613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versions were similar enough that it was easy to learn both simultaneously. </a:t>
          </a:r>
        </a:p>
      </dsp:txBody>
      <dsp:txXfrm>
        <a:off x="669595" y="2176734"/>
        <a:ext cx="5199709" cy="579736"/>
      </dsp:txXfrm>
    </dsp:sp>
    <dsp:sp modelId="{B19C7BFE-B9C3-44A3-B961-05E1ADA6ED5E}">
      <dsp:nvSpPr>
        <dsp:cNvPr id="0" name=""/>
        <dsp:cNvSpPr/>
      </dsp:nvSpPr>
      <dsp:spPr>
        <a:xfrm>
          <a:off x="0" y="2901405"/>
          <a:ext cx="5869305" cy="579736"/>
        </a:xfrm>
        <a:prstGeom prst="roundRect">
          <a:avLst>
            <a:gd name="adj" fmla="val 10000"/>
          </a:avLst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152E3-B367-45B2-B369-2ECA8D890D6B}">
      <dsp:nvSpPr>
        <dsp:cNvPr id="0" name=""/>
        <dsp:cNvSpPr/>
      </dsp:nvSpPr>
      <dsp:spPr>
        <a:xfrm>
          <a:off x="175370" y="3031846"/>
          <a:ext cx="318855" cy="3188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7B65-D9C1-4928-BC43-CC072AEB6880}">
      <dsp:nvSpPr>
        <dsp:cNvPr id="0" name=""/>
        <dsp:cNvSpPr/>
      </dsp:nvSpPr>
      <dsp:spPr>
        <a:xfrm>
          <a:off x="669595" y="2901405"/>
          <a:ext cx="5199709" cy="57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55" tIns="61355" rIns="61355" bIns="613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Now every major external python package has been updated to support Python 3!</a:t>
          </a:r>
        </a:p>
      </dsp:txBody>
      <dsp:txXfrm>
        <a:off x="669595" y="2901405"/>
        <a:ext cx="5199709" cy="579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82B8F-3661-412B-835F-317AD3F1E745}">
      <dsp:nvSpPr>
        <dsp:cNvPr id="0" name=""/>
        <dsp:cNvSpPr/>
      </dsp:nvSpPr>
      <dsp:spPr>
        <a:xfrm>
          <a:off x="0" y="0"/>
          <a:ext cx="7381332" cy="102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course now focuses solely on Python 3.</a:t>
          </a:r>
        </a:p>
      </dsp:txBody>
      <dsp:txXfrm>
        <a:off x="30016" y="30016"/>
        <a:ext cx="6275479" cy="964780"/>
      </dsp:txXfrm>
    </dsp:sp>
    <dsp:sp modelId="{33835BA5-932E-4775-9D46-89A93023EF7F}">
      <dsp:nvSpPr>
        <dsp:cNvPr id="0" name=""/>
        <dsp:cNvSpPr/>
      </dsp:nvSpPr>
      <dsp:spPr>
        <a:xfrm>
          <a:off x="651293" y="1195614"/>
          <a:ext cx="7381332" cy="102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 the code, notebooks, and videos have been updated to Python 3.</a:t>
          </a:r>
        </a:p>
      </dsp:txBody>
      <dsp:txXfrm>
        <a:off x="681309" y="1225630"/>
        <a:ext cx="6003878" cy="964780"/>
      </dsp:txXfrm>
    </dsp:sp>
    <dsp:sp modelId="{0BD41A64-EE12-437F-BCEF-252492247F72}">
      <dsp:nvSpPr>
        <dsp:cNvPr id="0" name=""/>
        <dsp:cNvSpPr/>
      </dsp:nvSpPr>
      <dsp:spPr>
        <a:xfrm>
          <a:off x="1302587" y="2391228"/>
          <a:ext cx="7381332" cy="102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need be, going back to Python 2 syntax is a very easy jump once you know Python 3.</a:t>
          </a:r>
        </a:p>
      </dsp:txBody>
      <dsp:txXfrm>
        <a:off x="1332603" y="2421244"/>
        <a:ext cx="6003878" cy="964780"/>
      </dsp:txXfrm>
    </dsp:sp>
    <dsp:sp modelId="{E3CE5298-176D-4655-9CAE-D16C15F03EF7}">
      <dsp:nvSpPr>
        <dsp:cNvPr id="0" name=""/>
        <dsp:cNvSpPr/>
      </dsp:nvSpPr>
      <dsp:spPr>
        <a:xfrm>
          <a:off x="6715204" y="777149"/>
          <a:ext cx="666127" cy="6661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865083" y="777149"/>
        <a:ext cx="366369" cy="501261"/>
      </dsp:txXfrm>
    </dsp:sp>
    <dsp:sp modelId="{11CD5B58-CFB0-4D2F-A273-BED0CCB65EBF}">
      <dsp:nvSpPr>
        <dsp:cNvPr id="0" name=""/>
        <dsp:cNvSpPr/>
      </dsp:nvSpPr>
      <dsp:spPr>
        <a:xfrm>
          <a:off x="7366498" y="1965931"/>
          <a:ext cx="666127" cy="6661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516377" y="1965931"/>
        <a:ext cx="366369" cy="501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EB60C-DA3A-4399-A002-80EA57064D44}">
      <dsp:nvSpPr>
        <dsp:cNvPr id="0" name=""/>
        <dsp:cNvSpPr/>
      </dsp:nvSpPr>
      <dsp:spPr>
        <a:xfrm>
          <a:off x="520435" y="48347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AF24F-8DEB-4E7A-96C4-C8FA086C169E}">
      <dsp:nvSpPr>
        <dsp:cNvPr id="0" name=""/>
        <dsp:cNvSpPr/>
      </dsp:nvSpPr>
      <dsp:spPr>
        <a:xfrm>
          <a:off x="25435" y="15635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Python 3 is the future of Python.</a:t>
          </a:r>
          <a:endParaRPr lang="en-US" sz="1300" kern="1200"/>
        </a:p>
      </dsp:txBody>
      <dsp:txXfrm>
        <a:off x="25435" y="1563583"/>
        <a:ext cx="1800000" cy="720000"/>
      </dsp:txXfrm>
    </dsp:sp>
    <dsp:sp modelId="{3779D0B9-3024-4172-AF7D-FCEE917BB5BA}">
      <dsp:nvSpPr>
        <dsp:cNvPr id="0" name=""/>
        <dsp:cNvSpPr/>
      </dsp:nvSpPr>
      <dsp:spPr>
        <a:xfrm>
          <a:off x="2635435" y="48347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F4B1B-4934-4EA7-8E39-C879D8F10A09}">
      <dsp:nvSpPr>
        <dsp:cNvPr id="0" name=""/>
        <dsp:cNvSpPr/>
      </dsp:nvSpPr>
      <dsp:spPr>
        <a:xfrm>
          <a:off x="2140435" y="15635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We use Python 3 for this course.</a:t>
          </a:r>
          <a:endParaRPr lang="en-US" sz="1300" kern="1200"/>
        </a:p>
      </dsp:txBody>
      <dsp:txXfrm>
        <a:off x="2140435" y="1563583"/>
        <a:ext cx="1800000" cy="720000"/>
      </dsp:txXfrm>
    </dsp:sp>
    <dsp:sp modelId="{AD0E84E0-4624-4AB6-8DCB-CA536CDA5A2C}">
      <dsp:nvSpPr>
        <dsp:cNvPr id="0" name=""/>
        <dsp:cNvSpPr/>
      </dsp:nvSpPr>
      <dsp:spPr>
        <a:xfrm>
          <a:off x="4750435" y="48347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60BD6-598E-4FED-844D-7F23279C59CF}">
      <dsp:nvSpPr>
        <dsp:cNvPr id="0" name=""/>
        <dsp:cNvSpPr/>
      </dsp:nvSpPr>
      <dsp:spPr>
        <a:xfrm>
          <a:off x="4255435" y="15635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Old notebooks are available in case you need Python 2 information.</a:t>
          </a:r>
          <a:endParaRPr lang="en-US" sz="1300" kern="1200"/>
        </a:p>
      </dsp:txBody>
      <dsp:txXfrm>
        <a:off x="4255435" y="1563583"/>
        <a:ext cx="1800000" cy="720000"/>
      </dsp:txXfrm>
    </dsp:sp>
    <dsp:sp modelId="{17574FB1-D975-4217-88DC-D3D67DE7D518}">
      <dsp:nvSpPr>
        <dsp:cNvPr id="0" name=""/>
        <dsp:cNvSpPr/>
      </dsp:nvSpPr>
      <dsp:spPr>
        <a:xfrm>
          <a:off x="6865435" y="48347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EC401-C5E1-4237-9898-577916DE8B1B}">
      <dsp:nvSpPr>
        <dsp:cNvPr id="0" name=""/>
        <dsp:cNvSpPr/>
      </dsp:nvSpPr>
      <dsp:spPr>
        <a:xfrm>
          <a:off x="6370435" y="15635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Let’s get started by installing Python 3!</a:t>
          </a:r>
          <a:endParaRPr lang="en-US" sz="1300" kern="1200"/>
        </a:p>
      </dsp:txBody>
      <dsp:txXfrm>
        <a:off x="6370435" y="156358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A4775-2CA6-47B4-9524-96471C9F8CC7}" type="datetimeFigureOut">
              <a:rPr lang="LID4096" smtClean="0"/>
              <a:t>01/31/2022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BFA73-1E6A-41F0-9240-CFC22A2CF3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864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BFA73-1E6A-41F0-9240-CFC22A2CF36F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45852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57930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3774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45852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57930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37740" y="593280"/>
            <a:ext cx="9230130" cy="353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45852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57930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3774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45852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57930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37740" y="593280"/>
            <a:ext cx="9230130" cy="353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1EB33A03-4975-4AB0-AF86-2F1E8600E140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8.sv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O9EU6IesFw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68693" y="1241359"/>
            <a:ext cx="5695639" cy="228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Fundamentals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3968516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sz="2400" kern="1200" spc="-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Ch€f</a:t>
            </a:r>
            <a:endParaRPr lang="en-US" sz="2400" kern="1200" spc="-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20065" y="329184"/>
            <a:ext cx="5601843" cy="1783080"/>
          </a:xfrm>
          <a:prstGeom prst="rect">
            <a:avLst/>
          </a:prstGeom>
        </p:spPr>
        <p:txBody>
          <a:bodyPr lIns="0" tIns="91440" rIns="0" bIns="91440" anchor="b">
            <a:normAutofit/>
          </a:bodyPr>
          <a:lstStyle/>
          <a:p>
            <a:pPr>
              <a:tabLst>
                <a:tab pos="0" algn="l"/>
              </a:tabLst>
            </a:pPr>
            <a:r>
              <a:rPr lang="en" sz="4900" spc="-1">
                <a:latin typeface="Montserrat"/>
                <a:ea typeface="Montserrat"/>
              </a:rPr>
              <a:t>Python Bootcamp</a:t>
            </a:r>
            <a:endParaRPr lang="en-US" sz="4900" spc="-1">
              <a:latin typeface="Arial"/>
            </a:endParaRPr>
          </a:p>
        </p:txBody>
      </p:sp>
      <p:sp>
        <p:nvSpPr>
          <p:cNvPr id="1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8" y="2395728"/>
            <a:ext cx="3447916" cy="18288"/>
          </a:xfrm>
          <a:custGeom>
            <a:avLst/>
            <a:gdLst>
              <a:gd name="connsiteX0" fmla="*/ 0 w 3447916"/>
              <a:gd name="connsiteY0" fmla="*/ 0 h 18288"/>
              <a:gd name="connsiteX1" fmla="*/ 689583 w 3447916"/>
              <a:gd name="connsiteY1" fmla="*/ 0 h 18288"/>
              <a:gd name="connsiteX2" fmla="*/ 1379166 w 3447916"/>
              <a:gd name="connsiteY2" fmla="*/ 0 h 18288"/>
              <a:gd name="connsiteX3" fmla="*/ 2068750 w 3447916"/>
              <a:gd name="connsiteY3" fmla="*/ 0 h 18288"/>
              <a:gd name="connsiteX4" fmla="*/ 2689374 w 3447916"/>
              <a:gd name="connsiteY4" fmla="*/ 0 h 18288"/>
              <a:gd name="connsiteX5" fmla="*/ 3447916 w 3447916"/>
              <a:gd name="connsiteY5" fmla="*/ 0 h 18288"/>
              <a:gd name="connsiteX6" fmla="*/ 3447916 w 3447916"/>
              <a:gd name="connsiteY6" fmla="*/ 18288 h 18288"/>
              <a:gd name="connsiteX7" fmla="*/ 2827291 w 3447916"/>
              <a:gd name="connsiteY7" fmla="*/ 18288 h 18288"/>
              <a:gd name="connsiteX8" fmla="*/ 2241145 w 3447916"/>
              <a:gd name="connsiteY8" fmla="*/ 18288 h 18288"/>
              <a:gd name="connsiteX9" fmla="*/ 1551562 w 3447916"/>
              <a:gd name="connsiteY9" fmla="*/ 18288 h 18288"/>
              <a:gd name="connsiteX10" fmla="*/ 930937 w 3447916"/>
              <a:gd name="connsiteY10" fmla="*/ 18288 h 18288"/>
              <a:gd name="connsiteX11" fmla="*/ 0 w 3447916"/>
              <a:gd name="connsiteY11" fmla="*/ 18288 h 18288"/>
              <a:gd name="connsiteX12" fmla="*/ 0 w 3447916"/>
              <a:gd name="connsiteY12" fmla="*/ 0 h 18288"/>
              <a:gd name="connsiteX0" fmla="*/ 0 w 3447916"/>
              <a:gd name="connsiteY0" fmla="*/ 0 h 18288"/>
              <a:gd name="connsiteX1" fmla="*/ 620625 w 3447916"/>
              <a:gd name="connsiteY1" fmla="*/ 0 h 18288"/>
              <a:gd name="connsiteX2" fmla="*/ 1206771 w 3447916"/>
              <a:gd name="connsiteY2" fmla="*/ 0 h 18288"/>
              <a:gd name="connsiteX3" fmla="*/ 1827395 w 3447916"/>
              <a:gd name="connsiteY3" fmla="*/ 0 h 18288"/>
              <a:gd name="connsiteX4" fmla="*/ 2516979 w 3447916"/>
              <a:gd name="connsiteY4" fmla="*/ 0 h 18288"/>
              <a:gd name="connsiteX5" fmla="*/ 3447916 w 3447916"/>
              <a:gd name="connsiteY5" fmla="*/ 0 h 18288"/>
              <a:gd name="connsiteX6" fmla="*/ 3447916 w 3447916"/>
              <a:gd name="connsiteY6" fmla="*/ 18288 h 18288"/>
              <a:gd name="connsiteX7" fmla="*/ 2758333 w 3447916"/>
              <a:gd name="connsiteY7" fmla="*/ 18288 h 18288"/>
              <a:gd name="connsiteX8" fmla="*/ 1999791 w 3447916"/>
              <a:gd name="connsiteY8" fmla="*/ 18288 h 18288"/>
              <a:gd name="connsiteX9" fmla="*/ 1413646 w 3447916"/>
              <a:gd name="connsiteY9" fmla="*/ 18288 h 18288"/>
              <a:gd name="connsiteX10" fmla="*/ 655104 w 3447916"/>
              <a:gd name="connsiteY10" fmla="*/ 18288 h 18288"/>
              <a:gd name="connsiteX11" fmla="*/ 0 w 3447916"/>
              <a:gd name="connsiteY11" fmla="*/ 18288 h 18288"/>
              <a:gd name="connsiteX12" fmla="*/ 0 w 3447916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47916" h="18288" fill="none" extrusionOk="0">
                <a:moveTo>
                  <a:pt x="0" y="0"/>
                </a:moveTo>
                <a:cubicBezTo>
                  <a:pt x="167525" y="-25997"/>
                  <a:pt x="401319" y="29510"/>
                  <a:pt x="689583" y="0"/>
                </a:cubicBezTo>
                <a:cubicBezTo>
                  <a:pt x="991610" y="-2627"/>
                  <a:pt x="1046538" y="17144"/>
                  <a:pt x="1379166" y="0"/>
                </a:cubicBezTo>
                <a:cubicBezTo>
                  <a:pt x="1699672" y="-51152"/>
                  <a:pt x="1912958" y="13462"/>
                  <a:pt x="2068750" y="0"/>
                </a:cubicBezTo>
                <a:cubicBezTo>
                  <a:pt x="2224698" y="-58059"/>
                  <a:pt x="2363805" y="28161"/>
                  <a:pt x="2689374" y="0"/>
                </a:cubicBezTo>
                <a:cubicBezTo>
                  <a:pt x="2979421" y="7444"/>
                  <a:pt x="3141789" y="-40533"/>
                  <a:pt x="3447916" y="0"/>
                </a:cubicBezTo>
                <a:cubicBezTo>
                  <a:pt x="3447882" y="4844"/>
                  <a:pt x="3447506" y="11009"/>
                  <a:pt x="3447916" y="18288"/>
                </a:cubicBezTo>
                <a:cubicBezTo>
                  <a:pt x="3255069" y="35026"/>
                  <a:pt x="2946432" y="20032"/>
                  <a:pt x="2827291" y="18288"/>
                </a:cubicBezTo>
                <a:cubicBezTo>
                  <a:pt x="2687425" y="-23401"/>
                  <a:pt x="2410759" y="16525"/>
                  <a:pt x="2241145" y="18288"/>
                </a:cubicBezTo>
                <a:cubicBezTo>
                  <a:pt x="2077369" y="-13191"/>
                  <a:pt x="1829469" y="2860"/>
                  <a:pt x="1551562" y="18288"/>
                </a:cubicBezTo>
                <a:cubicBezTo>
                  <a:pt x="1281853" y="10870"/>
                  <a:pt x="1185371" y="44483"/>
                  <a:pt x="930937" y="18288"/>
                </a:cubicBezTo>
                <a:cubicBezTo>
                  <a:pt x="688626" y="-21660"/>
                  <a:pt x="263156" y="67705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47916" h="18288" stroke="0" extrusionOk="0">
                <a:moveTo>
                  <a:pt x="0" y="0"/>
                </a:moveTo>
                <a:cubicBezTo>
                  <a:pt x="160990" y="-52620"/>
                  <a:pt x="420937" y="10365"/>
                  <a:pt x="620625" y="0"/>
                </a:cubicBezTo>
                <a:cubicBezTo>
                  <a:pt x="833846" y="-2771"/>
                  <a:pt x="1069927" y="12649"/>
                  <a:pt x="1206771" y="0"/>
                </a:cubicBezTo>
                <a:cubicBezTo>
                  <a:pt x="1421791" y="18025"/>
                  <a:pt x="1615159" y="36317"/>
                  <a:pt x="1827395" y="0"/>
                </a:cubicBezTo>
                <a:cubicBezTo>
                  <a:pt x="2039053" y="2161"/>
                  <a:pt x="2220360" y="-16342"/>
                  <a:pt x="2516979" y="0"/>
                </a:cubicBezTo>
                <a:cubicBezTo>
                  <a:pt x="2859190" y="69834"/>
                  <a:pt x="3092766" y="-14241"/>
                  <a:pt x="3447916" y="0"/>
                </a:cubicBezTo>
                <a:cubicBezTo>
                  <a:pt x="3447391" y="5049"/>
                  <a:pt x="3448109" y="12044"/>
                  <a:pt x="3447916" y="18288"/>
                </a:cubicBezTo>
                <a:cubicBezTo>
                  <a:pt x="3198022" y="45028"/>
                  <a:pt x="3077187" y="25297"/>
                  <a:pt x="2758333" y="18288"/>
                </a:cubicBezTo>
                <a:cubicBezTo>
                  <a:pt x="2427425" y="32065"/>
                  <a:pt x="2337538" y="14663"/>
                  <a:pt x="1999791" y="18288"/>
                </a:cubicBezTo>
                <a:cubicBezTo>
                  <a:pt x="1658049" y="26408"/>
                  <a:pt x="1708132" y="26592"/>
                  <a:pt x="1413646" y="18288"/>
                </a:cubicBezTo>
                <a:cubicBezTo>
                  <a:pt x="1176800" y="-2206"/>
                  <a:pt x="867123" y="59029"/>
                  <a:pt x="655104" y="18288"/>
                </a:cubicBezTo>
                <a:cubicBezTo>
                  <a:pt x="460234" y="-11051"/>
                  <a:pt x="252404" y="25772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47916" h="18288" fill="none" stroke="0" extrusionOk="0">
                <a:moveTo>
                  <a:pt x="0" y="0"/>
                </a:moveTo>
                <a:cubicBezTo>
                  <a:pt x="149136" y="-14401"/>
                  <a:pt x="374319" y="-20106"/>
                  <a:pt x="689583" y="0"/>
                </a:cubicBezTo>
                <a:cubicBezTo>
                  <a:pt x="984035" y="3033"/>
                  <a:pt x="1036218" y="26797"/>
                  <a:pt x="1379166" y="0"/>
                </a:cubicBezTo>
                <a:cubicBezTo>
                  <a:pt x="1727082" y="-29073"/>
                  <a:pt x="1905884" y="29951"/>
                  <a:pt x="2068750" y="0"/>
                </a:cubicBezTo>
                <a:cubicBezTo>
                  <a:pt x="2257344" y="-4406"/>
                  <a:pt x="2401723" y="32277"/>
                  <a:pt x="2689374" y="0"/>
                </a:cubicBezTo>
                <a:cubicBezTo>
                  <a:pt x="3004972" y="-17963"/>
                  <a:pt x="3150254" y="-23896"/>
                  <a:pt x="3447916" y="0"/>
                </a:cubicBezTo>
                <a:cubicBezTo>
                  <a:pt x="3448230" y="4158"/>
                  <a:pt x="3446937" y="12539"/>
                  <a:pt x="3447916" y="18288"/>
                </a:cubicBezTo>
                <a:cubicBezTo>
                  <a:pt x="3286164" y="53041"/>
                  <a:pt x="2946560" y="43048"/>
                  <a:pt x="2827291" y="18288"/>
                </a:cubicBezTo>
                <a:cubicBezTo>
                  <a:pt x="2671114" y="-51075"/>
                  <a:pt x="2440528" y="6315"/>
                  <a:pt x="2241145" y="18288"/>
                </a:cubicBezTo>
                <a:cubicBezTo>
                  <a:pt x="2069710" y="-28593"/>
                  <a:pt x="1785553" y="-15052"/>
                  <a:pt x="1551562" y="18288"/>
                </a:cubicBezTo>
                <a:cubicBezTo>
                  <a:pt x="1272304" y="-4068"/>
                  <a:pt x="1183980" y="30939"/>
                  <a:pt x="930937" y="18288"/>
                </a:cubicBezTo>
                <a:cubicBezTo>
                  <a:pt x="737679" y="38689"/>
                  <a:pt x="234503" y="38586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47916"/>
                      <a:gd name="connsiteY0" fmla="*/ 0 h 18288"/>
                      <a:gd name="connsiteX1" fmla="*/ 689583 w 3447916"/>
                      <a:gd name="connsiteY1" fmla="*/ 0 h 18288"/>
                      <a:gd name="connsiteX2" fmla="*/ 1379166 w 3447916"/>
                      <a:gd name="connsiteY2" fmla="*/ 0 h 18288"/>
                      <a:gd name="connsiteX3" fmla="*/ 2068750 w 3447916"/>
                      <a:gd name="connsiteY3" fmla="*/ 0 h 18288"/>
                      <a:gd name="connsiteX4" fmla="*/ 2689374 w 3447916"/>
                      <a:gd name="connsiteY4" fmla="*/ 0 h 18288"/>
                      <a:gd name="connsiteX5" fmla="*/ 3447916 w 3447916"/>
                      <a:gd name="connsiteY5" fmla="*/ 0 h 18288"/>
                      <a:gd name="connsiteX6" fmla="*/ 3447916 w 3447916"/>
                      <a:gd name="connsiteY6" fmla="*/ 18288 h 18288"/>
                      <a:gd name="connsiteX7" fmla="*/ 2827291 w 3447916"/>
                      <a:gd name="connsiteY7" fmla="*/ 18288 h 18288"/>
                      <a:gd name="connsiteX8" fmla="*/ 2241145 w 3447916"/>
                      <a:gd name="connsiteY8" fmla="*/ 18288 h 18288"/>
                      <a:gd name="connsiteX9" fmla="*/ 1551562 w 3447916"/>
                      <a:gd name="connsiteY9" fmla="*/ 18288 h 18288"/>
                      <a:gd name="connsiteX10" fmla="*/ 930937 w 3447916"/>
                      <a:gd name="connsiteY10" fmla="*/ 18288 h 18288"/>
                      <a:gd name="connsiteX11" fmla="*/ 0 w 3447916"/>
                      <a:gd name="connsiteY11" fmla="*/ 18288 h 18288"/>
                      <a:gd name="connsiteX12" fmla="*/ 0 w 3447916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47916" h="18288" fill="none" extrusionOk="0">
                        <a:moveTo>
                          <a:pt x="0" y="0"/>
                        </a:moveTo>
                        <a:cubicBezTo>
                          <a:pt x="184787" y="-30797"/>
                          <a:pt x="388640" y="-3566"/>
                          <a:pt x="689583" y="0"/>
                        </a:cubicBezTo>
                        <a:cubicBezTo>
                          <a:pt x="990526" y="3566"/>
                          <a:pt x="1045815" y="21488"/>
                          <a:pt x="1379166" y="0"/>
                        </a:cubicBezTo>
                        <a:cubicBezTo>
                          <a:pt x="1712517" y="-21488"/>
                          <a:pt x="1909810" y="27935"/>
                          <a:pt x="2068750" y="0"/>
                        </a:cubicBezTo>
                        <a:cubicBezTo>
                          <a:pt x="2227690" y="-27935"/>
                          <a:pt x="2383983" y="23029"/>
                          <a:pt x="2689374" y="0"/>
                        </a:cubicBezTo>
                        <a:cubicBezTo>
                          <a:pt x="2994765" y="-23029"/>
                          <a:pt x="3151108" y="-9949"/>
                          <a:pt x="3447916" y="0"/>
                        </a:cubicBezTo>
                        <a:cubicBezTo>
                          <a:pt x="3448358" y="4516"/>
                          <a:pt x="3447089" y="12266"/>
                          <a:pt x="3447916" y="18288"/>
                        </a:cubicBezTo>
                        <a:cubicBezTo>
                          <a:pt x="3260136" y="46485"/>
                          <a:pt x="2959725" y="47038"/>
                          <a:pt x="2827291" y="18288"/>
                        </a:cubicBezTo>
                        <a:cubicBezTo>
                          <a:pt x="2694857" y="-10462"/>
                          <a:pt x="2429605" y="37546"/>
                          <a:pt x="2241145" y="18288"/>
                        </a:cubicBezTo>
                        <a:cubicBezTo>
                          <a:pt x="2052685" y="-970"/>
                          <a:pt x="1827813" y="18087"/>
                          <a:pt x="1551562" y="18288"/>
                        </a:cubicBezTo>
                        <a:cubicBezTo>
                          <a:pt x="1275311" y="18489"/>
                          <a:pt x="1179959" y="32052"/>
                          <a:pt x="930937" y="18288"/>
                        </a:cubicBezTo>
                        <a:cubicBezTo>
                          <a:pt x="681915" y="4524"/>
                          <a:pt x="308539" y="5887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47916" h="18288" stroke="0" extrusionOk="0">
                        <a:moveTo>
                          <a:pt x="0" y="0"/>
                        </a:moveTo>
                        <a:cubicBezTo>
                          <a:pt x="198308" y="-18860"/>
                          <a:pt x="400432" y="17997"/>
                          <a:pt x="620625" y="0"/>
                        </a:cubicBezTo>
                        <a:cubicBezTo>
                          <a:pt x="840818" y="-17997"/>
                          <a:pt x="1033589" y="-6739"/>
                          <a:pt x="1206771" y="0"/>
                        </a:cubicBezTo>
                        <a:cubicBezTo>
                          <a:pt x="1379953" y="6739"/>
                          <a:pt x="1593141" y="18453"/>
                          <a:pt x="1827395" y="0"/>
                        </a:cubicBezTo>
                        <a:cubicBezTo>
                          <a:pt x="2061649" y="-18453"/>
                          <a:pt x="2209525" y="-24950"/>
                          <a:pt x="2516979" y="0"/>
                        </a:cubicBezTo>
                        <a:cubicBezTo>
                          <a:pt x="2824433" y="24950"/>
                          <a:pt x="3107759" y="26539"/>
                          <a:pt x="3447916" y="0"/>
                        </a:cubicBezTo>
                        <a:cubicBezTo>
                          <a:pt x="3448493" y="4624"/>
                          <a:pt x="3448735" y="11191"/>
                          <a:pt x="3447916" y="18288"/>
                        </a:cubicBezTo>
                        <a:cubicBezTo>
                          <a:pt x="3201067" y="51110"/>
                          <a:pt x="3093009" y="4606"/>
                          <a:pt x="2758333" y="18288"/>
                        </a:cubicBezTo>
                        <a:cubicBezTo>
                          <a:pt x="2423657" y="31970"/>
                          <a:pt x="2348728" y="-288"/>
                          <a:pt x="1999791" y="18288"/>
                        </a:cubicBezTo>
                        <a:cubicBezTo>
                          <a:pt x="1650854" y="36864"/>
                          <a:pt x="1701460" y="32459"/>
                          <a:pt x="1413646" y="18288"/>
                        </a:cubicBezTo>
                        <a:cubicBezTo>
                          <a:pt x="1125832" y="4117"/>
                          <a:pt x="881825" y="32958"/>
                          <a:pt x="655104" y="18288"/>
                        </a:cubicBezTo>
                        <a:cubicBezTo>
                          <a:pt x="428383" y="3618"/>
                          <a:pt x="273188" y="36854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Laptop with phone and calculator">
            <a:extLst>
              <a:ext uri="{FF2B5EF4-FFF2-40B4-BE49-F238E27FC236}">
                <a16:creationId xmlns:a16="http://schemas.microsoft.com/office/drawing/2014/main" id="{1CAC27D4-C37C-4783-945E-5C86EB576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9370" y="413392"/>
            <a:ext cx="3261550" cy="326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8F532-689C-4E12-BA7F-EDE8549A67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86" b="7718"/>
          <a:stretch/>
        </p:blipFill>
        <p:spPr>
          <a:xfrm>
            <a:off x="6711055" y="4079193"/>
            <a:ext cx="2603320" cy="217627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graphicFrame>
        <p:nvGraphicFramePr>
          <p:cNvPr id="110" name="PlaceHolder 2">
            <a:extLst>
              <a:ext uri="{FF2B5EF4-FFF2-40B4-BE49-F238E27FC236}">
                <a16:creationId xmlns:a16="http://schemas.microsoft.com/office/drawing/2014/main" id="{046BC216-4BE2-479D-944B-1E444768CD23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820001683"/>
              </p:ext>
            </p:extLst>
          </p:nvPr>
        </p:nvGraphicFramePr>
        <p:xfrm>
          <a:off x="520065" y="2706624"/>
          <a:ext cx="5869305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Montserrat"/>
                <a:ea typeface="Montserrat"/>
              </a:rPr>
              <a:t>Python Bootcamp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6" name="PlaceHolder 2">
            <a:extLst>
              <a:ext uri="{FF2B5EF4-FFF2-40B4-BE49-F238E27FC236}">
                <a16:creationId xmlns:a16="http://schemas.microsoft.com/office/drawing/2014/main" id="{D08C7604-1798-42BA-BB51-2FE9DCE67A9F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692760" y="2009610"/>
          <a:ext cx="8683920" cy="341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5801E7A-1B25-40D6-A075-BAE44E0326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686" b="7718"/>
          <a:stretch/>
        </p:blipFill>
        <p:spPr>
          <a:xfrm>
            <a:off x="565259" y="968947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1002" y="857251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43114" y="857251"/>
            <a:ext cx="3072908" cy="1627995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138985" y="-2900282"/>
            <a:ext cx="1628032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18674" y="1118899"/>
            <a:ext cx="7288583" cy="1182335"/>
          </a:xfrm>
          <a:prstGeom prst="rect">
            <a:avLst/>
          </a:prstGeom>
        </p:spPr>
        <p:txBody>
          <a:bodyPr lIns="0" tIns="91440" rIns="0" bIns="91440" anchor="ctr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" sz="3000" spc="-1" dirty="0">
                <a:solidFill>
                  <a:srgbClr val="FFFFFF"/>
                </a:solidFill>
                <a:latin typeface="Montserrat"/>
                <a:ea typeface="Montserrat"/>
              </a:rPr>
              <a:t>Python Bootcamp</a:t>
            </a:r>
            <a:endParaRPr lang="en-US" sz="3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9EC8E-319F-4872-8572-A6BCA5FC8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565259" y="968947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19" name="PlaceHolder 2">
            <a:extLst>
              <a:ext uri="{FF2B5EF4-FFF2-40B4-BE49-F238E27FC236}">
                <a16:creationId xmlns:a16="http://schemas.microsoft.com/office/drawing/2014/main" id="{3E738C26-1DF5-4BEE-9180-743C67FFAEBC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654659260"/>
              </p:ext>
            </p:extLst>
          </p:nvPr>
        </p:nvGraphicFramePr>
        <p:xfrm>
          <a:off x="864043" y="2819234"/>
          <a:ext cx="8195871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92760" y="2402730"/>
            <a:ext cx="8520120" cy="1404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1" spc="-1">
                <a:solidFill>
                  <a:srgbClr val="000000"/>
                </a:solidFill>
                <a:latin typeface="Montserrat"/>
                <a:ea typeface="Montserrat"/>
              </a:rPr>
              <a:t>Command Line </a:t>
            </a:r>
            <a:endParaRPr lang="en-US" sz="5200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1" spc="-1">
                <a:solidFill>
                  <a:srgbClr val="000000"/>
                </a:solidFill>
                <a:latin typeface="Montserrat"/>
                <a:ea typeface="Montserrat"/>
              </a:rPr>
              <a:t>Crash Course</a:t>
            </a:r>
            <a:endParaRPr lang="en-US" sz="52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33DCB-9F28-451A-9ABF-A76C590D5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Before we install anything, its important to have a very quick overview of how to work at the command line.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This allows you to programmatically move through your computer’s directories.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2D3C1-3174-43A3-82C0-410831E7E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We will cover: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Find your current directory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Listing all files in a directory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How to change directory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How to clear the command line screen</a:t>
            </a: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 dirty="0">
                <a:solidFill>
                  <a:srgbClr val="434343"/>
                </a:solidFill>
                <a:latin typeface="Montserrat"/>
              </a:rPr>
              <a:t>How to create a text file and read it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9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4CC84-F304-4AA7-A7DB-51DB755BC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MacOS and Linux Users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Jump to: 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 marL="457200" indent="-412920">
              <a:lnSpc>
                <a:spcPct val="100000"/>
              </a:lnSpc>
              <a:spcBef>
                <a:spcPts val="1599"/>
              </a:spcBef>
              <a:buClr>
                <a:srgbClr val="434343"/>
              </a:buClr>
              <a:buFont typeface="Montserrat"/>
              <a:buChar char="●"/>
              <a:tabLst>
                <a:tab pos="0" algn="l"/>
              </a:tabLst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Windows Users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Jump to: 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9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9E518-75C7-4EDD-A9BB-B28DFF3FC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286" y="85725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" y="85725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8108" y="1022397"/>
            <a:ext cx="7066893" cy="4978354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8350" y="2432023"/>
            <a:ext cx="1456680" cy="14171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590872" y="1976679"/>
            <a:ext cx="2240924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8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409950" y="2311619"/>
            <a:ext cx="5733470" cy="2063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tabLst>
                <a:tab pos="0" algn="l"/>
              </a:tabLst>
            </a:pPr>
            <a:r>
              <a:rPr lang="en-US" sz="6000" b="1" spc="-1"/>
              <a:t>Python Overview</a:t>
            </a:r>
            <a:endParaRPr lang="en-US" sz="6000" spc="-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265F9-409F-4B7C-AB66-302A7CE4E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565259" y="968947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In this lecture we will do a brief overview of what Python is, why choose Python for programming, and what you can do with Python.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This lecture </a:t>
            </a:r>
            <a:r>
              <a:rPr lang="en-US" sz="2900" spc="-1" dirty="0">
                <a:solidFill>
                  <a:srgbClr val="434343"/>
                </a:solidFill>
                <a:latin typeface="Montserrat"/>
                <a:ea typeface="Montserrat"/>
              </a:rPr>
              <a:t>is</a:t>
            </a: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 geared towards people new to programming.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B6683-B0FF-41C9-ABFE-6A1E9CF8A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Montserrat"/>
                <a:ea typeface="Montserrat"/>
              </a:rPr>
              <a:t>Python Bootcamp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564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Brief History of Python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Created in 1990 by Guido van Rossum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Python 3 released in 2008</a:t>
            </a: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231;p35"/>
          <p:cNvPicPr/>
          <p:nvPr/>
        </p:nvPicPr>
        <p:blipFill>
          <a:blip r:embed="rId2"/>
          <a:stretch/>
        </p:blipFill>
        <p:spPr>
          <a:xfrm>
            <a:off x="5729160" y="3424410"/>
            <a:ext cx="3647160" cy="24336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64C924-C8F0-4E26-8D5D-2D2928F1E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1" y="857251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95745" y="1954531"/>
            <a:ext cx="2834423" cy="1264157"/>
          </a:xfrm>
          <a:prstGeom prst="rect">
            <a:avLst/>
          </a:prstGeom>
        </p:spPr>
        <p:txBody>
          <a:bodyPr lIns="0" tIns="91440" rIns="0" bIns="91440" anchor="t">
            <a:normAutofit/>
          </a:bodyPr>
          <a:lstStyle/>
          <a:p>
            <a:pPr algn="r">
              <a:tabLst>
                <a:tab pos="0" algn="l"/>
              </a:tabLst>
            </a:pPr>
            <a:r>
              <a:rPr lang="en" sz="3600" spc="-1" dirty="0">
                <a:latin typeface="Montserrat"/>
                <a:ea typeface="Montserrat"/>
              </a:rPr>
              <a:t>Python Bootcamp</a:t>
            </a:r>
            <a:endParaRPr lang="en-US" sz="3600" spc="-1" dirty="0">
              <a:latin typeface="Arial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8251" y="4168684"/>
            <a:ext cx="8986749" cy="1565846"/>
            <a:chOff x="143163" y="5763486"/>
            <a:chExt cx="11982332" cy="73955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280" y="1298122"/>
            <a:ext cx="4878975" cy="4261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288119" y="1260915"/>
            <a:ext cx="4748983" cy="4261757"/>
          </a:xfrm>
          <a:prstGeom prst="rect">
            <a:avLst/>
          </a:prstGeom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220000"/>
              </a:lnSpc>
              <a:spcAft>
                <a:spcPts val="600"/>
              </a:spcAft>
              <a:buClr>
                <a:srgbClr val="434343"/>
              </a:buClr>
              <a:buFont typeface="Wingdings" panose="05000000000000000000" pitchFamily="2" charset="2"/>
              <a:buChar char="v"/>
            </a:pPr>
            <a:r>
              <a:rPr lang="en" sz="1400" spc="-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Course Overview Lecture</a:t>
            </a:r>
            <a:endParaRPr lang="en-US" sz="1400" spc="-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914400" lvl="1" indent="-412920" algn="l">
              <a:lnSpc>
                <a:spcPct val="220000"/>
              </a:lnSpc>
              <a:spcAft>
                <a:spcPts val="600"/>
              </a:spcAft>
              <a:buClr>
                <a:srgbClr val="434343"/>
              </a:buClr>
              <a:buFont typeface="Wingdings" panose="05000000000000000000" pitchFamily="2" charset="2"/>
              <a:buChar char="v"/>
            </a:pPr>
            <a:r>
              <a:rPr lang="en" sz="1400" spc="-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Useful tips for going through the course</a:t>
            </a:r>
            <a:endParaRPr lang="en-US" sz="1400" spc="-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914400" lvl="1" indent="-412920" algn="l">
              <a:lnSpc>
                <a:spcPct val="220000"/>
              </a:lnSpc>
              <a:spcAft>
                <a:spcPts val="600"/>
              </a:spcAft>
              <a:buClr>
                <a:srgbClr val="434343"/>
              </a:buClr>
              <a:buFont typeface="Wingdings" panose="05000000000000000000" pitchFamily="2" charset="2"/>
              <a:buChar char="v"/>
            </a:pPr>
            <a:r>
              <a:rPr lang="en" sz="1400" spc="-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get help during the course</a:t>
            </a:r>
            <a:endParaRPr lang="en-US" sz="1400" spc="-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914400" lvl="1" indent="-412920" algn="l">
              <a:lnSpc>
                <a:spcPct val="220000"/>
              </a:lnSpc>
              <a:spcAft>
                <a:spcPts val="600"/>
              </a:spcAft>
              <a:buClr>
                <a:srgbClr val="434343"/>
              </a:buClr>
              <a:buFont typeface="Wingdings" panose="05000000000000000000" pitchFamily="2" charset="2"/>
              <a:buChar char="v"/>
            </a:pPr>
            <a:r>
              <a:rPr lang="en" sz="1400" spc="-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Advice on how to approach the course</a:t>
            </a:r>
            <a:endParaRPr lang="en-US" sz="1400" spc="-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914400" lvl="1" indent="-412920" algn="l">
              <a:lnSpc>
                <a:spcPct val="220000"/>
              </a:lnSpc>
              <a:spcAft>
                <a:spcPts val="600"/>
              </a:spcAft>
              <a:buClr>
                <a:srgbClr val="434343"/>
              </a:buClr>
              <a:buFont typeface="Wingdings" panose="05000000000000000000" pitchFamily="2" charset="2"/>
              <a:buChar char="v"/>
            </a:pPr>
            <a:r>
              <a:rPr lang="en" sz="1400" spc="-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 to find the course notebooks</a:t>
            </a:r>
            <a:endParaRPr lang="en-US" sz="1400" spc="-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914400" lvl="1" indent="-412920" algn="l">
              <a:lnSpc>
                <a:spcPct val="220000"/>
              </a:lnSpc>
              <a:spcAft>
                <a:spcPts val="600"/>
              </a:spcAft>
              <a:buClr>
                <a:srgbClr val="434343"/>
              </a:buClr>
              <a:buFont typeface="Wingdings" panose="05000000000000000000" pitchFamily="2" charset="2"/>
              <a:buChar char="v"/>
            </a:pPr>
            <a:r>
              <a:rPr lang="en" sz="1400" spc="-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use the student chat channel</a:t>
            </a:r>
            <a:endParaRPr lang="en-US" sz="1400" spc="-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21DFA-E7BB-4F13-9D00-44F382991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565259" y="968947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Montserrat"/>
                <a:ea typeface="Montserrat"/>
              </a:rPr>
              <a:t>Python Bootcamp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560" cy="1209078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000" spc="-1" dirty="0">
                <a:solidFill>
                  <a:srgbClr val="434343"/>
                </a:solidFill>
                <a:latin typeface="Montserrat"/>
                <a:ea typeface="Montserrat"/>
              </a:rPr>
              <a:t>Brief History of Python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000" spc="-1" dirty="0">
                <a:solidFill>
                  <a:srgbClr val="434343"/>
                </a:solidFill>
                <a:latin typeface="Montserrat"/>
                <a:ea typeface="Montserrat"/>
              </a:rPr>
              <a:t>Specifically designed as an </a:t>
            </a:r>
            <a:r>
              <a:rPr lang="en-US" sz="2000" spc="-1" dirty="0">
                <a:solidFill>
                  <a:srgbClr val="434343"/>
                </a:solidFill>
                <a:latin typeface="Montserrat"/>
                <a:ea typeface="Montserrat"/>
              </a:rPr>
              <a:t>easy-to-use</a:t>
            </a:r>
            <a:r>
              <a:rPr lang="en" sz="2000" spc="-1" dirty="0">
                <a:solidFill>
                  <a:srgbClr val="434343"/>
                </a:solidFill>
                <a:latin typeface="Montserrat"/>
                <a:ea typeface="Montserrat"/>
              </a:rPr>
              <a:t> language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000" spc="-1" dirty="0">
                <a:solidFill>
                  <a:srgbClr val="434343"/>
                </a:solidFill>
                <a:latin typeface="Montserrat"/>
                <a:ea typeface="Montserrat"/>
              </a:rPr>
              <a:t>High focus on readability of code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40;p36"/>
          <p:cNvPicPr/>
          <p:nvPr/>
        </p:nvPicPr>
        <p:blipFill>
          <a:blip r:embed="rId2"/>
          <a:stretch/>
        </p:blipFill>
        <p:spPr>
          <a:xfrm>
            <a:off x="5729160" y="3424410"/>
            <a:ext cx="3647160" cy="24336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473E82-EAEE-40CE-84E4-BDF85DC14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Montserrat"/>
                <a:ea typeface="Montserrat"/>
              </a:rPr>
              <a:t>Python Bootcamp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2507526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400" spc="-1" dirty="0">
                <a:solidFill>
                  <a:srgbClr val="434343"/>
                </a:solidFill>
                <a:latin typeface="Montserrat"/>
                <a:ea typeface="Montserrat"/>
              </a:rPr>
              <a:t>Why Choose Python?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400" spc="-1" dirty="0">
                <a:solidFill>
                  <a:srgbClr val="434343"/>
                </a:solidFill>
                <a:latin typeface="Montserrat"/>
                <a:ea typeface="Montserrat"/>
              </a:rPr>
              <a:t>Designed for clear, logical code that is easy to read and learn.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400" spc="-1" dirty="0">
                <a:solidFill>
                  <a:srgbClr val="434343"/>
                </a:solidFill>
                <a:latin typeface="Montserrat"/>
                <a:ea typeface="Montserrat"/>
              </a:rPr>
              <a:t>Lots of existing libraries and frameworks written in Python allowing users to apply Python to a wide variety of tasks.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6E04F-6440-4CFD-93F3-EB57270C0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Why Choose Python?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Focuses on optimizing developer time, rather than a computer’s processing time.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 dirty="0">
                <a:solidFill>
                  <a:srgbClr val="434343"/>
                </a:solidFill>
                <a:latin typeface="Montserrat"/>
                <a:ea typeface="Montserrat"/>
              </a:rPr>
              <a:t>Great documentation online: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b="1" spc="-1" dirty="0">
                <a:solidFill>
                  <a:srgbClr val="434343"/>
                </a:solidFill>
                <a:latin typeface="Montserrat"/>
                <a:ea typeface="Montserrat"/>
              </a:rPr>
              <a:t>docs.python.org/3</a:t>
            </a:r>
            <a:endParaRPr lang="en-US" sz="2900" spc="-1" dirty="0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9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8B77B-1BC5-4E33-86FC-3C46C467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What can you do with Python?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This course first focuses on “base” Python, which consists of the core components of the language and writing scripts and small programs.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Later we begin to learn about outside libraries and frameworks that greatly expand Python’s capabilities.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88CD7-3DA9-4B50-8F2E-9F392D51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What can you do with Python?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Automate simple tasks 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Searching for files and editing them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Scraping information from a website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Reading and editing excel files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Work with PDFs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Automate emails and text messages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Fill out forms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400BC-1F00-4E14-A11E-3AE46BDAE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What can you do with Python?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Data Science and Machine Learning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Analyze large data files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Create visualizations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Perform machine learning tasks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Create and run predictive algorithms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91271-1075-4B29-8D24-FF5561B39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What can you do with Python?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Create websites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Use web frameworks such as Django and Flask to handle the backend of a website and user data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2" indent="-412920">
              <a:buClr>
                <a:srgbClr val="434343"/>
              </a:buClr>
              <a:buFont typeface="Montserrat"/>
              <a:buChar char="■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Create interactive dashboards for users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96E2F-0FD0-4283-8EA2-7EA417F17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Montserrat"/>
                <a:ea typeface="Montserrat"/>
              </a:rPr>
              <a:t>Python Bootcamp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Once you understand base Python and begin working with a few libraries, you’ll quickly begin to see the vast potential Python has for your own projects!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Let’s get started with setting you up for the course!</a:t>
            </a: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DC5A8-A027-45AA-9DCB-8F7A78479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92760" y="2402730"/>
            <a:ext cx="8520120" cy="1404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1" spc="-1">
                <a:solidFill>
                  <a:srgbClr val="000000"/>
                </a:solidFill>
                <a:latin typeface="Montserrat"/>
                <a:ea typeface="Montserrat"/>
              </a:rPr>
              <a:t>Windows </a:t>
            </a:r>
            <a:endParaRPr lang="en-US" sz="5200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1" spc="-1">
                <a:solidFill>
                  <a:srgbClr val="000000"/>
                </a:solidFill>
                <a:latin typeface="Montserrat"/>
                <a:ea typeface="Montserrat"/>
              </a:rPr>
              <a:t>Command Line</a:t>
            </a:r>
            <a:endParaRPr lang="en-US" sz="52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11895-E98A-4869-BAAD-DFF710A93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126347" y="127699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92760" y="2402730"/>
            <a:ext cx="8520120" cy="1404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1" spc="-1">
                <a:solidFill>
                  <a:srgbClr val="000000"/>
                </a:solidFill>
                <a:latin typeface="Montserrat"/>
                <a:ea typeface="Montserrat"/>
              </a:rPr>
              <a:t>MacOS and Linux </a:t>
            </a:r>
            <a:endParaRPr lang="en-US" sz="5200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1" spc="-1">
                <a:solidFill>
                  <a:srgbClr val="000000"/>
                </a:solidFill>
                <a:latin typeface="Montserrat"/>
                <a:ea typeface="Montserrat"/>
              </a:rPr>
              <a:t>Command Line</a:t>
            </a:r>
            <a:endParaRPr lang="en-US" sz="52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309;p45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1002" y="857251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9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43114" y="857251"/>
            <a:ext cx="3072908" cy="1627995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138985" y="-2900282"/>
            <a:ext cx="1628032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156181" y="1079844"/>
            <a:ext cx="5345731" cy="1182335"/>
          </a:xfrm>
          <a:prstGeom prst="rect">
            <a:avLst/>
          </a:prstGeom>
        </p:spPr>
        <p:txBody>
          <a:bodyPr lIns="0" tIns="91440" rIns="0" bIns="91440" anchor="ctr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" sz="3000" spc="-1" dirty="0">
                <a:solidFill>
                  <a:srgbClr val="FFFFFF"/>
                </a:solidFill>
                <a:latin typeface="Montserrat"/>
                <a:ea typeface="Montserrat"/>
              </a:rPr>
              <a:t>Useful Tips</a:t>
            </a:r>
            <a:endParaRPr lang="en-US" sz="3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6A623-F7B3-473A-8DC5-B3C27930A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565259" y="968947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03" name="PlaceHolder 2">
            <a:extLst>
              <a:ext uri="{FF2B5EF4-FFF2-40B4-BE49-F238E27FC236}">
                <a16:creationId xmlns:a16="http://schemas.microsoft.com/office/drawing/2014/main" id="{FF38A482-BA22-4111-9C95-67CAE10C3E18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80420232"/>
              </p:ext>
            </p:extLst>
          </p:nvPr>
        </p:nvGraphicFramePr>
        <p:xfrm>
          <a:off x="864043" y="2819234"/>
          <a:ext cx="8195871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92760" y="3285090"/>
            <a:ext cx="8520120" cy="1404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1" spc="-1">
                <a:solidFill>
                  <a:srgbClr val="000000"/>
                </a:solidFill>
                <a:latin typeface="Montserrat"/>
                <a:ea typeface="Montserrat"/>
              </a:rPr>
              <a:t>Python Overview </a:t>
            </a:r>
            <a:endParaRPr lang="en-US" sz="5200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1" spc="-1">
                <a:solidFill>
                  <a:srgbClr val="000000"/>
                </a:solidFill>
                <a:latin typeface="Montserrat"/>
                <a:ea typeface="Montserrat"/>
              </a:rPr>
              <a:t>and</a:t>
            </a:r>
            <a:endParaRPr lang="en-US" sz="5200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1" spc="-1">
                <a:solidFill>
                  <a:srgbClr val="000000"/>
                </a:solidFill>
                <a:latin typeface="Montserrat"/>
                <a:ea typeface="Montserrat"/>
              </a:rPr>
              <a:t>Installing Python</a:t>
            </a:r>
            <a:endParaRPr lang="en-US" sz="52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316;p46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Developed by Guido Van Rossum in 1991 it has quickly become one of the most popular programming languages in the world.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324;p47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Python has many advantages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Developers can learn it quickly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Typically involves less code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Syntax is easier to read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Utilized by every major technology company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Huge amount of additional open-source libraries. 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oogle Shape;332;p48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To install Python we will use the free Anaconda distribution.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This distribution includes Python as well as many other useful libraries, including Jupyter.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Anaconda can also easily be installed on to any major OS, Windows, MacOS, or Linux.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340;p49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There is also Miniconda , which is a smaller sized version of Anaconda.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To begin installation go to: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		</a:t>
            </a:r>
            <a:r>
              <a:rPr lang="en" sz="2900" b="1" spc="-1">
                <a:solidFill>
                  <a:srgbClr val="434343"/>
                </a:solidFill>
                <a:latin typeface="Montserrat"/>
                <a:ea typeface="Montserrat"/>
              </a:rPr>
              <a:t>www.anaconda.com/downloads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348;p50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92760" y="2402730"/>
            <a:ext cx="8520120" cy="1404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1" spc="-1">
                <a:solidFill>
                  <a:srgbClr val="000000"/>
                </a:solidFill>
                <a:latin typeface="Montserrat"/>
                <a:ea typeface="Montserrat"/>
              </a:rPr>
              <a:t>Running Python Code</a:t>
            </a:r>
            <a:endParaRPr lang="en-US" sz="52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Google Shape;355;p51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There are several ways to run Python code.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First let’s discuss the various options for development environments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There are 3 main types of environments: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Text Editors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Full IDEs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Notebook Environments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363;p52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Text Editors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General editors for any text file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Work with a variety of file types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Can be customized with plugins and add-ons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Keep in mind, most are not designed with only Python in mind.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1" spc="-1">
                <a:solidFill>
                  <a:srgbClr val="434343"/>
                </a:solidFill>
                <a:latin typeface="Montserrat"/>
                <a:ea typeface="Montserrat"/>
              </a:rPr>
              <a:t>Most popular: Sublime Text and Atom 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Google Shape;371;p53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Full IDEs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Development Environments designed specifically for Python.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Larger programs.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Only community editions are free.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Designed specifically for Python, lots of extra functionality.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1" spc="-1">
                <a:solidFill>
                  <a:srgbClr val="434343"/>
                </a:solidFill>
                <a:latin typeface="Montserrat"/>
                <a:ea typeface="Montserrat"/>
              </a:rPr>
              <a:t>Most popular: PyCharm and Spyder</a:t>
            </a: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 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oogle Shape;379;p 1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Notebook Environments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Great for learning.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See input and output next to each other.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Support in-line markdown notes, visualizations, videos, and more.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Special file formats that are not .py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1" spc="-1">
                <a:solidFill>
                  <a:srgbClr val="434343"/>
                </a:solidFill>
                <a:latin typeface="Montserrat"/>
                <a:ea typeface="Montserrat"/>
              </a:rPr>
              <a:t>Most popular is Jupyter Notebook.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Google Shape;387;p55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23347" y="627564"/>
            <a:ext cx="6072765" cy="1325563"/>
          </a:xfrm>
          <a:prstGeom prst="rect">
            <a:avLst/>
          </a:prstGeom>
        </p:spPr>
        <p:txBody>
          <a:bodyPr lIns="0" tIns="91440" rIns="0" bIns="91440">
            <a:normAutofit/>
          </a:bodyPr>
          <a:lstStyle/>
          <a:p>
            <a:pPr>
              <a:tabLst>
                <a:tab pos="0" algn="l"/>
              </a:tabLst>
            </a:pPr>
            <a:r>
              <a:rPr lang="en" spc="-1">
                <a:latin typeface="Montserrat"/>
                <a:ea typeface="Montserrat"/>
              </a:rPr>
              <a:t>How to get help</a:t>
            </a:r>
            <a:endParaRPr lang="en-US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923348" y="2278173"/>
            <a:ext cx="6163252" cy="3450613"/>
          </a:xfrm>
          <a:prstGeom prst="rect">
            <a:avLst/>
          </a:prstGeom>
        </p:spPr>
        <p:txBody>
          <a:bodyPr lIns="0" tIns="91440" rIns="0" bIns="91440" anchor="ctr">
            <a:normAutofit/>
          </a:bodyPr>
          <a:lstStyle/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2000" spc="-1" dirty="0">
                <a:latin typeface="Montserrat"/>
                <a:ea typeface="Montserrat"/>
              </a:rPr>
              <a:t>Double check against course notebooks</a:t>
            </a:r>
            <a:endParaRPr lang="en-US" sz="2000" spc="-1" dirty="0">
              <a:latin typeface="Arial"/>
            </a:endParaRPr>
          </a:p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2000" spc="-1" dirty="0">
                <a:latin typeface="Montserrat"/>
                <a:ea typeface="Montserrat"/>
              </a:rPr>
              <a:t>Quick Google or StackOverflow Search</a:t>
            </a:r>
            <a:endParaRPr lang="en-US" sz="2000" spc="-1" dirty="0">
              <a:latin typeface="Arial"/>
            </a:endParaRPr>
          </a:p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-US" sz="2000" spc="-1" dirty="0">
                <a:latin typeface="Montserrat"/>
                <a:ea typeface="Montserrat"/>
              </a:rPr>
              <a:t>Contact the instructor via email of chat</a:t>
            </a:r>
            <a:endParaRPr lang="en-US" sz="2000" spc="-1" dirty="0">
              <a:latin typeface="Arial"/>
            </a:endParaRPr>
          </a:p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2000" spc="-1" dirty="0">
                <a:latin typeface="Montserrat"/>
                <a:ea typeface="Montserrat"/>
              </a:rPr>
              <a:t>Check out questions channel</a:t>
            </a:r>
            <a:endParaRPr lang="en-US" sz="2000" spc="-1" dirty="0">
              <a:latin typeface="Arial"/>
            </a:endParaRPr>
          </a:p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2000" spc="-1" dirty="0">
                <a:latin typeface="Montserrat"/>
                <a:ea typeface="Montserrat"/>
              </a:rPr>
              <a:t>Submit new question in QA forums</a:t>
            </a:r>
            <a:endParaRPr lang="en-US" sz="2000" spc="-1" dirty="0">
              <a:latin typeface="Arial"/>
            </a:endParaRPr>
          </a:p>
          <a:p>
            <a:pPr marL="914400" lvl="1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○"/>
            </a:pPr>
            <a:r>
              <a:rPr lang="en" sz="2000" spc="-1" dirty="0">
                <a:latin typeface="Montserrat"/>
                <a:ea typeface="Montserrat"/>
              </a:rPr>
              <a:t>Details on what you’ve tried</a:t>
            </a:r>
            <a:endParaRPr lang="en-US" sz="2000" spc="-1" dirty="0">
              <a:latin typeface="Arial"/>
            </a:endParaRPr>
          </a:p>
          <a:p>
            <a:pPr marL="914400" lvl="1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○"/>
            </a:pPr>
            <a:r>
              <a:rPr lang="en" sz="2000" spc="-1" dirty="0">
                <a:latin typeface="Montserrat"/>
                <a:ea typeface="Montserrat"/>
              </a:rPr>
              <a:t>Screenshot of error or code </a:t>
            </a:r>
            <a:endParaRPr lang="en-US" sz="2000" spc="-1" dirty="0">
              <a:latin typeface="Arial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7215" y="0"/>
            <a:ext cx="17087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3762" y="2358913"/>
            <a:ext cx="1738890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CD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B3CF6-FDCA-4740-8DBE-9F7B44AA8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7718"/>
          <a:stretch/>
        </p:blipFill>
        <p:spPr>
          <a:xfrm>
            <a:off x="7519234" y="2932462"/>
            <a:ext cx="1187946" cy="993075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Most important note: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Development Environments are a personal choice highly dependent on personal preference.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1" spc="-1">
                <a:solidFill>
                  <a:srgbClr val="980000"/>
                </a:solidFill>
                <a:latin typeface="Montserrat"/>
                <a:ea typeface="Montserrat"/>
              </a:rPr>
              <a:t>Choose whichever development environment you prefer!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395;p56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92760" y="2009610"/>
            <a:ext cx="86839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Let’s now explore how to run Python code: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First with an editor to create a .py script and run the file at your command line.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914400" lvl="1" indent="-412920">
              <a:buClr>
                <a:srgbClr val="434343"/>
              </a:buClr>
              <a:buFont typeface="Montserrat"/>
              <a:buChar char="○"/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Then with a Jupyter Notebook.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First let’s download sublime text editor: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 marL="1371600" indent="457200">
              <a:lnSpc>
                <a:spcPct val="100000"/>
              </a:lnSpc>
              <a:tabLst>
                <a:tab pos="0" algn="l"/>
              </a:tabLst>
            </a:pPr>
            <a:r>
              <a:rPr lang="en" sz="2900" b="1" spc="-1">
                <a:solidFill>
                  <a:srgbClr val="434343"/>
                </a:solidFill>
                <a:latin typeface="Montserrat"/>
                <a:ea typeface="Montserrat"/>
              </a:rPr>
              <a:t>www.sublimetext.com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Google Shape;403;p57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92760" y="2402730"/>
            <a:ext cx="8520120" cy="1404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1" spc="-1">
                <a:solidFill>
                  <a:srgbClr val="000000"/>
                </a:solidFill>
                <a:latin typeface="Montserrat"/>
                <a:ea typeface="Montserrat"/>
              </a:rPr>
              <a:t>Course Notebooks</a:t>
            </a:r>
            <a:endParaRPr lang="en-US" sz="52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oogle Shape;410;p58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423560" y="1153170"/>
            <a:ext cx="77893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Montserrat"/>
                <a:ea typeface="Montserrat"/>
              </a:rPr>
              <a:t>Complete Python Bootcamp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381000" y="2009610"/>
            <a:ext cx="9143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Let’s show you how to get the course notebooks!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spc="-1">
                <a:solidFill>
                  <a:srgbClr val="434343"/>
                </a:solidFill>
                <a:latin typeface="Montserrat"/>
                <a:ea typeface="Montserrat"/>
              </a:rPr>
              <a:t>Go to the resource link:</a:t>
            </a: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spc="-1">
                <a:solidFill>
                  <a:srgbClr val="434343"/>
                </a:solidFill>
                <a:latin typeface="Overpass"/>
                <a:ea typeface="Overpass"/>
              </a:rPr>
              <a:t>https://github.com/Pierian-Data/Complete-Python-3-Bootcamp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Google Shape;418;p59" descr="watermark.jpg"/>
          <p:cNvPicPr/>
          <p:nvPr/>
        </p:nvPicPr>
        <p:blipFill>
          <a:blip r:embed="rId2"/>
          <a:srcRect l="51042" t="14423" r="35212" b="38249"/>
          <a:stretch/>
        </p:blipFill>
        <p:spPr>
          <a:xfrm>
            <a:off x="533280" y="1009530"/>
            <a:ext cx="889560" cy="8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105072" y="1329201"/>
            <a:ext cx="4939868" cy="964620"/>
          </a:xfrm>
          <a:prstGeom prst="rect">
            <a:avLst/>
          </a:prstGeom>
        </p:spPr>
        <p:txBody>
          <a:bodyPr lIns="0" tIns="91440" rIns="0" bIns="91440" anchor="b">
            <a:normAutofit/>
          </a:bodyPr>
          <a:lstStyle/>
          <a:p>
            <a:pPr>
              <a:tabLst>
                <a:tab pos="0" algn="l"/>
              </a:tabLst>
            </a:pPr>
            <a:r>
              <a:rPr lang="en" spc="-1">
                <a:latin typeface="Montserrat"/>
                <a:ea typeface="Montserrat"/>
              </a:rPr>
              <a:t>How to get help</a:t>
            </a:r>
            <a:endParaRPr lang="en-US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105073" y="2564819"/>
            <a:ext cx="4939867" cy="1728363"/>
          </a:xfrm>
          <a:prstGeom prst="rect">
            <a:avLst/>
          </a:prstGeom>
        </p:spPr>
        <p:txBody>
          <a:bodyPr lIns="0" tIns="91440" rIns="0" bIns="91440" anchor="ctr">
            <a:normAutofit/>
          </a:bodyPr>
          <a:lstStyle/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1500" spc="-1" dirty="0">
                <a:latin typeface="Montserrat"/>
                <a:ea typeface="Montserrat"/>
              </a:rPr>
              <a:t>Please contact chef:	</a:t>
            </a:r>
            <a:endParaRPr lang="en-US" sz="1500" spc="-1" dirty="0">
              <a:latin typeface="Arial"/>
            </a:endParaRPr>
          </a:p>
          <a:p>
            <a:pPr marL="914400" lvl="1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○"/>
            </a:pPr>
            <a:r>
              <a:rPr lang="en-US" sz="1500" spc="-1" dirty="0">
                <a:latin typeface="Arial"/>
              </a:rPr>
              <a:t>From: Yilmaz.Mustafa@intecbrussel.be</a:t>
            </a:r>
          </a:p>
          <a:p>
            <a:pPr marL="1371600" lvl="2" indent="-412920">
              <a:spcAft>
                <a:spcPts val="600"/>
              </a:spcAft>
              <a:buClr>
                <a:srgbClr val="434343"/>
              </a:buClr>
              <a:buFont typeface="Montserrat"/>
              <a:buChar char="■"/>
            </a:pPr>
            <a:r>
              <a:rPr lang="en-US" sz="1500" spc="-1" dirty="0">
                <a:latin typeface="Arial"/>
              </a:rPr>
              <a:t>Course materials</a:t>
            </a:r>
          </a:p>
          <a:p>
            <a:pPr marL="1371600" lvl="2" indent="-412920">
              <a:spcAft>
                <a:spcPts val="600"/>
              </a:spcAft>
              <a:buClr>
                <a:srgbClr val="434343"/>
              </a:buClr>
              <a:buFont typeface="Montserrat"/>
              <a:buChar char="■"/>
            </a:pPr>
            <a:r>
              <a:rPr lang="en-US" sz="1500" spc="-1" dirty="0">
                <a:latin typeface="Arial"/>
              </a:rPr>
              <a:t>Questions about lessons</a:t>
            </a:r>
          </a:p>
          <a:p>
            <a:pPr marL="1371600" lvl="2" indent="-412920">
              <a:spcAft>
                <a:spcPts val="600"/>
              </a:spcAft>
              <a:buClr>
                <a:srgbClr val="434343"/>
              </a:buClr>
              <a:buFont typeface="Montserrat"/>
              <a:buChar char="■"/>
            </a:pPr>
            <a:r>
              <a:rPr lang="en-US" sz="1500" spc="-1" dirty="0">
                <a:latin typeface="Arial"/>
              </a:rPr>
              <a:t>Code, assignments, exams</a:t>
            </a:r>
            <a:endParaRPr lang="en" sz="1500" spc="-1" dirty="0">
              <a:latin typeface="Montserrat"/>
            </a:endParaRPr>
          </a:p>
        </p:txBody>
      </p:sp>
      <p:pic>
        <p:nvPicPr>
          <p:cNvPr id="3" name="Picture 2" descr="Hotel bell">
            <a:extLst>
              <a:ext uri="{FF2B5EF4-FFF2-40B4-BE49-F238E27FC236}">
                <a16:creationId xmlns:a16="http://schemas.microsoft.com/office/drawing/2014/main" id="{8831EC62-B7BB-4513-B292-EF4FFCCF62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6" r="3505"/>
          <a:stretch/>
        </p:blipFill>
        <p:spPr>
          <a:xfrm>
            <a:off x="381021" y="857260"/>
            <a:ext cx="3476673" cy="5143490"/>
          </a:xfrm>
          <a:prstGeom prst="rect">
            <a:avLst/>
          </a:prstGeom>
          <a:effectLst/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1700" y="2443587"/>
            <a:ext cx="4732020" cy="0"/>
          </a:xfrm>
          <a:prstGeom prst="line">
            <a:avLst/>
          </a:prstGeom>
          <a:ln w="19050">
            <a:solidFill>
              <a:srgbClr val="E39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6B57E3F-C87B-4058-9971-8F62945CB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86" b="7718"/>
          <a:stretch/>
        </p:blipFill>
        <p:spPr>
          <a:xfrm>
            <a:off x="565259" y="968947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PlaceHolder 2">
            <a:extLst>
              <a:ext uri="{FF2B5EF4-FFF2-40B4-BE49-F238E27FC236}">
                <a16:creationId xmlns:a16="http://schemas.microsoft.com/office/drawing/2014/main" id="{D513B7A6-CDE2-4F87-B903-D9B3FD6781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91700" y="4564180"/>
            <a:ext cx="4939867" cy="1309255"/>
          </a:xfrm>
          <a:prstGeom prst="rect">
            <a:avLst/>
          </a:prstGeom>
        </p:spPr>
        <p:txBody>
          <a:bodyPr lIns="0" tIns="91440" rIns="0" bIns="91440" anchor="ctr">
            <a:normAutofit/>
          </a:bodyPr>
          <a:lstStyle/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1500" spc="-1" dirty="0">
                <a:latin typeface="Montserrat"/>
                <a:ea typeface="Montserrat"/>
              </a:rPr>
              <a:t>Please do NOT contact :	</a:t>
            </a:r>
            <a:endParaRPr lang="en-US" sz="1500" spc="-1" dirty="0">
              <a:latin typeface="Arial"/>
            </a:endParaRPr>
          </a:p>
          <a:p>
            <a:pPr marL="1371600" lvl="2" indent="-412920">
              <a:spcAft>
                <a:spcPts val="600"/>
              </a:spcAft>
              <a:buClr>
                <a:srgbClr val="434343"/>
              </a:buClr>
              <a:buFont typeface="Montserrat"/>
              <a:buChar char="■"/>
            </a:pPr>
            <a:r>
              <a:rPr lang="en-US" sz="1500" spc="-1" dirty="0">
                <a:latin typeface="Arial"/>
              </a:rPr>
              <a:t>Administrative requests</a:t>
            </a:r>
          </a:p>
          <a:p>
            <a:pPr marL="1371600" lvl="2" indent="-412920">
              <a:spcAft>
                <a:spcPts val="600"/>
              </a:spcAft>
              <a:buClr>
                <a:srgbClr val="434343"/>
              </a:buClr>
              <a:buFont typeface="Montserrat"/>
              <a:buChar char="■"/>
            </a:pPr>
            <a:r>
              <a:rPr lang="en-US" sz="1500" spc="-1" dirty="0">
                <a:latin typeface="Arial"/>
              </a:rPr>
              <a:t>Exceptional requests for attendance.</a:t>
            </a:r>
          </a:p>
          <a:p>
            <a:pPr marL="1371600" lvl="2" indent="-412920">
              <a:spcAft>
                <a:spcPts val="600"/>
              </a:spcAft>
              <a:buClr>
                <a:srgbClr val="434343"/>
              </a:buClr>
              <a:buFont typeface="Montserrat"/>
              <a:buChar char="■"/>
            </a:pPr>
            <a:r>
              <a:rPr lang="en-US" sz="1500" spc="-1" dirty="0">
                <a:latin typeface="Arial"/>
              </a:rPr>
              <a:t>Hacking Pentagon!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27494" y="629266"/>
            <a:ext cx="5218565" cy="1676603"/>
          </a:xfrm>
          <a:prstGeom prst="rect">
            <a:avLst/>
          </a:prstGeom>
        </p:spPr>
        <p:txBody>
          <a:bodyPr lIns="0" tIns="91440" rIns="0" bIns="91440">
            <a:normAutofit/>
          </a:bodyPr>
          <a:lstStyle/>
          <a:p>
            <a:pPr>
              <a:tabLst>
                <a:tab pos="0" algn="l"/>
              </a:tabLst>
            </a:pPr>
            <a:r>
              <a:rPr lang="en" sz="3200" spc="-1" dirty="0">
                <a:latin typeface="Montserrat"/>
                <a:ea typeface="Montserrat"/>
              </a:rPr>
              <a:t>How to approach course</a:t>
            </a:r>
            <a:endParaRPr lang="en-US" sz="3200" spc="-1" dirty="0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93764" y="1759953"/>
            <a:ext cx="5218564" cy="3785419"/>
          </a:xfrm>
          <a:prstGeom prst="rect">
            <a:avLst/>
          </a:prstGeom>
        </p:spPr>
        <p:txBody>
          <a:bodyPr lIns="0" tIns="91440" rIns="0" bIns="91440">
            <a:normAutofit/>
          </a:bodyPr>
          <a:lstStyle/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1800" spc="-1" dirty="0">
                <a:latin typeface="Montserrat"/>
                <a:ea typeface="Montserrat"/>
              </a:rPr>
              <a:t>Best way to approach the course is review the notebooks along with the video</a:t>
            </a:r>
          </a:p>
          <a:p>
            <a:pPr marL="44280">
              <a:spcAft>
                <a:spcPts val="600"/>
              </a:spcAft>
              <a:buClr>
                <a:srgbClr val="434343"/>
              </a:buClr>
            </a:pPr>
            <a:endParaRPr lang="en-US" sz="1800" spc="-1" dirty="0">
              <a:latin typeface="Arial"/>
            </a:endParaRPr>
          </a:p>
          <a:p>
            <a:pPr marL="914400" lvl="1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○"/>
            </a:pPr>
            <a:r>
              <a:rPr lang="en" spc="-1" dirty="0">
                <a:latin typeface="Montserrat"/>
                <a:ea typeface="Montserrat"/>
              </a:rPr>
              <a:t>Beginners: Read extra notes in the notebook along with the video guide.</a:t>
            </a:r>
            <a:endParaRPr lang="en-US" spc="-1" dirty="0">
              <a:latin typeface="Arial"/>
            </a:endParaRPr>
          </a:p>
          <a:p>
            <a:pPr marL="914400" lvl="1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○"/>
            </a:pPr>
            <a:r>
              <a:rPr lang="en" spc="-1" dirty="0">
                <a:latin typeface="Montserrat"/>
                <a:ea typeface="Montserrat"/>
              </a:rPr>
              <a:t>Experienced: Read the notebooks to see if you only need to review certain parts of the video lecture. </a:t>
            </a:r>
            <a:endParaRPr lang="en-US" spc="-1" dirty="0">
              <a:latin typeface="Arial"/>
            </a:endParaRPr>
          </a:p>
        </p:txBody>
      </p:sp>
      <p:sp>
        <p:nvSpPr>
          <p:cNvPr id="109" name="Rectangle 98">
            <a:extLst>
              <a:ext uri="{FF2B5EF4-FFF2-40B4-BE49-F238E27FC236}">
                <a16:creationId xmlns:a16="http://schemas.microsoft.com/office/drawing/2014/main" id="{A98BC887-4916-4227-9F48-3B078D23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9243" y="0"/>
            <a:ext cx="3766757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9">
            <a:extLst>
              <a:ext uri="{FF2B5EF4-FFF2-40B4-BE49-F238E27FC236}">
                <a16:creationId xmlns:a16="http://schemas.microsoft.com/office/drawing/2014/main" id="{1AD6DCFA-0E71-4650-A5E4-3C20E73E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3007" y="484632"/>
            <a:ext cx="2979229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Work from home desk with solid fill">
            <a:extLst>
              <a:ext uri="{FF2B5EF4-FFF2-40B4-BE49-F238E27FC236}">
                <a16:creationId xmlns:a16="http://schemas.microsoft.com/office/drawing/2014/main" id="{D09CBB5D-E2FE-40DD-8A35-8037C6691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3037" y="808838"/>
            <a:ext cx="2459165" cy="2459165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237F9-D24C-4F50-A4DC-84940A78D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86" b="7718"/>
          <a:stretch/>
        </p:blipFill>
        <p:spPr>
          <a:xfrm>
            <a:off x="6793041" y="3652663"/>
            <a:ext cx="2459163" cy="205576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1038" y="345810"/>
            <a:ext cx="4030768" cy="1325563"/>
          </a:xfrm>
          <a:prstGeom prst="rect">
            <a:avLst/>
          </a:prstGeom>
        </p:spPr>
        <p:txBody>
          <a:bodyPr lIns="0" tIns="91440" rIns="0" bIns="91440">
            <a:normAutofit/>
          </a:bodyPr>
          <a:lstStyle/>
          <a:p>
            <a:pPr>
              <a:tabLst>
                <a:tab pos="0" algn="l"/>
              </a:tabLst>
            </a:pPr>
            <a:r>
              <a:rPr lang="en" sz="4100" spc="-1">
                <a:latin typeface="Montserrat"/>
                <a:ea typeface="Montserrat"/>
              </a:rPr>
              <a:t>Course Notebooks</a:t>
            </a:r>
            <a:endParaRPr lang="en-US" sz="4100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81038" y="1825625"/>
            <a:ext cx="4008438" cy="4351338"/>
          </a:xfrm>
          <a:prstGeom prst="rect">
            <a:avLst/>
          </a:prstGeom>
        </p:spPr>
        <p:txBody>
          <a:bodyPr lIns="0" tIns="91440" rIns="0" bIns="91440">
            <a:normAutofit/>
          </a:bodyPr>
          <a:lstStyle/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2000" dirty="0"/>
              <a:t>Check your Automated Welcome message for the link to the notebooks.</a:t>
            </a:r>
            <a:endParaRPr lang="en-US" sz="2000" dirty="0"/>
          </a:p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-US" sz="2000"/>
              <a:t>Later,</a:t>
            </a:r>
            <a:r>
              <a:rPr lang="en" sz="2000" dirty="0"/>
              <a:t> we will review how to download and open </a:t>
            </a:r>
            <a:r>
              <a:rPr lang="en" sz="2000"/>
              <a:t>them </a:t>
            </a:r>
            <a:r>
              <a:rPr lang="en" sz="2000" dirty="0"/>
              <a:t>Running </a:t>
            </a:r>
            <a:r>
              <a:rPr lang="en" sz="2000"/>
              <a:t>Python Code</a:t>
            </a:r>
            <a:r>
              <a:rPr lang="en" sz="2000" dirty="0"/>
              <a:t> lecture. </a:t>
            </a:r>
            <a:endParaRPr lang="en-US" sz="2000" dirty="0"/>
          </a:p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2000" dirty="0"/>
              <a:t>Link is also in the FAQ lecture.</a:t>
            </a:r>
            <a:endParaRPr lang="en-US" sz="2000" dirty="0"/>
          </a:p>
        </p:txBody>
      </p:sp>
      <p:pic>
        <p:nvPicPr>
          <p:cNvPr id="6" name="Picture 5" descr="Coffee and office supplies">
            <a:extLst>
              <a:ext uri="{FF2B5EF4-FFF2-40B4-BE49-F238E27FC236}">
                <a16:creationId xmlns:a16="http://schemas.microsoft.com/office/drawing/2014/main" id="{4F0CE7C6-C864-4095-B9F9-95F4E4A1A0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68" b="-3"/>
          <a:stretch/>
        </p:blipFill>
        <p:spPr>
          <a:xfrm>
            <a:off x="5576996" y="3154859"/>
            <a:ext cx="3274846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104" name="Arc 10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4501009" y="-346250"/>
            <a:ext cx="4083433" cy="3317789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F7526-A2F1-42BC-8529-321485768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6" r="2403" b="3"/>
          <a:stretch/>
        </p:blipFill>
        <p:spPr>
          <a:xfrm>
            <a:off x="5806250" y="802716"/>
            <a:ext cx="1472950" cy="154942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Picture 7" descr="Working space background">
            <a:extLst>
              <a:ext uri="{FF2B5EF4-FFF2-40B4-BE49-F238E27FC236}">
                <a16:creationId xmlns:a16="http://schemas.microsoft.com/office/drawing/2014/main" id="{1E169203-1B74-44E8-AE1A-AD9D4A9BA5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6" r="1794" b="-3"/>
          <a:stretch/>
        </p:blipFill>
        <p:spPr>
          <a:xfrm>
            <a:off x="8070937" y="372217"/>
            <a:ext cx="1835063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0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2816" y="321734"/>
            <a:ext cx="5607220" cy="1135737"/>
          </a:xfrm>
          <a:prstGeom prst="rect">
            <a:avLst/>
          </a:prstGeom>
        </p:spPr>
        <p:txBody>
          <a:bodyPr lIns="0" tIns="91440" rIns="0" bIns="91440">
            <a:normAutofit/>
          </a:bodyPr>
          <a:lstStyle/>
          <a:p>
            <a:pPr>
              <a:tabLst>
                <a:tab pos="0" algn="l"/>
              </a:tabLst>
            </a:pPr>
            <a:r>
              <a:rPr lang="en" sz="3200" spc="-1">
                <a:latin typeface="Montserrat"/>
                <a:ea typeface="Montserrat"/>
              </a:rPr>
              <a:t>Student Chat Channel</a:t>
            </a:r>
            <a:endParaRPr lang="en-US" sz="3200" spc="-1">
              <a:latin typeface="Arial"/>
            </a:endParaRPr>
          </a:p>
        </p:txBody>
      </p:sp>
      <p:grpSp>
        <p:nvGrpSpPr>
          <p:cNvPr id="121" name="Group 106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4460" y="0"/>
            <a:ext cx="891540" cy="1097280"/>
            <a:chOff x="11094720" y="0"/>
            <a:chExt cx="1097280" cy="1097280"/>
          </a:xfrm>
        </p:grpSpPr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22817" y="1782981"/>
            <a:ext cx="5607220" cy="3173067"/>
          </a:xfrm>
          <a:prstGeom prst="rect">
            <a:avLst/>
          </a:prstGeom>
        </p:spPr>
        <p:txBody>
          <a:bodyPr lIns="0" tIns="91440" rIns="0" bIns="91440">
            <a:normAutofit/>
          </a:bodyPr>
          <a:lstStyle/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1800" spc="-1" dirty="0">
                <a:latin typeface="Montserrat"/>
                <a:ea typeface="Montserrat"/>
              </a:rPr>
              <a:t>Use the link to view our Teams chat channel. </a:t>
            </a:r>
            <a:endParaRPr lang="en-US" sz="1800" spc="-1" dirty="0">
              <a:latin typeface="Arial"/>
            </a:endParaRPr>
          </a:p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1800" spc="-1" dirty="0">
                <a:latin typeface="Montserrat"/>
                <a:ea typeface="Montserrat"/>
              </a:rPr>
              <a:t>The MS Teams channel messages also includes a link to a session recordings.</a:t>
            </a:r>
          </a:p>
          <a:p>
            <a:pPr marL="457200" indent="-412920">
              <a:spcAft>
                <a:spcPts val="600"/>
              </a:spcAft>
              <a:buClr>
                <a:srgbClr val="434343"/>
              </a:buClr>
              <a:buFont typeface="Montserrat"/>
              <a:buChar char="●"/>
            </a:pPr>
            <a:r>
              <a:rPr lang="en" sz="1800" spc="-1" dirty="0">
                <a:solidFill>
                  <a:srgbClr val="434343"/>
                </a:solidFill>
                <a:latin typeface="Montserrat"/>
                <a:ea typeface="Montserrat"/>
              </a:rPr>
              <a:t>Remember, purpose of chat channel is to connect students with other students as well as instructors.</a:t>
            </a:r>
            <a:endParaRPr lang="en-US" sz="1800" spc="-1" dirty="0">
              <a:solidFill>
                <a:srgbClr val="000000"/>
              </a:solidFill>
              <a:latin typeface="Arial"/>
            </a:endParaRPr>
          </a:p>
          <a:p>
            <a:pPr marL="457200" indent="-41292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lang="en" sz="1800" spc="-1" dirty="0">
                <a:solidFill>
                  <a:srgbClr val="434343"/>
                </a:solidFill>
                <a:latin typeface="Montserrat"/>
                <a:ea typeface="Montserrat"/>
              </a:rPr>
              <a:t>Technical questions related to course material are best suited for the QA forums.</a:t>
            </a:r>
            <a:endParaRPr lang="en-US" sz="18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Graphic 2" descr="Chat outline">
            <a:extLst>
              <a:ext uri="{FF2B5EF4-FFF2-40B4-BE49-F238E27FC236}">
                <a16:creationId xmlns:a16="http://schemas.microsoft.com/office/drawing/2014/main" id="{0F344C92-7B2D-4E03-8ABB-29532C8CE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7394" y="713127"/>
            <a:ext cx="2635439" cy="2635439"/>
          </a:xfrm>
          <a:prstGeom prst="rect">
            <a:avLst/>
          </a:prstGeom>
        </p:spPr>
      </p:pic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96828" y="5198325"/>
            <a:ext cx="2017580" cy="823924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2159" y="5774231"/>
            <a:ext cx="485578" cy="3945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3D4D6-505B-4319-80F1-62E536AE3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86" b="7718"/>
          <a:stretch/>
        </p:blipFill>
        <p:spPr>
          <a:xfrm>
            <a:off x="6597394" y="3509433"/>
            <a:ext cx="2785789" cy="2328808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word, weapon, player&#10;&#10;Description automatically generated">
            <a:extLst>
              <a:ext uri="{FF2B5EF4-FFF2-40B4-BE49-F238E27FC236}">
                <a16:creationId xmlns:a16="http://schemas.microsoft.com/office/drawing/2014/main" id="{AA0CCA56-2CF6-4FF2-B7B5-7B24EEC02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1000" y="857250"/>
            <a:ext cx="9144000" cy="5143500"/>
          </a:xfrm>
          <a:prstGeom prst="rect">
            <a:avLst/>
          </a:prstGeom>
        </p:spPr>
      </p:pic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1" y="3875106"/>
            <a:ext cx="8262707" cy="1696782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11936" y="4007145"/>
            <a:ext cx="6642044" cy="1002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tabLst>
                <a:tab pos="0" algn="l"/>
              </a:tabLst>
            </a:pPr>
            <a:r>
              <a:rPr lang="en-US" sz="4100" b="1" spc="-1">
                <a:solidFill>
                  <a:srgbClr val="FFFFFF"/>
                </a:solidFill>
              </a:rPr>
              <a:t>Python 2 VS Python 3</a:t>
            </a:r>
            <a:endParaRPr lang="en-US" sz="4100" spc="-1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D3006-9AE0-41FF-9170-7B8FFEB57A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86" b="7718"/>
          <a:stretch/>
        </p:blipFill>
        <p:spPr>
          <a:xfrm>
            <a:off x="565259" y="968947"/>
            <a:ext cx="704380" cy="5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1347</Words>
  <Application>Microsoft Office PowerPoint</Application>
  <PresentationFormat>A4 Paper (210x297 mm)</PresentationFormat>
  <Paragraphs>205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Cascadia Code</vt:lpstr>
      <vt:lpstr>Montserrat</vt:lpstr>
      <vt:lpstr>Overpass</vt:lpstr>
      <vt:lpstr>Symbol</vt:lpstr>
      <vt:lpstr>Times New Roman</vt:lpstr>
      <vt:lpstr>Wingdings</vt:lpstr>
      <vt:lpstr>Office Theme</vt:lpstr>
      <vt:lpstr>Office Theme</vt:lpstr>
      <vt:lpstr>Python Fundamentals</vt:lpstr>
      <vt:lpstr>Python Bootcamp</vt:lpstr>
      <vt:lpstr>Useful Tips</vt:lpstr>
      <vt:lpstr>How to get help</vt:lpstr>
      <vt:lpstr>How to get help</vt:lpstr>
      <vt:lpstr>How to approach course</vt:lpstr>
      <vt:lpstr>Course Notebooks</vt:lpstr>
      <vt:lpstr>Student Chat Channel</vt:lpstr>
      <vt:lpstr>Python 2 VS Python 3</vt:lpstr>
      <vt:lpstr>Python Bootcamp</vt:lpstr>
      <vt:lpstr>Python Bootcamp</vt:lpstr>
      <vt:lpstr>Python Bootcamp</vt:lpstr>
      <vt:lpstr>Command Line  Crash Course</vt:lpstr>
      <vt:lpstr>Complete Python Bootcamp</vt:lpstr>
      <vt:lpstr>Complete Python Bootcamp</vt:lpstr>
      <vt:lpstr>Complete Python Bootcamp</vt:lpstr>
      <vt:lpstr>Python Overview</vt:lpstr>
      <vt:lpstr>Complete Python Bootcamp</vt:lpstr>
      <vt:lpstr>Python Bootcamp</vt:lpstr>
      <vt:lpstr>Python Bootcamp</vt:lpstr>
      <vt:lpstr>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Python Bootcamp</vt:lpstr>
      <vt:lpstr>Windows  Command Line</vt:lpstr>
      <vt:lpstr>MacOS and Linux  Command Line</vt:lpstr>
      <vt:lpstr>Python Overview  and Installing Python</vt:lpstr>
      <vt:lpstr>Complete Python Bootcamp</vt:lpstr>
      <vt:lpstr>Complete Python Bootcamp</vt:lpstr>
      <vt:lpstr>Complete Python Bootcamp</vt:lpstr>
      <vt:lpstr>Complete Python Bootcamp</vt:lpstr>
      <vt:lpstr>Running Python Code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Course Notebooks</vt:lpstr>
      <vt:lpstr>Complete Python Bootcamp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subject/>
  <dc:creator/>
  <dc:description/>
  <cp:lastModifiedBy>Yilmaz Mustafa</cp:lastModifiedBy>
  <cp:revision>36</cp:revision>
  <dcterms:modified xsi:type="dcterms:W3CDTF">2022-01-31T19:34:48Z</dcterms:modified>
  <dc:language>en-US</dc:language>
</cp:coreProperties>
</file>