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Decorators</a:t>
            </a:r>
          </a:p>
        </p:txBody>
      </p:sp>
      <p:sp>
        <p:nvSpPr>
          <p:cNvPr id="3" name="Content Placeholder 2"/>
          <p:cNvSpPr>
            <a:spLocks noGrp="1"/>
          </p:cNvSpPr>
          <p:nvPr>
            <p:ph idx="1"/>
          </p:nvPr>
        </p:nvSpPr>
        <p:spPr/>
        <p:txBody>
          <a:bodyPr/>
          <a:lstStyle/>
          <a:p>
            <a:pPr lvl="0" indent="0" marL="0">
              <a:buNone/>
            </a:pPr>
            <a:r>
              <a:rPr/>
              <a:t>Decorators can be thought of as functions which modify the </a:t>
            </a:r>
            <a:r>
              <a:rPr i="1"/>
              <a:t>functionality</a:t>
            </a:r>
            <a:r>
              <a:rPr/>
              <a:t> of another function. They help to make your code shorter and more “Pythonic”.</a:t>
            </a:r>
          </a:p>
          <a:p>
            <a:pPr lvl="0" indent="0" marL="0">
              <a:buNone/>
            </a:pPr>
            <a:r>
              <a:rPr/>
              <a:t>To properly explain decorators we will slowly build up from functions. Make sure to run every cell in this Notebook for this lecture to look the same on your own computer.So let’s break down the steps:</a:t>
            </a:r>
          </a:p>
          <a:p>
            <a:pPr lvl="0" indent="0" marL="0">
              <a:spcBef>
                <a:spcPts val="3000"/>
              </a:spcBef>
              <a:buNone/>
            </a:pPr>
            <a:r>
              <a:rPr b="1"/>
              <a:t>Functions Review</a:t>
            </a:r>
          </a:p>
          <a:p>
            <a:pPr lvl="0" indent="0">
              <a:buNone/>
            </a:pPr>
            <a:r>
              <a:rPr b="1">
                <a:solidFill>
                  <a:srgbClr val="007020"/>
                </a:solidFill>
                <a:latin typeface="Courier"/>
              </a:rPr>
              <a:t>def</a:t>
            </a:r>
            <a:r>
              <a:rPr>
                <a:latin typeface="Courier"/>
              </a:rPr>
              <a:t> func():</a:t>
            </a:r>
            <a:br/>
            <a:r>
              <a:rPr>
                <a:latin typeface="Courier"/>
              </a:rPr>
              <a:t>    </a:t>
            </a:r>
            <a:r>
              <a:rPr b="1">
                <a:solidFill>
                  <a:srgbClr val="007020"/>
                </a:solidFill>
                <a:latin typeface="Courier"/>
              </a:rPr>
              <a:t>return</a:t>
            </a:r>
            <a:r>
              <a:rPr>
                <a:latin typeface="Courier"/>
              </a:rPr>
              <a:t> </a:t>
            </a:r>
            <a:r>
              <a:rPr>
                <a:solidFill>
                  <a:srgbClr val="40A070"/>
                </a:solidFill>
                <a:latin typeface="Courier"/>
              </a:rPr>
              <a:t>1</a:t>
            </a:r>
          </a:p>
          <a:p>
            <a:pPr lvl="0" indent="0">
              <a:buNone/>
            </a:pPr>
            <a:r>
              <a:rPr>
                <a:latin typeface="Courier"/>
              </a:rPr>
              <a:t>func()</a:t>
            </a:r>
          </a:p>
          <a:p>
            <a:pPr lvl="0" indent="0">
              <a:buNone/>
            </a:pPr>
            <a:r>
              <a:rPr>
                <a:latin typeface="Courier"/>
              </a:rPr>
              <a:t>1</a:t>
            </a:r>
          </a:p>
          <a:p>
            <a:pPr lvl="0" indent="0" marL="0">
              <a:spcBef>
                <a:spcPts val="3000"/>
              </a:spcBef>
              <a:buNone/>
            </a:pPr>
            <a:r>
              <a:rPr b="1"/>
              <a:t>Scope Review</a:t>
            </a:r>
          </a:p>
          <a:p>
            <a:pPr lvl="0" indent="0" marL="0">
              <a:buNone/>
            </a:pPr>
            <a:r>
              <a:rPr/>
              <a:t>Remember from the nested statements lecture that Python uses Scope to know what a label is referring to. For example:</a:t>
            </a:r>
          </a:p>
          <a:p>
            <a:pPr lvl="0" indent="0">
              <a:buNone/>
            </a:pPr>
            <a:r>
              <a:rPr>
                <a:latin typeface="Courier"/>
              </a:rPr>
              <a:t>s </a:t>
            </a:r>
            <a:r>
              <a:rPr>
                <a:solidFill>
                  <a:srgbClr val="666666"/>
                </a:solidFill>
                <a:latin typeface="Courier"/>
              </a:rPr>
              <a:t>=</a:t>
            </a:r>
            <a:r>
              <a:rPr>
                <a:latin typeface="Courier"/>
              </a:rPr>
              <a:t> </a:t>
            </a:r>
            <a:r>
              <a:rPr>
                <a:solidFill>
                  <a:srgbClr val="4070A0"/>
                </a:solidFill>
                <a:latin typeface="Courier"/>
              </a:rPr>
              <a:t>'Global Variable'</a:t>
            </a:r>
            <a:br/>
            <a:br/>
            <a:r>
              <a:rPr b="1">
                <a:solidFill>
                  <a:srgbClr val="007020"/>
                </a:solidFill>
                <a:latin typeface="Courier"/>
              </a:rPr>
              <a:t>def</a:t>
            </a:r>
            <a:r>
              <a:rPr>
                <a:latin typeface="Courier"/>
              </a:rPr>
              <a:t> check_for_locals():</a:t>
            </a:r>
            <a:br/>
            <a:r>
              <a:rPr>
                <a:latin typeface="Courier"/>
              </a:rPr>
              <a:t>    print(locals())</a:t>
            </a:r>
          </a:p>
          <a:p>
            <a:pPr lvl="0" indent="0" marL="0">
              <a:buNone/>
            </a:pPr>
            <a:r>
              <a:rPr/>
              <a:t>Remember that Python functions create a new scope, meaning the function has its own namespace to find variable names when they are mentioned within the function. We can check for local variables and global variables with the locals() and globals() functions. For example:</a:t>
            </a:r>
          </a:p>
          <a:p>
            <a:pPr lvl="0" indent="0">
              <a:buNone/>
            </a:pPr>
            <a:r>
              <a:rPr>
                <a:latin typeface="Courier"/>
              </a:rPr>
              <a:t>print(globals())</a:t>
            </a:r>
          </a:p>
          <a:p>
            <a:pPr lvl="0" indent="0" marL="0">
              <a:buNone/>
            </a:pPr>
            <a:r>
              <a:rPr/>
              <a:t>Here we get back a dictionary of all the global variables, many of them are predefined in Python. So let’s go ahead and look at the keys:</a:t>
            </a:r>
          </a:p>
          <a:p>
            <a:pPr lvl="0" indent="0">
              <a:buNone/>
            </a:pPr>
            <a:r>
              <a:rPr>
                <a:latin typeface="Courier"/>
              </a:rPr>
              <a:t>print(globals().keys())</a:t>
            </a:r>
          </a:p>
          <a:p>
            <a:pPr lvl="0" indent="0" marL="0">
              <a:buNone/>
            </a:pPr>
            <a:r>
              <a:rPr/>
              <a:t>Note how </a:t>
            </a:r>
            <a:r>
              <a:rPr b="1"/>
              <a:t>s</a:t>
            </a:r>
            <a:r>
              <a:rPr/>
              <a:t> is there, the Global Variable we defined as a string:</a:t>
            </a:r>
          </a:p>
          <a:p>
            <a:pPr lvl="0" indent="0">
              <a:buNone/>
            </a:pPr>
            <a:r>
              <a:rPr>
                <a:latin typeface="Courier"/>
              </a:rPr>
              <a:t>globals()[</a:t>
            </a:r>
            <a:r>
              <a:rPr>
                <a:solidFill>
                  <a:srgbClr val="4070A0"/>
                </a:solidFill>
                <a:latin typeface="Courier"/>
              </a:rPr>
              <a:t>'s'</a:t>
            </a:r>
            <a:r>
              <a:rPr>
                <a:latin typeface="Courier"/>
              </a:rPr>
              <a:t>]</a:t>
            </a:r>
          </a:p>
          <a:p>
            <a:pPr lvl="0" indent="0" marL="0">
              <a:buNone/>
            </a:pPr>
            <a:r>
              <a:rPr/>
              <a:t>Now let’s run our function to check for local variables that might exist inside our function (there shouldn’t be any)</a:t>
            </a:r>
          </a:p>
          <a:p>
            <a:pPr lvl="0" indent="0">
              <a:buNone/>
            </a:pPr>
            <a:r>
              <a:rPr>
                <a:latin typeface="Courier"/>
              </a:rPr>
              <a:t>check_for_locals()</a:t>
            </a:r>
          </a:p>
          <a:p>
            <a:pPr lvl="0" indent="0" marL="0">
              <a:buNone/>
            </a:pPr>
            <a:r>
              <a:rPr/>
              <a:t>Great! Now lets continue with building out the logic of what a decorator is. Remember that in Python </a:t>
            </a:r>
            <a:r>
              <a:rPr b="1"/>
              <a:t>everything is an object</a:t>
            </a:r>
            <a:r>
              <a:rPr/>
              <a:t>. That means functions are objects which can be assigned labels and passed into other functions. Lets start with some simple examples:</a:t>
            </a:r>
          </a:p>
          <a:p>
            <a:pPr lvl="0" indent="0">
              <a:buNone/>
            </a:pPr>
            <a:r>
              <a:rPr b="1">
                <a:solidFill>
                  <a:srgbClr val="007020"/>
                </a:solidFill>
                <a:latin typeface="Courier"/>
              </a:rPr>
              <a:t>def</a:t>
            </a:r>
            <a:r>
              <a:rPr>
                <a:latin typeface="Courier"/>
              </a:rPr>
              <a:t> hello(name</a:t>
            </a:r>
            <a:r>
              <a:rPr>
                <a:solidFill>
                  <a:srgbClr val="666666"/>
                </a:solidFill>
                <a:latin typeface="Courier"/>
              </a:rPr>
              <a:t>=</a:t>
            </a:r>
            <a:r>
              <a:rPr>
                <a:solidFill>
                  <a:srgbClr val="4070A0"/>
                </a:solidFill>
                <a:latin typeface="Courier"/>
              </a:rPr>
              <a:t>'Jose'</a:t>
            </a:r>
            <a:r>
              <a:rPr>
                <a:latin typeface="Courier"/>
              </a:rPr>
              <a:t>):</a:t>
            </a:r>
            <a:br/>
            <a:r>
              <a:rPr>
                <a:latin typeface="Courier"/>
              </a:rPr>
              <a:t>    </a:t>
            </a:r>
            <a:r>
              <a:rPr b="1">
                <a:solidFill>
                  <a:srgbClr val="007020"/>
                </a:solidFill>
                <a:latin typeface="Courier"/>
              </a:rPr>
              <a:t>return</a:t>
            </a:r>
            <a:r>
              <a:rPr>
                <a:latin typeface="Courier"/>
              </a:rPr>
              <a:t> </a:t>
            </a:r>
            <a:r>
              <a:rPr>
                <a:solidFill>
                  <a:srgbClr val="4070A0"/>
                </a:solidFill>
                <a:latin typeface="Courier"/>
              </a:rPr>
              <a:t>'Hello '</a:t>
            </a:r>
            <a:r>
              <a:rPr>
                <a:solidFill>
                  <a:srgbClr val="666666"/>
                </a:solidFill>
                <a:latin typeface="Courier"/>
              </a:rPr>
              <a:t>+</a:t>
            </a:r>
            <a:r>
              <a:rPr>
                <a:latin typeface="Courier"/>
              </a:rPr>
              <a:t>name</a:t>
            </a:r>
          </a:p>
          <a:p>
            <a:pPr lvl="0" indent="0">
              <a:buNone/>
            </a:pPr>
            <a:r>
              <a:rPr>
                <a:latin typeface="Courier"/>
              </a:rPr>
              <a:t>hello()</a:t>
            </a:r>
          </a:p>
          <a:p>
            <a:pPr lvl="0" indent="0">
              <a:buNone/>
            </a:pPr>
            <a:r>
              <a:rPr>
                <a:latin typeface="Courier"/>
              </a:rPr>
              <a:t>'Hello Jose'</a:t>
            </a:r>
          </a:p>
          <a:p>
            <a:pPr lvl="0" indent="0" marL="0">
              <a:buNone/>
            </a:pPr>
            <a:r>
              <a:rPr/>
              <a:t>Assign another label to the function. Note that we are not using parentheses here because we are not calling the function </a:t>
            </a:r>
            <a:r>
              <a:rPr b="1"/>
              <a:t>hello</a:t>
            </a:r>
            <a:r>
              <a:rPr/>
              <a:t>, instead we are just passing a function object to the </a:t>
            </a:r>
            <a:r>
              <a:rPr b="1"/>
              <a:t>greet</a:t>
            </a:r>
            <a:r>
              <a:rPr/>
              <a:t> variable.</a:t>
            </a:r>
          </a:p>
          <a:p>
            <a:pPr lvl="0" indent="0">
              <a:buNone/>
            </a:pPr>
            <a:r>
              <a:rPr>
                <a:latin typeface="Courier"/>
              </a:rPr>
              <a:t>greet </a:t>
            </a:r>
            <a:r>
              <a:rPr>
                <a:solidFill>
                  <a:srgbClr val="666666"/>
                </a:solidFill>
                <a:latin typeface="Courier"/>
              </a:rPr>
              <a:t>=</a:t>
            </a:r>
            <a:r>
              <a:rPr>
                <a:latin typeface="Courier"/>
              </a:rPr>
              <a:t> hello</a:t>
            </a:r>
          </a:p>
          <a:p>
            <a:pPr lvl="0" indent="0">
              <a:buNone/>
            </a:pPr>
            <a:r>
              <a:rPr>
                <a:latin typeface="Courier"/>
              </a:rPr>
              <a:t>greet</a:t>
            </a:r>
          </a:p>
          <a:p>
            <a:pPr lvl="0" indent="0">
              <a:buNone/>
            </a:pPr>
            <a:r>
              <a:rPr>
                <a:latin typeface="Courier"/>
              </a:rPr>
              <a:t>&lt;function __main__.hello&gt;</a:t>
            </a:r>
          </a:p>
          <a:p>
            <a:pPr lvl="0" indent="0">
              <a:buNone/>
            </a:pPr>
            <a:r>
              <a:rPr>
                <a:latin typeface="Courier"/>
              </a:rPr>
              <a:t>greet()</a:t>
            </a:r>
          </a:p>
          <a:p>
            <a:pPr lvl="0" indent="0">
              <a:buNone/>
            </a:pPr>
            <a:r>
              <a:rPr>
                <a:latin typeface="Courier"/>
              </a:rPr>
              <a:t>'Hello Jose'</a:t>
            </a:r>
          </a:p>
          <a:p>
            <a:pPr lvl="0" indent="0" marL="0">
              <a:buNone/>
            </a:pPr>
            <a:r>
              <a:rPr/>
              <a:t>So what happens when we delete the name </a:t>
            </a:r>
            <a:r>
              <a:rPr b="1"/>
              <a:t>hello</a:t>
            </a:r>
            <a:r>
              <a:rPr/>
              <a:t>?</a:t>
            </a:r>
          </a:p>
          <a:p>
            <a:pPr lvl="0" indent="0">
              <a:buNone/>
            </a:pPr>
            <a:r>
              <a:rPr b="1">
                <a:solidFill>
                  <a:srgbClr val="007020"/>
                </a:solidFill>
                <a:latin typeface="Courier"/>
              </a:rPr>
              <a:t>del</a:t>
            </a:r>
            <a:r>
              <a:rPr>
                <a:latin typeface="Courier"/>
              </a:rPr>
              <a:t> hello</a:t>
            </a:r>
          </a:p>
          <a:p>
            <a:pPr lvl="0" indent="0">
              <a:buNone/>
            </a:pPr>
            <a:r>
              <a:rPr>
                <a:latin typeface="Courier"/>
              </a:rPr>
              <a:t>hello()</a:t>
            </a:r>
          </a:p>
          <a:p>
            <a:pPr lvl="0" indent="0">
              <a:buNone/>
            </a:pPr>
            <a:r>
              <a:rPr>
                <a:latin typeface="Courier"/>
              </a:rPr>
              <a:t>---------------------------------------------------------------------------
NameError                                 Traceback (most recent call last)
&lt;ipython-input-9-a75d7781aaeb&gt; in &lt;module&gt;()
----&gt; 1 hello()
NameError: name 'hello' is not defined</a:t>
            </a:r>
          </a:p>
          <a:p>
            <a:pPr lvl="0" indent="0">
              <a:buNone/>
            </a:pPr>
            <a:r>
              <a:rPr>
                <a:latin typeface="Courier"/>
              </a:rPr>
              <a:t>greet()</a:t>
            </a:r>
          </a:p>
          <a:p>
            <a:pPr lvl="0" indent="0">
              <a:buNone/>
            </a:pPr>
            <a:r>
              <a:rPr>
                <a:latin typeface="Courier"/>
              </a:rPr>
              <a:t>'Hello Jose'</a:t>
            </a:r>
          </a:p>
          <a:p>
            <a:pPr lvl="0" indent="0" marL="0">
              <a:buNone/>
            </a:pPr>
            <a:r>
              <a:rPr/>
              <a:t>Even though we deleted the name </a:t>
            </a:r>
            <a:r>
              <a:rPr b="1"/>
              <a:t>hello</a:t>
            </a:r>
            <a:r>
              <a:rPr/>
              <a:t>, the name </a:t>
            </a:r>
            <a:r>
              <a:rPr b="1"/>
              <a:t>greet</a:t>
            </a:r>
            <a:r>
              <a:rPr/>
              <a:t> </a:t>
            </a:r>
            <a:r>
              <a:rPr i="1"/>
              <a:t>still points to</a:t>
            </a:r>
            <a:r>
              <a:rPr/>
              <a:t> our original function object. It is important to know that functions are objects that can be passed to other objects!</a:t>
            </a:r>
          </a:p>
          <a:p>
            <a:pPr lvl="0" indent="0" marL="0">
              <a:spcBef>
                <a:spcPts val="3000"/>
              </a:spcBef>
              <a:buNone/>
            </a:pPr>
            <a:r>
              <a:rPr b="1"/>
              <a:t>Functions within functions</a:t>
            </a:r>
          </a:p>
          <a:p>
            <a:pPr lvl="0" indent="0" marL="0">
              <a:buNone/>
            </a:pPr>
            <a:r>
              <a:rPr/>
              <a:t>Great! So we’ve seen how we can treat functions as objects, now let’s see how we can define functions inside of other functions:</a:t>
            </a:r>
          </a:p>
          <a:p>
            <a:pPr lvl="0" indent="0">
              <a:buNone/>
            </a:pPr>
            <a:r>
              <a:rPr b="1">
                <a:solidFill>
                  <a:srgbClr val="007020"/>
                </a:solidFill>
                <a:latin typeface="Courier"/>
              </a:rPr>
              <a:t>def</a:t>
            </a:r>
            <a:r>
              <a:rPr>
                <a:latin typeface="Courier"/>
              </a:rPr>
              <a:t> hello(name</a:t>
            </a:r>
            <a:r>
              <a:rPr>
                <a:solidFill>
                  <a:srgbClr val="666666"/>
                </a:solidFill>
                <a:latin typeface="Courier"/>
              </a:rPr>
              <a:t>=</a:t>
            </a:r>
            <a:r>
              <a:rPr>
                <a:solidFill>
                  <a:srgbClr val="4070A0"/>
                </a:solidFill>
                <a:latin typeface="Courier"/>
              </a:rPr>
              <a:t>'Jose'</a:t>
            </a:r>
            <a:r>
              <a:rPr>
                <a:latin typeface="Courier"/>
              </a:rPr>
              <a:t>):</a:t>
            </a:r>
            <a:br/>
            <a:r>
              <a:rPr>
                <a:latin typeface="Courier"/>
              </a:rPr>
              <a:t>    print(</a:t>
            </a:r>
            <a:r>
              <a:rPr>
                <a:solidFill>
                  <a:srgbClr val="4070A0"/>
                </a:solidFill>
                <a:latin typeface="Courier"/>
              </a:rPr>
              <a:t>'The hello() function has been executed'</a:t>
            </a:r>
            <a:r>
              <a:rPr>
                <a:latin typeface="Courier"/>
              </a:rPr>
              <a:t>)</a:t>
            </a:r>
            <a:br/>
            <a:r>
              <a:rPr>
                <a:latin typeface="Courier"/>
              </a:rPr>
              <a:t>    </a:t>
            </a:r>
            <a:br/>
            <a:r>
              <a:rPr>
                <a:latin typeface="Courier"/>
              </a:rPr>
              <a:t>    </a:t>
            </a:r>
            <a:r>
              <a:rPr b="1">
                <a:solidFill>
                  <a:srgbClr val="007020"/>
                </a:solidFill>
                <a:latin typeface="Courier"/>
              </a:rPr>
              <a:t>def</a:t>
            </a:r>
            <a:r>
              <a:rPr>
                <a:latin typeface="Courier"/>
              </a:rPr>
              <a:t> greet():</a:t>
            </a:r>
            <a:br/>
            <a:r>
              <a:rPr>
                <a:latin typeface="Courier"/>
              </a:rPr>
              <a:t>        </a:t>
            </a:r>
            <a:r>
              <a:rPr b="1">
                <a:solidFill>
                  <a:srgbClr val="007020"/>
                </a:solidFill>
                <a:latin typeface="Courier"/>
              </a:rPr>
              <a:t>return</a:t>
            </a:r>
            <a:r>
              <a:rPr>
                <a:latin typeface="Courier"/>
              </a:rPr>
              <a:t> </a:t>
            </a:r>
            <a:r>
              <a:rPr>
                <a:solidFill>
                  <a:srgbClr val="4070A0"/>
                </a:solidFill>
                <a:latin typeface="Courier"/>
              </a:rPr>
              <a:t>'\t This is inside the greet() function'</a:t>
            </a:r>
            <a:br/>
            <a:r>
              <a:rPr>
                <a:latin typeface="Courier"/>
              </a:rPr>
              <a:t>    </a:t>
            </a:r>
            <a:br/>
            <a:r>
              <a:rPr>
                <a:latin typeface="Courier"/>
              </a:rPr>
              <a:t>    </a:t>
            </a:r>
            <a:r>
              <a:rPr b="1">
                <a:solidFill>
                  <a:srgbClr val="007020"/>
                </a:solidFill>
                <a:latin typeface="Courier"/>
              </a:rPr>
              <a:t>def</a:t>
            </a:r>
            <a:r>
              <a:rPr>
                <a:latin typeface="Courier"/>
              </a:rPr>
              <a:t> welcome():</a:t>
            </a:r>
            <a:br/>
            <a:r>
              <a:rPr>
                <a:latin typeface="Courier"/>
              </a:rPr>
              <a:t>        </a:t>
            </a:r>
            <a:r>
              <a:rPr b="1">
                <a:solidFill>
                  <a:srgbClr val="007020"/>
                </a:solidFill>
                <a:latin typeface="Courier"/>
              </a:rPr>
              <a:t>return</a:t>
            </a:r>
            <a:r>
              <a:rPr>
                <a:latin typeface="Courier"/>
              </a:rPr>
              <a:t> </a:t>
            </a:r>
            <a:r>
              <a:rPr>
                <a:solidFill>
                  <a:srgbClr val="4070A0"/>
                </a:solidFill>
                <a:latin typeface="Courier"/>
              </a:rPr>
              <a:t>"\t This is inside the welcome() function"</a:t>
            </a:r>
            <a:br/>
            <a:r>
              <a:rPr>
                <a:latin typeface="Courier"/>
              </a:rPr>
              <a:t>    </a:t>
            </a:r>
            <a:br/>
            <a:r>
              <a:rPr>
                <a:latin typeface="Courier"/>
              </a:rPr>
              <a:t>    print(greet())</a:t>
            </a:r>
            <a:br/>
            <a:r>
              <a:rPr>
                <a:latin typeface="Courier"/>
              </a:rPr>
              <a:t>    print(welcome())</a:t>
            </a:r>
            <a:br/>
            <a:r>
              <a:rPr>
                <a:latin typeface="Courier"/>
              </a:rPr>
              <a:t>    print(</a:t>
            </a:r>
            <a:r>
              <a:rPr>
                <a:solidFill>
                  <a:srgbClr val="4070A0"/>
                </a:solidFill>
                <a:latin typeface="Courier"/>
              </a:rPr>
              <a:t>"Now we are back inside the hello() function"</a:t>
            </a:r>
            <a:r>
              <a:rPr>
                <a:latin typeface="Courier"/>
              </a:rPr>
              <a:t>)</a:t>
            </a:r>
          </a:p>
          <a:p>
            <a:pPr lvl="0" indent="0">
              <a:buNone/>
            </a:pPr>
            <a:r>
              <a:rPr>
                <a:latin typeface="Courier"/>
              </a:rPr>
              <a:t>hello()</a:t>
            </a:r>
          </a:p>
          <a:p>
            <a:pPr lvl="0" indent="0">
              <a:buNone/>
            </a:pPr>
            <a:r>
              <a:rPr>
                <a:latin typeface="Courier"/>
              </a:rPr>
              <a:t>The hello() function has been executed
     This is inside the greet() function
     This is inside the welcome() function
Now we are back inside the hello() function</a:t>
            </a:r>
          </a:p>
          <a:p>
            <a:pPr lvl="0" indent="0">
              <a:buNone/>
            </a:pPr>
            <a:r>
              <a:rPr>
                <a:latin typeface="Courier"/>
              </a:rPr>
              <a:t>welcome()</a:t>
            </a:r>
          </a:p>
          <a:p>
            <a:pPr lvl="0" indent="0">
              <a:buNone/>
            </a:pPr>
            <a:r>
              <a:rPr>
                <a:latin typeface="Courier"/>
              </a:rPr>
              <a:t>---------------------------------------------------------------------------
NameError                                 Traceback (most recent call last)
&lt;ipython-input-13-a401d7101853&gt; in &lt;module&gt;()
----&gt; 1 welcome()
NameError: name 'welcome' is not defined</a:t>
            </a:r>
          </a:p>
          <a:p>
            <a:pPr lvl="0" indent="0" marL="0">
              <a:buNone/>
            </a:pPr>
            <a:r>
              <a:rPr/>
              <a:t>Note how due to scope, the welcome() function is not defined outside of the hello() function. Now lets learn about returning functions from within functions: ## Returning Functions</a:t>
            </a:r>
          </a:p>
          <a:p>
            <a:pPr lvl="0" indent="0">
              <a:buNone/>
            </a:pPr>
            <a:r>
              <a:rPr b="1">
                <a:solidFill>
                  <a:srgbClr val="007020"/>
                </a:solidFill>
                <a:latin typeface="Courier"/>
              </a:rPr>
              <a:t>def</a:t>
            </a:r>
            <a:r>
              <a:rPr>
                <a:latin typeface="Courier"/>
              </a:rPr>
              <a:t> hello(name</a:t>
            </a:r>
            <a:r>
              <a:rPr>
                <a:solidFill>
                  <a:srgbClr val="666666"/>
                </a:solidFill>
                <a:latin typeface="Courier"/>
              </a:rPr>
              <a:t>=</a:t>
            </a:r>
            <a:r>
              <a:rPr>
                <a:solidFill>
                  <a:srgbClr val="4070A0"/>
                </a:solidFill>
                <a:latin typeface="Courier"/>
              </a:rPr>
              <a:t>'Jose'</a:t>
            </a:r>
            <a:r>
              <a:rPr>
                <a:latin typeface="Courier"/>
              </a:rPr>
              <a:t>):</a:t>
            </a:r>
            <a:br/>
            <a:r>
              <a:rPr>
                <a:latin typeface="Courier"/>
              </a:rPr>
              <a:t>    </a:t>
            </a:r>
            <a:br/>
            <a:r>
              <a:rPr>
                <a:latin typeface="Courier"/>
              </a:rPr>
              <a:t>    </a:t>
            </a:r>
            <a:r>
              <a:rPr b="1">
                <a:solidFill>
                  <a:srgbClr val="007020"/>
                </a:solidFill>
                <a:latin typeface="Courier"/>
              </a:rPr>
              <a:t>def</a:t>
            </a:r>
            <a:r>
              <a:rPr>
                <a:latin typeface="Courier"/>
              </a:rPr>
              <a:t> greet():</a:t>
            </a:r>
            <a:br/>
            <a:r>
              <a:rPr>
                <a:latin typeface="Courier"/>
              </a:rPr>
              <a:t>        </a:t>
            </a:r>
            <a:r>
              <a:rPr b="1">
                <a:solidFill>
                  <a:srgbClr val="007020"/>
                </a:solidFill>
                <a:latin typeface="Courier"/>
              </a:rPr>
              <a:t>return</a:t>
            </a:r>
            <a:r>
              <a:rPr>
                <a:latin typeface="Courier"/>
              </a:rPr>
              <a:t> </a:t>
            </a:r>
            <a:r>
              <a:rPr>
                <a:solidFill>
                  <a:srgbClr val="4070A0"/>
                </a:solidFill>
                <a:latin typeface="Courier"/>
              </a:rPr>
              <a:t>'\t This is inside the greet() function'</a:t>
            </a:r>
            <a:br/>
            <a:r>
              <a:rPr>
                <a:latin typeface="Courier"/>
              </a:rPr>
              <a:t>    </a:t>
            </a:r>
            <a:br/>
            <a:r>
              <a:rPr>
                <a:latin typeface="Courier"/>
              </a:rPr>
              <a:t>    </a:t>
            </a:r>
            <a:r>
              <a:rPr b="1">
                <a:solidFill>
                  <a:srgbClr val="007020"/>
                </a:solidFill>
                <a:latin typeface="Courier"/>
              </a:rPr>
              <a:t>def</a:t>
            </a:r>
            <a:r>
              <a:rPr>
                <a:latin typeface="Courier"/>
              </a:rPr>
              <a:t> welcome():</a:t>
            </a:r>
            <a:br/>
            <a:r>
              <a:rPr>
                <a:latin typeface="Courier"/>
              </a:rPr>
              <a:t>        </a:t>
            </a:r>
            <a:r>
              <a:rPr b="1">
                <a:solidFill>
                  <a:srgbClr val="007020"/>
                </a:solidFill>
                <a:latin typeface="Courier"/>
              </a:rPr>
              <a:t>return</a:t>
            </a:r>
            <a:r>
              <a:rPr>
                <a:latin typeface="Courier"/>
              </a:rPr>
              <a:t> </a:t>
            </a:r>
            <a:r>
              <a:rPr>
                <a:solidFill>
                  <a:srgbClr val="4070A0"/>
                </a:solidFill>
                <a:latin typeface="Courier"/>
              </a:rPr>
              <a:t>"\t This is inside the welcome() function"</a:t>
            </a:r>
            <a:br/>
            <a:r>
              <a:rPr>
                <a:latin typeface="Courier"/>
              </a:rPr>
              <a:t>    </a:t>
            </a:r>
            <a:br/>
            <a:r>
              <a:rPr>
                <a:latin typeface="Courier"/>
              </a:rPr>
              <a:t>    </a:t>
            </a:r>
            <a:r>
              <a:rPr b="1">
                <a:solidFill>
                  <a:srgbClr val="007020"/>
                </a:solidFill>
                <a:latin typeface="Courier"/>
              </a:rPr>
              <a:t>if</a:t>
            </a:r>
            <a:r>
              <a:rPr>
                <a:latin typeface="Courier"/>
              </a:rPr>
              <a:t> name </a:t>
            </a:r>
            <a:r>
              <a:rPr>
                <a:solidFill>
                  <a:srgbClr val="666666"/>
                </a:solidFill>
                <a:latin typeface="Courier"/>
              </a:rPr>
              <a:t>==</a:t>
            </a:r>
            <a:r>
              <a:rPr>
                <a:latin typeface="Courier"/>
              </a:rPr>
              <a:t> </a:t>
            </a:r>
            <a:r>
              <a:rPr>
                <a:solidFill>
                  <a:srgbClr val="4070A0"/>
                </a:solidFill>
                <a:latin typeface="Courier"/>
              </a:rPr>
              <a:t>'Jose'</a:t>
            </a:r>
            <a:r>
              <a:rPr>
                <a:latin typeface="Courier"/>
              </a:rPr>
              <a:t>:</a:t>
            </a:r>
            <a:br/>
            <a:r>
              <a:rPr>
                <a:latin typeface="Courier"/>
              </a:rPr>
              <a:t>        </a:t>
            </a:r>
            <a:r>
              <a:rPr b="1">
                <a:solidFill>
                  <a:srgbClr val="007020"/>
                </a:solidFill>
                <a:latin typeface="Courier"/>
              </a:rPr>
              <a:t>return</a:t>
            </a:r>
            <a:r>
              <a:rPr>
                <a:latin typeface="Courier"/>
              </a:rPr>
              <a:t> greet</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return</a:t>
            </a:r>
            <a:r>
              <a:rPr>
                <a:latin typeface="Courier"/>
              </a:rPr>
              <a:t> welcome</a:t>
            </a:r>
          </a:p>
          <a:p>
            <a:pPr lvl="0" indent="0" marL="0">
              <a:buNone/>
            </a:pPr>
            <a:r>
              <a:rPr/>
              <a:t>Now let’s see what function is returned if we set x = hello(), note how the empty parentheses means that name has been defined as Jose.</a:t>
            </a:r>
          </a:p>
          <a:p>
            <a:pPr lvl="0" indent="0">
              <a:buNone/>
            </a:pPr>
            <a:r>
              <a:rPr>
                <a:latin typeface="Courier"/>
              </a:rPr>
              <a:t>x </a:t>
            </a:r>
            <a:r>
              <a:rPr>
                <a:solidFill>
                  <a:srgbClr val="666666"/>
                </a:solidFill>
                <a:latin typeface="Courier"/>
              </a:rPr>
              <a:t>=</a:t>
            </a:r>
            <a:r>
              <a:rPr>
                <a:latin typeface="Courier"/>
              </a:rPr>
              <a:t> hello()</a:t>
            </a:r>
          </a:p>
          <a:p>
            <a:pPr lvl="0" indent="0">
              <a:buNone/>
            </a:pPr>
            <a:r>
              <a:rPr>
                <a:latin typeface="Courier"/>
              </a:rPr>
              <a:t>x</a:t>
            </a:r>
          </a:p>
          <a:p>
            <a:pPr lvl="0" indent="0">
              <a:buNone/>
            </a:pPr>
            <a:r>
              <a:rPr>
                <a:latin typeface="Courier"/>
              </a:rPr>
              <a:t>&lt;function __main__.hello.&lt;locals&gt;.greet&gt;</a:t>
            </a:r>
          </a:p>
          <a:p>
            <a:pPr lvl="0" indent="0" marL="0">
              <a:buNone/>
            </a:pPr>
            <a:r>
              <a:rPr/>
              <a:t>Great! Now we can see how x is pointing to the greet function inside of the hello function.</a:t>
            </a:r>
          </a:p>
          <a:p>
            <a:pPr lvl="0" indent="0">
              <a:buNone/>
            </a:pPr>
            <a:r>
              <a:rPr>
                <a:latin typeface="Courier"/>
              </a:rPr>
              <a:t>print(x())</a:t>
            </a:r>
          </a:p>
          <a:p>
            <a:pPr lvl="0" indent="0">
              <a:buNone/>
            </a:pPr>
            <a:r>
              <a:rPr>
                <a:latin typeface="Courier"/>
              </a:rPr>
              <a:t>     This is inside the greet() function</a:t>
            </a:r>
          </a:p>
          <a:p>
            <a:pPr lvl="0" indent="0" marL="0">
              <a:buNone/>
            </a:pPr>
            <a:r>
              <a:rPr/>
              <a:t>Let’s take a quick look at the code again.</a:t>
            </a:r>
          </a:p>
          <a:p>
            <a:pPr lvl="0" indent="0" marL="0">
              <a:buNone/>
            </a:pPr>
            <a:r>
              <a:rPr/>
              <a:t>In the if/else clause we are returning greet and welcome, not greet() and welcome().</a:t>
            </a:r>
          </a:p>
          <a:p>
            <a:pPr lvl="0" indent="0" marL="0">
              <a:buNone/>
            </a:pPr>
            <a:r>
              <a:rPr/>
              <a:t>This is because when you put a pair of parentheses after it, the function gets executed; whereas if you don’t put parentheses after it, then it can be passed around and can be assigned to other variables without executing it.</a:t>
            </a:r>
          </a:p>
          <a:p>
            <a:pPr lvl="0" indent="0" marL="0">
              <a:buNone/>
            </a:pPr>
            <a:r>
              <a:rPr/>
              <a:t>When we write x = hello(), hello() gets executed and because the name is Jose by default, the function greet is returned. If we change the statement to x = hello(name = “Sam”) then the welcome function will be returned. We can also do print(hello()()) which outputs </a:t>
            </a:r>
            <a:r>
              <a:rPr i="1"/>
              <a:t>This is inside the greet() function</a:t>
            </a:r>
            <a:r>
              <a:rPr/>
              <a:t>.</a:t>
            </a:r>
          </a:p>
          <a:p>
            <a:pPr lvl="0" indent="0" marL="0">
              <a:spcBef>
                <a:spcPts val="3000"/>
              </a:spcBef>
              <a:buNone/>
            </a:pPr>
            <a:r>
              <a:rPr b="1"/>
              <a:t>Functions as Arguments</a:t>
            </a:r>
          </a:p>
          <a:p>
            <a:pPr lvl="0" indent="0" marL="0">
              <a:buNone/>
            </a:pPr>
            <a:r>
              <a:rPr/>
              <a:t>Now let’s see how we can pass functions as arguments into other functions:</a:t>
            </a:r>
          </a:p>
          <a:p>
            <a:pPr lvl="0" indent="0">
              <a:buNone/>
            </a:pPr>
            <a:r>
              <a:rPr b="1">
                <a:solidFill>
                  <a:srgbClr val="007020"/>
                </a:solidFill>
                <a:latin typeface="Courier"/>
              </a:rPr>
              <a:t>def</a:t>
            </a:r>
            <a:r>
              <a:rPr>
                <a:latin typeface="Courier"/>
              </a:rPr>
              <a:t> hello():</a:t>
            </a:r>
            <a:br/>
            <a:r>
              <a:rPr>
                <a:latin typeface="Courier"/>
              </a:rPr>
              <a:t>    </a:t>
            </a:r>
            <a:r>
              <a:rPr b="1">
                <a:solidFill>
                  <a:srgbClr val="007020"/>
                </a:solidFill>
                <a:latin typeface="Courier"/>
              </a:rPr>
              <a:t>return</a:t>
            </a:r>
            <a:r>
              <a:rPr>
                <a:latin typeface="Courier"/>
              </a:rPr>
              <a:t> </a:t>
            </a:r>
            <a:r>
              <a:rPr>
                <a:solidFill>
                  <a:srgbClr val="4070A0"/>
                </a:solidFill>
                <a:latin typeface="Courier"/>
              </a:rPr>
              <a:t>'Hi Jose!'</a:t>
            </a:r>
            <a:br/>
            <a:br/>
            <a:r>
              <a:rPr b="1">
                <a:solidFill>
                  <a:srgbClr val="007020"/>
                </a:solidFill>
                <a:latin typeface="Courier"/>
              </a:rPr>
              <a:t>def</a:t>
            </a:r>
            <a:r>
              <a:rPr>
                <a:latin typeface="Courier"/>
              </a:rPr>
              <a:t> other(func):</a:t>
            </a:r>
            <a:br/>
            <a:r>
              <a:rPr>
                <a:latin typeface="Courier"/>
              </a:rPr>
              <a:t>    print(</a:t>
            </a:r>
            <a:r>
              <a:rPr>
                <a:solidFill>
                  <a:srgbClr val="4070A0"/>
                </a:solidFill>
                <a:latin typeface="Courier"/>
              </a:rPr>
              <a:t>'Other code would go here'</a:t>
            </a:r>
            <a:r>
              <a:rPr>
                <a:latin typeface="Courier"/>
              </a:rPr>
              <a:t>)</a:t>
            </a:r>
            <a:br/>
            <a:r>
              <a:rPr>
                <a:latin typeface="Courier"/>
              </a:rPr>
              <a:t>    print(func())</a:t>
            </a:r>
          </a:p>
          <a:p>
            <a:pPr lvl="0" indent="0">
              <a:buNone/>
            </a:pPr>
            <a:r>
              <a:rPr>
                <a:latin typeface="Courier"/>
              </a:rPr>
              <a:t>other(hello)</a:t>
            </a:r>
          </a:p>
          <a:p>
            <a:pPr lvl="0" indent="0">
              <a:buNone/>
            </a:pPr>
            <a:r>
              <a:rPr>
                <a:latin typeface="Courier"/>
              </a:rPr>
              <a:t>Other code would go here
Hi Jose!</a:t>
            </a:r>
          </a:p>
          <a:p>
            <a:pPr lvl="0" indent="0" marL="0">
              <a:buNone/>
            </a:pPr>
            <a:r>
              <a:rPr/>
              <a:t>Great! Note how we can pass the functions as objects and then use them within other functions. Now we can get started with writing our first decorator:</a:t>
            </a:r>
          </a:p>
          <a:p>
            <a:pPr lvl="0" indent="0" marL="0">
              <a:spcBef>
                <a:spcPts val="3000"/>
              </a:spcBef>
              <a:buNone/>
            </a:pPr>
            <a:r>
              <a:rPr b="1"/>
              <a:t>Creating a Decorator</a:t>
            </a:r>
          </a:p>
          <a:p>
            <a:pPr lvl="0" indent="0" marL="0">
              <a:buNone/>
            </a:pPr>
            <a:r>
              <a:rPr/>
              <a:t>In the previous example we actually manually created a Decorator. Here we will modify it to make its use case clear:</a:t>
            </a:r>
          </a:p>
          <a:p>
            <a:pPr lvl="0" indent="0">
              <a:buNone/>
            </a:pPr>
            <a:r>
              <a:rPr b="1">
                <a:solidFill>
                  <a:srgbClr val="007020"/>
                </a:solidFill>
                <a:latin typeface="Courier"/>
              </a:rPr>
              <a:t>def</a:t>
            </a:r>
            <a:r>
              <a:rPr>
                <a:latin typeface="Courier"/>
              </a:rPr>
              <a:t> new_decorator(func):</a:t>
            </a:r>
            <a:br/>
            <a:br/>
            <a:r>
              <a:rPr>
                <a:latin typeface="Courier"/>
              </a:rPr>
              <a:t>    </a:t>
            </a:r>
            <a:r>
              <a:rPr b="1">
                <a:solidFill>
                  <a:srgbClr val="007020"/>
                </a:solidFill>
                <a:latin typeface="Courier"/>
              </a:rPr>
              <a:t>def</a:t>
            </a:r>
            <a:r>
              <a:rPr>
                <a:latin typeface="Courier"/>
              </a:rPr>
              <a:t> wrap_func():</a:t>
            </a:r>
            <a:br/>
            <a:r>
              <a:rPr>
                <a:latin typeface="Courier"/>
              </a:rPr>
              <a:t>        print(</a:t>
            </a:r>
            <a:r>
              <a:rPr>
                <a:solidFill>
                  <a:srgbClr val="4070A0"/>
                </a:solidFill>
                <a:latin typeface="Courier"/>
              </a:rPr>
              <a:t>"Code would be here, before executing the func"</a:t>
            </a:r>
            <a:r>
              <a:rPr>
                <a:latin typeface="Courier"/>
              </a:rPr>
              <a:t>)</a:t>
            </a:r>
            <a:br/>
            <a:br/>
            <a:r>
              <a:rPr>
                <a:latin typeface="Courier"/>
              </a:rPr>
              <a:t>        func()</a:t>
            </a:r>
            <a:br/>
            <a:br/>
            <a:r>
              <a:rPr>
                <a:latin typeface="Courier"/>
              </a:rPr>
              <a:t>        print(</a:t>
            </a:r>
            <a:r>
              <a:rPr>
                <a:solidFill>
                  <a:srgbClr val="4070A0"/>
                </a:solidFill>
                <a:latin typeface="Courier"/>
              </a:rPr>
              <a:t>"Code here will execute after the func()"</a:t>
            </a:r>
            <a:r>
              <a:rPr>
                <a:latin typeface="Courier"/>
              </a:rPr>
              <a:t>)</a:t>
            </a:r>
            <a:br/>
            <a:br/>
            <a:r>
              <a:rPr>
                <a:latin typeface="Courier"/>
              </a:rPr>
              <a:t>    </a:t>
            </a:r>
            <a:r>
              <a:rPr b="1">
                <a:solidFill>
                  <a:srgbClr val="007020"/>
                </a:solidFill>
                <a:latin typeface="Courier"/>
              </a:rPr>
              <a:t>return</a:t>
            </a:r>
            <a:r>
              <a:rPr>
                <a:latin typeface="Courier"/>
              </a:rPr>
              <a:t> wrap_func</a:t>
            </a:r>
            <a:br/>
            <a:br/>
            <a:r>
              <a:rPr b="1">
                <a:solidFill>
                  <a:srgbClr val="007020"/>
                </a:solidFill>
                <a:latin typeface="Courier"/>
              </a:rPr>
              <a:t>def</a:t>
            </a:r>
            <a:r>
              <a:rPr>
                <a:latin typeface="Courier"/>
              </a:rPr>
              <a:t> func_needs_decorator():</a:t>
            </a:r>
            <a:br/>
            <a:r>
              <a:rPr>
                <a:latin typeface="Courier"/>
              </a:rPr>
              <a:t>    print(</a:t>
            </a:r>
            <a:r>
              <a:rPr>
                <a:solidFill>
                  <a:srgbClr val="4070A0"/>
                </a:solidFill>
                <a:latin typeface="Courier"/>
              </a:rPr>
              <a:t>"This function is in need of a Decorator"</a:t>
            </a:r>
            <a:r>
              <a:rPr>
                <a:latin typeface="Courier"/>
              </a:rPr>
              <a:t>)</a:t>
            </a:r>
          </a:p>
          <a:p>
            <a:pPr lvl="0" indent="0">
              <a:buNone/>
            </a:pPr>
            <a:r>
              <a:rPr>
                <a:latin typeface="Courier"/>
              </a:rPr>
              <a:t>func_needs_decorator()</a:t>
            </a:r>
          </a:p>
          <a:p>
            <a:pPr lvl="0" indent="0">
              <a:buNone/>
            </a:pPr>
            <a:r>
              <a:rPr>
                <a:latin typeface="Courier"/>
              </a:rPr>
              <a:t>This function is in need of a Decorator</a:t>
            </a:r>
          </a:p>
          <a:p>
            <a:pPr lvl="0" indent="0">
              <a:buNone/>
            </a:pPr>
            <a:r>
              <a:rPr i="1">
                <a:solidFill>
                  <a:srgbClr val="60A0B0"/>
                </a:solidFill>
                <a:latin typeface="Courier"/>
              </a:rPr>
              <a:t># Reassign func_needs_decorator</a:t>
            </a:r>
            <a:br/>
            <a:r>
              <a:rPr>
                <a:latin typeface="Courier"/>
              </a:rPr>
              <a:t>func_needs_decorator </a:t>
            </a:r>
            <a:r>
              <a:rPr>
                <a:solidFill>
                  <a:srgbClr val="666666"/>
                </a:solidFill>
                <a:latin typeface="Courier"/>
              </a:rPr>
              <a:t>=</a:t>
            </a:r>
            <a:r>
              <a:rPr>
                <a:latin typeface="Courier"/>
              </a:rPr>
              <a:t> new_decorator(func_needs_decorator)</a:t>
            </a:r>
          </a:p>
          <a:p>
            <a:pPr lvl="0" indent="0">
              <a:buNone/>
            </a:pPr>
            <a:r>
              <a:rPr>
                <a:latin typeface="Courier"/>
              </a:rPr>
              <a:t>func_needs_decorator()</a:t>
            </a:r>
          </a:p>
          <a:p>
            <a:pPr lvl="0" indent="0">
              <a:buNone/>
            </a:pPr>
            <a:r>
              <a:rPr>
                <a:latin typeface="Courier"/>
              </a:rPr>
              <a:t>Code would be here, before executing the func
This function is in need of a Decorator
Code here will execute after the func()</a:t>
            </a:r>
          </a:p>
          <a:p>
            <a:pPr lvl="0" indent="0" marL="0">
              <a:buNone/>
            </a:pPr>
            <a:r>
              <a:rPr/>
              <a:t>So what just happened here? A decorator simply wrapped the function and modified its behavior. Now let’s understand how we can rewrite this code using the @ symbol, which is what Python uses for Decorators:</a:t>
            </a:r>
          </a:p>
          <a:p>
            <a:pPr lvl="0" indent="0">
              <a:buNone/>
            </a:pPr>
            <a:r>
              <a:rPr>
                <a:solidFill>
                  <a:srgbClr val="7D9029"/>
                </a:solidFill>
                <a:latin typeface="Courier"/>
              </a:rPr>
              <a:t>@new_decorator</a:t>
            </a:r>
            <a:br/>
            <a:r>
              <a:rPr b="1">
                <a:solidFill>
                  <a:srgbClr val="007020"/>
                </a:solidFill>
                <a:latin typeface="Courier"/>
              </a:rPr>
              <a:t>def</a:t>
            </a:r>
            <a:r>
              <a:rPr>
                <a:latin typeface="Courier"/>
              </a:rPr>
              <a:t> func_needs_decorator():</a:t>
            </a:r>
            <a:br/>
            <a:r>
              <a:rPr>
                <a:latin typeface="Courier"/>
              </a:rPr>
              <a:t>    print(</a:t>
            </a:r>
            <a:r>
              <a:rPr>
                <a:solidFill>
                  <a:srgbClr val="4070A0"/>
                </a:solidFill>
                <a:latin typeface="Courier"/>
              </a:rPr>
              <a:t>"This function is in need of a Decorator"</a:t>
            </a:r>
            <a:r>
              <a:rPr>
                <a:latin typeface="Courier"/>
              </a:rPr>
              <a:t>)</a:t>
            </a:r>
          </a:p>
          <a:p>
            <a:pPr lvl="0" indent="0">
              <a:buNone/>
            </a:pPr>
            <a:r>
              <a:rPr>
                <a:latin typeface="Courier"/>
              </a:rPr>
              <a:t>func_needs_decorator()</a:t>
            </a:r>
          </a:p>
          <a:p>
            <a:pPr lvl="0" indent="0">
              <a:buNone/>
            </a:pPr>
            <a:r>
              <a:rPr>
                <a:latin typeface="Courier"/>
              </a:rPr>
              <a:t>Code would be here, before executing the func
This function is in need of a Decorator
Code here will execute after the func()</a:t>
            </a:r>
          </a:p>
          <a:p>
            <a:pPr lvl="0" indent="0" marL="0">
              <a:buNone/>
            </a:pPr>
            <a:r>
              <a:rPr b="1"/>
              <a:t>Great! You’ve now built a Decorator manually and then saw how we can use the @ symbol in Python to automate this and clean our code. You’ll run into Decorators a lot if you begin using Python for Web Development, such as Flask or Django!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1970-01-01T00:00:00Z</dcterms:created>
  <dcterms:modified xsi:type="dcterms:W3CDTF">1970-01-01T00:00:00Z</dcterms:modified>
</cp:coreProperties>
</file>

<file path=docProps/custom.xml><?xml version="1.0" encoding="utf-8"?>
<Properties xmlns="http://schemas.openxmlformats.org/officeDocument/2006/custom-properties" xmlns:vt="http://schemas.openxmlformats.org/officeDocument/2006/docPropsVTypes"/>
</file>