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python.org/3/library/functions.html"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Functies</a:t>
            </a:r>
          </a:p>
        </p:txBody>
      </p:sp>
      <p:sp>
        <p:nvSpPr>
          <p:cNvPr id="3" name="Content Placeholder 2"/>
          <p:cNvSpPr>
            <a:spLocks noGrp="1"/>
          </p:cNvSpPr>
          <p:nvPr>
            <p:ph idx="1"/>
          </p:nvPr>
        </p:nvSpPr>
        <p:spPr/>
        <p:txBody>
          <a:bodyPr/>
          <a:lstStyle/>
          <a:p>
            <a:pPr lvl="0" indent="0" marL="0">
              <a:spcBef>
                <a:spcPts val="3000"/>
              </a:spcBef>
              <a:buNone/>
            </a:pPr>
            <a:r>
              <a:rPr b="1"/>
              <a:t>Inleiding tot functies</a:t>
            </a:r>
          </a:p>
          <a:p>
            <a:pPr lvl="0" indent="0" marL="0">
              <a:buNone/>
            </a:pPr>
            <a:r>
              <a:rPr/>
              <a:t>Deze lezing zal bestaan ​​uit het uitleggen wat een functie is in Python en hoe je er een maakt. Functies zullen een van onze belangrijkste bouwstenen zijn wanneer we steeds grotere hoeveelheden code construeren om problemen op te lossen.</a:t>
            </a:r>
          </a:p>
          <a:p>
            <a:pPr lvl="0" indent="0" marL="0">
              <a:spcBef>
                <a:spcPts val="3000"/>
              </a:spcBef>
              <a:buNone/>
            </a:pPr>
            <a:r>
              <a:rPr b="1"/>
              <a:t>Wat is een functie?</a:t>
            </a:r>
          </a:p>
          <a:p>
            <a:pPr lvl="0" indent="0" marL="0">
              <a:buNone/>
            </a:pPr>
            <a:r>
              <a:rPr/>
              <a:t>Formeel is een functie een handig apparaat dat een reeks instructies groepeert, zodat ze meer dan eens kunnen worden uitgevoerd. Ze kunnen ons ook parameters laten specificeren die kunnen dienen als invoer voor de functies.</a:t>
            </a:r>
          </a:p>
          <a:p>
            <a:pPr lvl="0" indent="0" marL="0">
              <a:buNone/>
            </a:pPr>
            <a:r>
              <a:rPr/>
              <a:t>Op een meer fundamenteel niveau stellen functies ons in staat om niet herhaaldelijk dezelfde code herhaaldelijk te schrijven. Als je je de lessen over strings en lijsten herinnert, onthoud dan dat we een functie len() hebben gebruikt om de lengte van een string te krijgen. Aangezien het controleren van de lengte van een reeks een veelvoorkomende taak is, zou u een functie willen schrijven die dit herhaaldelijk op commando kan doen.</a:t>
            </a:r>
          </a:p>
          <a:p>
            <a:pPr lvl="0" indent="0" marL="0">
              <a:buNone/>
            </a:pPr>
            <a:r>
              <a:rPr/>
              <a:t>Functies zullen een van de meest basale niveaus zijn van het hergebruik van code in Python, en het zal ons ook in staat stellen om te gaan nadenken over programmaontwerp (we zullen veel dieper ingaan op de ideeën van ontwerp wanneer we leren over objectgeoriënteerd programmeren).</a:t>
            </a:r>
          </a:p>
          <a:p>
            <a:pPr lvl="0" indent="0" marL="0">
              <a:spcBef>
                <a:spcPts val="3000"/>
              </a:spcBef>
              <a:buNone/>
            </a:pPr>
            <a:r>
              <a:rPr b="1"/>
              <a:t>Waarom zelfs functies gebruiken?</a:t>
            </a:r>
          </a:p>
          <a:p>
            <a:pPr lvl="0" indent="0" marL="0">
              <a:buNone/>
            </a:pPr>
            <a:r>
              <a:rPr/>
              <a:t>Simpel gezegd, u moet functies gebruiken wanneer u van plan bent een codeblok meerdere keren te gebruiken. Met deze functie kunt u hetzelfde codeblok oproepen zonder het meerdere keren te hoeven schrijven. Dit stelt je op zijn beurt in staat om complexere Python-scripts te maken. Om dit echter echt te begrijpen, moeten we onze eigen functies schrijven!</a:t>
            </a:r>
          </a:p>
          <a:p>
            <a:pPr lvl="0" indent="0" marL="0">
              <a:spcBef>
                <a:spcPts val="3000"/>
              </a:spcBef>
              <a:buNone/>
            </a:pPr>
            <a:r>
              <a:rPr b="1"/>
              <a:t>Topics van de functies</a:t>
            </a:r>
          </a:p>
          <a:p>
            <a:pPr lvl="0"/>
            <a:r>
              <a:rPr/>
              <a:t>def trefwoord (keyword)</a:t>
            </a:r>
          </a:p>
          <a:p>
            <a:pPr lvl="0"/>
            <a:r>
              <a:rPr/>
              <a:t>simpele voorbeeld van een functie</a:t>
            </a:r>
          </a:p>
          <a:p>
            <a:pPr lvl="0"/>
            <a:r>
              <a:rPr/>
              <a:t>het aanroepen van een functie met ()</a:t>
            </a:r>
          </a:p>
          <a:p>
            <a:pPr lvl="0"/>
            <a:r>
              <a:rPr/>
              <a:t>parameters accepteren</a:t>
            </a:r>
          </a:p>
          <a:p>
            <a:pPr lvl="0"/>
            <a:r>
              <a:rPr/>
              <a:t>print versus return</a:t>
            </a:r>
          </a:p>
          <a:p>
            <a:pPr lvl="0"/>
            <a:r>
              <a:rPr/>
              <a:t>het toevoegen van logica binnen een functie</a:t>
            </a:r>
          </a:p>
          <a:p>
            <a:pPr lvl="0"/>
            <a:r>
              <a:rPr/>
              <a:t>meerdere returns binnen een functie</a:t>
            </a:r>
          </a:p>
          <a:p>
            <a:pPr lvl="0"/>
            <a:r>
              <a:rPr/>
              <a:t>het toevoegen van lussen (for, while) binnen een functie</a:t>
            </a:r>
          </a:p>
          <a:p>
            <a:pPr lvl="0"/>
            <a:r>
              <a:rPr/>
              <a:t>tuple uitpakken</a:t>
            </a:r>
          </a:p>
          <a:p>
            <a:pPr lvl="0"/>
            <a:r>
              <a:rPr/>
              <a:t>interacties tussen de functies</a:t>
            </a:r>
          </a:p>
          <a:p>
            <a:pPr lvl="0" indent="0" marL="0">
              <a:spcBef>
                <a:spcPts val="3000"/>
              </a:spcBef>
              <a:buNone/>
            </a:pPr>
            <a:r>
              <a:rPr b="1"/>
              <a:t>def trefwoord</a:t>
            </a:r>
          </a:p>
          <a:p>
            <a:pPr lvl="0" indent="0" marL="0">
              <a:buNone/>
            </a:pPr>
            <a:r>
              <a:rPr/>
              <a:t>Laten we eens kijken hoe we de syntaxis van een functie in Python kunnen bouwen. Het heeft de volgende vorm:</a:t>
            </a:r>
          </a:p>
          <a:p>
            <a:pPr lvl="0" indent="0">
              <a:buNone/>
            </a:pPr>
            <a:r>
              <a:rPr b="1">
                <a:solidFill>
                  <a:srgbClr val="007020"/>
                </a:solidFill>
                <a:latin typeface="Courier"/>
              </a:rPr>
              <a:t>def</a:t>
            </a:r>
            <a:r>
              <a:rPr>
                <a:latin typeface="Courier"/>
              </a:rPr>
              <a:t> name_of_function(arg1,arg2):</a:t>
            </a:r>
            <a:br/>
            <a:r>
              <a:rPr>
                <a:latin typeface="Courier"/>
              </a:rPr>
              <a:t>    </a:t>
            </a:r>
            <a:r>
              <a:rPr i="1">
                <a:solidFill>
                  <a:srgbClr val="60A0B0"/>
                </a:solidFill>
                <a:latin typeface="Courier"/>
              </a:rPr>
              <a:t>'''</a:t>
            </a:r>
            <a:br/>
            <a:r>
              <a:rPr i="1">
                <a:solidFill>
                  <a:srgbClr val="60A0B0"/>
                </a:solidFill>
                <a:latin typeface="Courier"/>
              </a:rPr>
              <a:t>    This is where the function's Document String (docstring) goes.</a:t>
            </a:r>
            <a:br/>
            <a:r>
              <a:rPr i="1">
                <a:solidFill>
                  <a:srgbClr val="60A0B0"/>
                </a:solidFill>
                <a:latin typeface="Courier"/>
              </a:rPr>
              <a:t>    When you call help() on your function it will be printed out.</a:t>
            </a:r>
            <a:br/>
            <a:r>
              <a:rPr i="1">
                <a:solidFill>
                  <a:srgbClr val="60A0B0"/>
                </a:solidFill>
                <a:latin typeface="Courier"/>
              </a:rPr>
              <a:t>    '''</a:t>
            </a:r>
            <a:br/>
            <a:r>
              <a:rPr>
                <a:latin typeface="Courier"/>
              </a:rPr>
              <a:t>    </a:t>
            </a:r>
            <a:r>
              <a:rPr i="1">
                <a:solidFill>
                  <a:srgbClr val="60A0B0"/>
                </a:solidFill>
                <a:latin typeface="Courier"/>
              </a:rPr>
              <a:t># Voeg de statements hier toe.</a:t>
            </a:r>
            <a:br/>
            <a:r>
              <a:rPr>
                <a:latin typeface="Courier"/>
              </a:rPr>
              <a:t>    </a:t>
            </a:r>
            <a:r>
              <a:rPr i="1">
                <a:solidFill>
                  <a:srgbClr val="60A0B0"/>
                </a:solidFill>
                <a:latin typeface="Courier"/>
              </a:rPr>
              <a:t># Retourneer het gewenste resultaat</a:t>
            </a:r>
          </a:p>
          <a:p>
            <a:pPr lvl="0" indent="0" marL="0">
              <a:buNone/>
            </a:pPr>
            <a:r>
              <a:rPr/>
              <a:t>We beginnen met def en dan een </a:t>
            </a:r>
            <a:r>
              <a:rPr b="1"/>
              <a:t>spatie</a:t>
            </a:r>
            <a:r>
              <a:rPr/>
              <a:t> gevolgd door de naam van de functie. Probeer namen relevant te houden, bijvoorbeeld len() is een goede naam voor een lengte()-functie. Wees ook voorzichtig met namen, je zou een functie niet dezelfde naam willen aanroepen als een </a:t>
            </a:r>
            <a:r>
              <a:rPr>
                <a:hlinkClick r:id="rId2"/>
              </a:rPr>
              <a:t>ingebouwde functie in Python</a:t>
            </a:r>
            <a:r>
              <a:rPr/>
              <a:t> (zoals len).</a:t>
            </a:r>
          </a:p>
          <a:p>
            <a:pPr lvl="0" indent="0" marL="0">
              <a:buNone/>
            </a:pPr>
            <a:r>
              <a:rPr/>
              <a:t>Vervolgens komen een paar haakjes met verschillende argumenten gescheiden door een </a:t>
            </a:r>
            <a:r>
              <a:rPr b="1"/>
              <a:t>komma</a:t>
            </a:r>
            <a:r>
              <a:rPr/>
              <a:t>. Deze argumenten zijn de invoer voor uw functie. U kunt deze invoer in uw functie gebruiken en ernaar verwijzen. Hierna zet je een dubbele punt.</a:t>
            </a:r>
          </a:p>
          <a:p>
            <a:pPr lvl="0" indent="0" marL="0">
              <a:buNone/>
            </a:pPr>
            <a:r>
              <a:rPr/>
              <a:t>Nu is hier de cruciale stap, u moet inspringen om de code in uw functie correct te beginnen. Python maakt gebruik van </a:t>
            </a:r>
            <a:r>
              <a:rPr i="1"/>
              <a:t>whitespace</a:t>
            </a:r>
            <a:r>
              <a:rPr/>
              <a:t> om code te ordenen. Veel andere programmeertalen doen dit niet, dus houd daar rekening mee.</a:t>
            </a:r>
          </a:p>
          <a:p>
            <a:pPr lvl="0" indent="0" marL="0">
              <a:buNone/>
            </a:pPr>
            <a:r>
              <a:rPr/>
              <a:t>Vervolgens zie je de docstring, hier schrijf je een basisbeschrijving van de functie. Met Jupyter en Jupyter Notebooks kunt u deze doc-strings lezen door op Shift+Tab te drukken na een functienaam. Doc-strings zijn niet nodig voor eenvoudige functies, maar het is een goede gewoonte om ze in te voeren, zodat u of andere mensen de code die u schrijft gemakkelijk kunnen begrijpen.</a:t>
            </a:r>
          </a:p>
          <a:p>
            <a:pPr lvl="0" indent="0" marL="0">
              <a:buNone/>
            </a:pPr>
            <a:r>
              <a:rPr/>
              <a:t>Hierna begint u met het schrijven van de code die u wilt uitvoeren.</a:t>
            </a:r>
          </a:p>
          <a:p>
            <a:pPr lvl="0" indent="0" marL="0">
              <a:buNone/>
            </a:pPr>
            <a:r>
              <a:rPr/>
              <a:t>De beste manier om functies te leren is door voorbeelden door te nemen. Laten we dus proberen voorbeelden door te nemen die betrekking hebben op de verschillende objecten en gegevensstructuren waarover we eerder hebben geleerd.</a:t>
            </a:r>
          </a:p>
          <a:p>
            <a:pPr lvl="0" indent="0" marL="0">
              <a:spcBef>
                <a:spcPts val="3000"/>
              </a:spcBef>
              <a:buNone/>
            </a:pPr>
            <a:r>
              <a:rPr b="1"/>
              <a:t>Eenvoudig voorbeeld van een functie</a:t>
            </a:r>
          </a:p>
          <a:p>
            <a:pPr lvl="0" indent="0">
              <a:buNone/>
            </a:pPr>
            <a:r>
              <a:rPr b="1">
                <a:solidFill>
                  <a:srgbClr val="007020"/>
                </a:solidFill>
                <a:latin typeface="Courier"/>
              </a:rPr>
              <a:t>def</a:t>
            </a:r>
            <a:r>
              <a:rPr>
                <a:latin typeface="Courier"/>
              </a:rPr>
              <a:t> say_hello():</a:t>
            </a:r>
            <a:br/>
            <a:r>
              <a:rPr>
                <a:latin typeface="Courier"/>
              </a:rPr>
              <a:t>    print(</a:t>
            </a:r>
            <a:r>
              <a:rPr>
                <a:solidFill>
                  <a:srgbClr val="4070A0"/>
                </a:solidFill>
                <a:latin typeface="Courier"/>
              </a:rPr>
              <a:t>'hello'</a:t>
            </a:r>
            <a:r>
              <a:rPr>
                <a:latin typeface="Courier"/>
              </a:rPr>
              <a:t>)</a:t>
            </a:r>
          </a:p>
          <a:p>
            <a:pPr lvl="0" indent="0" marL="0">
              <a:spcBef>
                <a:spcPts val="3000"/>
              </a:spcBef>
              <a:buNone/>
            </a:pPr>
            <a:r>
              <a:rPr b="1"/>
              <a:t>Het aanroepen van een functie met ()</a:t>
            </a:r>
          </a:p>
          <a:p>
            <a:pPr lvl="0" indent="0" marL="0">
              <a:buNone/>
            </a:pPr>
            <a:r>
              <a:rPr/>
              <a:t>Roep de functie aan:</a:t>
            </a:r>
          </a:p>
          <a:p>
            <a:pPr lvl="0" indent="0">
              <a:buNone/>
            </a:pPr>
            <a:r>
              <a:rPr>
                <a:latin typeface="Courier"/>
              </a:rPr>
              <a:t>say_hello()</a:t>
            </a:r>
          </a:p>
          <a:p>
            <a:pPr lvl="0" indent="0">
              <a:buNone/>
            </a:pPr>
            <a:r>
              <a:rPr>
                <a:latin typeface="Courier"/>
              </a:rPr>
              <a:t>hello</a:t>
            </a:r>
          </a:p>
          <a:p>
            <a:pPr lvl="0" indent="0" marL="0">
              <a:buNone/>
            </a:pPr>
            <a:r>
              <a:rPr/>
              <a:t>Als u het haakje () vergeet, wordt alleen het feit weergegeven dat say_hello een functie is. Later zullen we leren dat we functies kunnen doorgeven aan andere functies! Maar onthoud voor nu gewoon om functies aan te roepen met ().</a:t>
            </a:r>
          </a:p>
          <a:p>
            <a:pPr lvl="0" indent="0">
              <a:buNone/>
            </a:pPr>
            <a:r>
              <a:rPr>
                <a:latin typeface="Courier"/>
              </a:rPr>
              <a:t>say_hello</a:t>
            </a:r>
          </a:p>
          <a:p>
            <a:pPr lvl="0" indent="0">
              <a:buNone/>
            </a:pPr>
            <a:r>
              <a:rPr>
                <a:latin typeface="Courier"/>
              </a:rPr>
              <a:t>&lt;function __main__.say_hello&gt;</a:t>
            </a:r>
          </a:p>
          <a:p>
            <a:pPr lvl="0" indent="0" marL="0">
              <a:spcBef>
                <a:spcPts val="3000"/>
              </a:spcBef>
              <a:buNone/>
            </a:pPr>
            <a:r>
              <a:rPr b="1"/>
              <a:t>Parameters accepteren (argumenten)</a:t>
            </a:r>
          </a:p>
          <a:p>
            <a:pPr lvl="0" indent="0" marL="0">
              <a:buNone/>
            </a:pPr>
            <a:r>
              <a:rPr/>
              <a:t>Laten we een functie schrijven die mensen begroet met hun naam.</a:t>
            </a:r>
          </a:p>
          <a:p>
            <a:pPr lvl="0" indent="0">
              <a:buNone/>
            </a:pPr>
            <a:r>
              <a:rPr b="1">
                <a:solidFill>
                  <a:srgbClr val="007020"/>
                </a:solidFill>
                <a:latin typeface="Courier"/>
              </a:rPr>
              <a:t>def</a:t>
            </a:r>
            <a:r>
              <a:rPr>
                <a:latin typeface="Courier"/>
              </a:rPr>
              <a:t> greeting(name):</a:t>
            </a:r>
            <a:br/>
            <a:r>
              <a:rPr>
                <a:latin typeface="Courier"/>
              </a:rPr>
              <a:t>    print(</a:t>
            </a:r>
            <a:r>
              <a:rPr>
                <a:solidFill>
                  <a:srgbClr val="BB6688"/>
                </a:solidFill>
                <a:latin typeface="Courier"/>
              </a:rPr>
              <a:t>f'Hello </a:t>
            </a:r>
            <a:r>
              <a:rPr>
                <a:solidFill>
                  <a:srgbClr val="4070A0"/>
                </a:solidFill>
                <a:latin typeface="Courier"/>
              </a:rPr>
              <a:t>{</a:t>
            </a:r>
            <a:r>
              <a:rPr>
                <a:latin typeface="Courier"/>
              </a:rPr>
              <a:t>name</a:t>
            </a:r>
            <a:r>
              <a:rPr>
                <a:solidFill>
                  <a:srgbClr val="4070A0"/>
                </a:solidFill>
                <a:latin typeface="Courier"/>
              </a:rPr>
              <a:t>}</a:t>
            </a:r>
            <a:r>
              <a:rPr>
                <a:solidFill>
                  <a:srgbClr val="BB6688"/>
                </a:solidFill>
                <a:latin typeface="Courier"/>
              </a:rPr>
              <a:t>'</a:t>
            </a:r>
            <a:r>
              <a:rPr>
                <a:latin typeface="Courier"/>
              </a:rPr>
              <a:t>)</a:t>
            </a:r>
          </a:p>
          <a:p>
            <a:pPr lvl="0" indent="0">
              <a:buNone/>
            </a:pPr>
            <a:r>
              <a:rPr>
                <a:latin typeface="Courier"/>
              </a:rPr>
              <a:t>greeting(</a:t>
            </a:r>
            <a:r>
              <a:rPr>
                <a:solidFill>
                  <a:srgbClr val="4070A0"/>
                </a:solidFill>
                <a:latin typeface="Courier"/>
              </a:rPr>
              <a:t>'Jose'</a:t>
            </a:r>
            <a:r>
              <a:rPr>
                <a:latin typeface="Courier"/>
              </a:rPr>
              <a:t>)</a:t>
            </a:r>
          </a:p>
          <a:p>
            <a:pPr lvl="0" indent="0">
              <a:buNone/>
            </a:pPr>
            <a:r>
              <a:rPr>
                <a:latin typeface="Courier"/>
              </a:rPr>
              <a:t>Hello Jose</a:t>
            </a:r>
          </a:p>
          <a:p>
            <a:pPr lvl="0" indent="0" marL="0">
              <a:spcBef>
                <a:spcPts val="3000"/>
              </a:spcBef>
              <a:buNone/>
            </a:pPr>
            <a:r>
              <a:rPr b="1"/>
              <a:t>Het gebruiken van return</a:t>
            </a:r>
          </a:p>
          <a:p>
            <a:pPr lvl="0" indent="0" marL="0">
              <a:buNone/>
            </a:pPr>
            <a:r>
              <a:rPr/>
              <a:t>Tot nu toe hebben we alleen print() gebruikt, maar als we de resulterende variabele willen opslaan, moeten we het sleutelwoord </a:t>
            </a:r>
            <a:r>
              <a:rPr b="1"/>
              <a:t>return</a:t>
            </a:r>
            <a:r>
              <a:rPr/>
              <a:t> gebruiken.</a:t>
            </a:r>
          </a:p>
          <a:p>
            <a:pPr lvl="0" indent="0" marL="0">
              <a:buNone/>
            </a:pPr>
            <a:r>
              <a:rPr/>
              <a:t>Laten we enkele voorbeelden bekijken die een return-instructie gebruiken. Met return kan een functie een resultaat </a:t>
            </a:r>
            <a:r>
              <a:rPr i="1"/>
              <a:t>retourneren</a:t>
            </a:r>
            <a:r>
              <a:rPr/>
              <a:t> dat vervolgens als variabele kan worden opgeslagen of op elke gewenste manier kan worden gebruikt.</a:t>
            </a:r>
          </a:p>
          <a:p>
            <a:pPr lvl="0" indent="0" marL="0">
              <a:spcBef>
                <a:spcPts val="3000"/>
              </a:spcBef>
              <a:buNone/>
            </a:pPr>
            <a:r>
              <a:rPr b="1"/>
              <a:t>Voorbeeld: Toevoegingsfunctie</a:t>
            </a:r>
          </a:p>
          <a:p>
            <a:pPr lvl="0" indent="0">
              <a:buNone/>
            </a:pPr>
            <a:r>
              <a:rPr b="1">
                <a:solidFill>
                  <a:srgbClr val="007020"/>
                </a:solidFill>
                <a:latin typeface="Courier"/>
              </a:rPr>
              <a:t>def</a:t>
            </a:r>
            <a:r>
              <a:rPr>
                <a:latin typeface="Courier"/>
              </a:rPr>
              <a:t> add_num(num1,num2):</a:t>
            </a:r>
            <a:br/>
            <a:r>
              <a:rPr>
                <a:latin typeface="Courier"/>
              </a:rPr>
              <a:t>    </a:t>
            </a:r>
            <a:r>
              <a:rPr b="1">
                <a:solidFill>
                  <a:srgbClr val="007020"/>
                </a:solidFill>
                <a:latin typeface="Courier"/>
              </a:rPr>
              <a:t>return</a:t>
            </a:r>
            <a:r>
              <a:rPr>
                <a:latin typeface="Courier"/>
              </a:rPr>
              <a:t> num1</a:t>
            </a:r>
            <a:r>
              <a:rPr>
                <a:solidFill>
                  <a:srgbClr val="666666"/>
                </a:solidFill>
                <a:latin typeface="Courier"/>
              </a:rPr>
              <a:t>+</a:t>
            </a:r>
            <a:r>
              <a:rPr>
                <a:latin typeface="Courier"/>
              </a:rPr>
              <a:t>num2</a:t>
            </a:r>
          </a:p>
          <a:p>
            <a:pPr lvl="0" indent="0">
              <a:buNone/>
            </a:pPr>
            <a:r>
              <a:rPr>
                <a:latin typeface="Courier"/>
              </a:rPr>
              <a:t>add_num(</a:t>
            </a:r>
            <a:r>
              <a:rPr>
                <a:solidFill>
                  <a:srgbClr val="40A070"/>
                </a:solidFill>
                <a:latin typeface="Courier"/>
              </a:rPr>
              <a:t>4</a:t>
            </a:r>
            <a:r>
              <a:rPr>
                <a:latin typeface="Courier"/>
              </a:rPr>
              <a:t>,</a:t>
            </a:r>
            <a:r>
              <a:rPr>
                <a:solidFill>
                  <a:srgbClr val="40A070"/>
                </a:solidFill>
                <a:latin typeface="Courier"/>
              </a:rPr>
              <a:t>5</a:t>
            </a:r>
            <a:r>
              <a:rPr>
                <a:latin typeface="Courier"/>
              </a:rPr>
              <a:t>)</a:t>
            </a:r>
          </a:p>
          <a:p>
            <a:pPr lvl="0" indent="0">
              <a:buNone/>
            </a:pPr>
            <a:r>
              <a:rPr>
                <a:latin typeface="Courier"/>
              </a:rPr>
              <a:t>9</a:t>
            </a:r>
          </a:p>
          <a:p>
            <a:pPr lvl="0" indent="0">
              <a:buNone/>
            </a:pPr>
            <a:r>
              <a:rPr i="1">
                <a:solidFill>
                  <a:srgbClr val="60A0B0"/>
                </a:solidFill>
                <a:latin typeface="Courier"/>
              </a:rPr>
              <a:t># Kan ook opslaan als variabele vanwege return</a:t>
            </a:r>
            <a:br/>
            <a:r>
              <a:rPr>
                <a:latin typeface="Courier"/>
              </a:rPr>
              <a:t>result </a:t>
            </a:r>
            <a:r>
              <a:rPr>
                <a:solidFill>
                  <a:srgbClr val="666666"/>
                </a:solidFill>
                <a:latin typeface="Courier"/>
              </a:rPr>
              <a:t>=</a:t>
            </a:r>
            <a:r>
              <a:rPr>
                <a:latin typeface="Courier"/>
              </a:rPr>
              <a:t> add_num(</a:t>
            </a:r>
            <a:r>
              <a:rPr>
                <a:solidFill>
                  <a:srgbClr val="40A070"/>
                </a:solidFill>
                <a:latin typeface="Courier"/>
              </a:rPr>
              <a:t>4</a:t>
            </a:r>
            <a:r>
              <a:rPr>
                <a:latin typeface="Courier"/>
              </a:rPr>
              <a:t>,</a:t>
            </a:r>
            <a:r>
              <a:rPr>
                <a:solidFill>
                  <a:srgbClr val="40A070"/>
                </a:solidFill>
                <a:latin typeface="Courier"/>
              </a:rPr>
              <a:t>5</a:t>
            </a:r>
            <a:r>
              <a:rPr>
                <a:latin typeface="Courier"/>
              </a:rPr>
              <a:t>)</a:t>
            </a:r>
          </a:p>
          <a:p>
            <a:pPr lvl="0" indent="0">
              <a:buNone/>
            </a:pPr>
            <a:r>
              <a:rPr>
                <a:latin typeface="Courier"/>
              </a:rPr>
              <a:t>print(result)</a:t>
            </a:r>
          </a:p>
          <a:p>
            <a:pPr lvl="0" indent="0">
              <a:buNone/>
            </a:pPr>
            <a:r>
              <a:rPr>
                <a:latin typeface="Courier"/>
              </a:rPr>
              <a:t>9</a:t>
            </a:r>
          </a:p>
          <a:p>
            <a:pPr lvl="0" indent="0" marL="0">
              <a:buNone/>
            </a:pPr>
            <a:r>
              <a:rPr/>
              <a:t>Wat gebeurt er als we twee strings invoeren?</a:t>
            </a:r>
          </a:p>
          <a:p>
            <a:pPr lvl="0" indent="0">
              <a:buNone/>
            </a:pPr>
            <a:r>
              <a:rPr>
                <a:latin typeface="Courier"/>
              </a:rPr>
              <a:t>add_num(</a:t>
            </a:r>
            <a:r>
              <a:rPr>
                <a:solidFill>
                  <a:srgbClr val="4070A0"/>
                </a:solidFill>
                <a:latin typeface="Courier"/>
              </a:rPr>
              <a:t>'one'</a:t>
            </a:r>
            <a:r>
              <a:rPr>
                <a:latin typeface="Courier"/>
              </a:rPr>
              <a:t>,</a:t>
            </a:r>
            <a:r>
              <a:rPr>
                <a:solidFill>
                  <a:srgbClr val="4070A0"/>
                </a:solidFill>
                <a:latin typeface="Courier"/>
              </a:rPr>
              <a:t>'two'</a:t>
            </a:r>
            <a:r>
              <a:rPr>
                <a:latin typeface="Courier"/>
              </a:rPr>
              <a:t>)</a:t>
            </a:r>
          </a:p>
          <a:p>
            <a:pPr lvl="0" indent="0">
              <a:buNone/>
            </a:pPr>
            <a:r>
              <a:rPr>
                <a:latin typeface="Courier"/>
              </a:rPr>
              <a:t>'onetwo'</a:t>
            </a:r>
          </a:p>
          <a:p>
            <a:pPr lvl="0" indent="0" marL="0">
              <a:spcBef>
                <a:spcPts val="3000"/>
              </a:spcBef>
              <a:buNone/>
            </a:pPr>
            <a:r>
              <a:rPr b="1"/>
              <a:t>Veel voorkomende vraag: “Wat is het verschil tussen </a:t>
            </a:r>
            <a:r>
              <a:rPr b="1" i="1"/>
              <a:t>return</a:t>
            </a:r>
            <a:r>
              <a:rPr b="1"/>
              <a:t> en </a:t>
            </a:r>
            <a:r>
              <a:rPr b="1" i="1"/>
              <a:t>print</a:t>
            </a:r>
            <a:r>
              <a:rPr b="1"/>
              <a:t>?”</a:t>
            </a:r>
          </a:p>
          <a:p>
            <a:pPr lvl="0" indent="0" marL="0">
              <a:buNone/>
            </a:pPr>
            <a:r>
              <a:rPr b="1"/>
              <a:t>Met het trefwoord return kunt u het resultaat van de uitvoer van een functie daadwerkelijk (actually) als variabele opslaan. De functie print() geeft u eenvoudig de uitvoer weer, maar slaat deze niet op voor toekomstig gebruik. Laten we dit in meer detail onderzoeken</a:t>
            </a:r>
          </a:p>
          <a:p>
            <a:pPr lvl="0" indent="0">
              <a:buNone/>
            </a:pPr>
            <a:r>
              <a:rPr b="1">
                <a:solidFill>
                  <a:srgbClr val="007020"/>
                </a:solidFill>
                <a:latin typeface="Courier"/>
              </a:rPr>
              <a:t>def</a:t>
            </a:r>
            <a:r>
              <a:rPr>
                <a:latin typeface="Courier"/>
              </a:rPr>
              <a:t> print_result(a,b):</a:t>
            </a:r>
            <a:br/>
            <a:r>
              <a:rPr>
                <a:latin typeface="Courier"/>
              </a:rPr>
              <a:t>    print(a</a:t>
            </a:r>
            <a:r>
              <a:rPr>
                <a:solidFill>
                  <a:srgbClr val="666666"/>
                </a:solidFill>
                <a:latin typeface="Courier"/>
              </a:rPr>
              <a:t>+</a:t>
            </a:r>
            <a:r>
              <a:rPr>
                <a:latin typeface="Courier"/>
              </a:rPr>
              <a:t>b)</a:t>
            </a:r>
          </a:p>
          <a:p>
            <a:pPr lvl="0" indent="0">
              <a:buNone/>
            </a:pPr>
            <a:r>
              <a:rPr b="1">
                <a:solidFill>
                  <a:srgbClr val="007020"/>
                </a:solidFill>
                <a:latin typeface="Courier"/>
              </a:rPr>
              <a:t>def</a:t>
            </a:r>
            <a:r>
              <a:rPr>
                <a:latin typeface="Courier"/>
              </a:rPr>
              <a:t> return_result(a,b):</a:t>
            </a:r>
            <a:br/>
            <a:r>
              <a:rPr>
                <a:latin typeface="Courier"/>
              </a:rPr>
              <a:t>    </a:t>
            </a:r>
            <a:r>
              <a:rPr b="1">
                <a:solidFill>
                  <a:srgbClr val="007020"/>
                </a:solidFill>
                <a:latin typeface="Courier"/>
              </a:rPr>
              <a:t>return</a:t>
            </a:r>
            <a:r>
              <a:rPr>
                <a:latin typeface="Courier"/>
              </a:rPr>
              <a:t> a</a:t>
            </a:r>
            <a:r>
              <a:rPr>
                <a:solidFill>
                  <a:srgbClr val="666666"/>
                </a:solidFill>
                <a:latin typeface="Courier"/>
              </a:rPr>
              <a:t>+</a:t>
            </a:r>
            <a:r>
              <a:rPr>
                <a:latin typeface="Courier"/>
              </a:rPr>
              <a:t>b</a:t>
            </a:r>
          </a:p>
          <a:p>
            <a:pPr lvl="0" indent="0">
              <a:buNone/>
            </a:pPr>
            <a:r>
              <a:rPr>
                <a:latin typeface="Courier"/>
              </a:rPr>
              <a:t>print_result(</a:t>
            </a:r>
            <a:r>
              <a:rPr>
                <a:solidFill>
                  <a:srgbClr val="40A070"/>
                </a:solidFill>
                <a:latin typeface="Courier"/>
              </a:rPr>
              <a:t>10</a:t>
            </a:r>
            <a:r>
              <a:rPr>
                <a:latin typeface="Courier"/>
              </a:rPr>
              <a:t>,</a:t>
            </a:r>
            <a:r>
              <a:rPr>
                <a:solidFill>
                  <a:srgbClr val="40A070"/>
                </a:solidFill>
                <a:latin typeface="Courier"/>
              </a:rPr>
              <a:t>5</a:t>
            </a:r>
            <a:r>
              <a:rPr>
                <a:latin typeface="Courier"/>
              </a:rPr>
              <a:t>)</a:t>
            </a:r>
          </a:p>
          <a:p>
            <a:pPr lvl="0" indent="0">
              <a:buNone/>
            </a:pPr>
            <a:r>
              <a:rPr>
                <a:latin typeface="Courier"/>
              </a:rPr>
              <a:t>15</a:t>
            </a:r>
          </a:p>
          <a:p>
            <a:pPr lvl="0" indent="0">
              <a:buNone/>
            </a:pPr>
            <a:r>
              <a:rPr i="1">
                <a:solidFill>
                  <a:srgbClr val="60A0B0"/>
                </a:solidFill>
                <a:latin typeface="Courier"/>
              </a:rPr>
              <a:t># U zult geen uitvoer zien als u dit in een .py-script uitvoert</a:t>
            </a:r>
            <a:br/>
            <a:r>
              <a:rPr>
                <a:latin typeface="Courier"/>
              </a:rPr>
              <a:t>return_result(</a:t>
            </a:r>
            <a:r>
              <a:rPr>
                <a:solidFill>
                  <a:srgbClr val="40A070"/>
                </a:solidFill>
                <a:latin typeface="Courier"/>
              </a:rPr>
              <a:t>10</a:t>
            </a:r>
            <a:r>
              <a:rPr>
                <a:latin typeface="Courier"/>
              </a:rPr>
              <a:t>,</a:t>
            </a:r>
            <a:r>
              <a:rPr>
                <a:solidFill>
                  <a:srgbClr val="40A070"/>
                </a:solidFill>
                <a:latin typeface="Courier"/>
              </a:rPr>
              <a:t>5</a:t>
            </a:r>
            <a:r>
              <a:rPr>
                <a:latin typeface="Courier"/>
              </a:rPr>
              <a:t>)</a:t>
            </a:r>
          </a:p>
          <a:p>
            <a:pPr lvl="0" indent="0">
              <a:buNone/>
            </a:pPr>
            <a:r>
              <a:rPr>
                <a:latin typeface="Courier"/>
              </a:rPr>
              <a:t>15</a:t>
            </a:r>
          </a:p>
          <a:p>
            <a:pPr lvl="0" indent="0" marL="0">
              <a:buNone/>
            </a:pPr>
            <a:r>
              <a:rPr b="1"/>
              <a:t>Maar wat gebeurt er als we dit resultaat echt willen opslaan voor later gebruik?</a:t>
            </a:r>
          </a:p>
          <a:p>
            <a:pPr lvl="0" indent="0">
              <a:buNone/>
            </a:pPr>
            <a:r>
              <a:rPr>
                <a:latin typeface="Courier"/>
              </a:rPr>
              <a:t>my_result </a:t>
            </a:r>
            <a:r>
              <a:rPr>
                <a:solidFill>
                  <a:srgbClr val="666666"/>
                </a:solidFill>
                <a:latin typeface="Courier"/>
              </a:rPr>
              <a:t>=</a:t>
            </a:r>
            <a:r>
              <a:rPr>
                <a:latin typeface="Courier"/>
              </a:rPr>
              <a:t> print_result(</a:t>
            </a:r>
            <a:r>
              <a:rPr>
                <a:solidFill>
                  <a:srgbClr val="40A070"/>
                </a:solidFill>
                <a:latin typeface="Courier"/>
              </a:rPr>
              <a:t>20</a:t>
            </a:r>
            <a:r>
              <a:rPr>
                <a:latin typeface="Courier"/>
              </a:rPr>
              <a:t>,</a:t>
            </a:r>
            <a:r>
              <a:rPr>
                <a:solidFill>
                  <a:srgbClr val="40A070"/>
                </a:solidFill>
                <a:latin typeface="Courier"/>
              </a:rPr>
              <a:t>20</a:t>
            </a:r>
            <a:r>
              <a:rPr>
                <a:latin typeface="Courier"/>
              </a:rPr>
              <a:t>)</a:t>
            </a:r>
          </a:p>
          <a:p>
            <a:pPr lvl="0" indent="0">
              <a:buNone/>
            </a:pPr>
            <a:r>
              <a:rPr>
                <a:latin typeface="Courier"/>
              </a:rPr>
              <a:t>40</a:t>
            </a:r>
          </a:p>
          <a:p>
            <a:pPr lvl="0" indent="0">
              <a:buNone/>
            </a:pPr>
            <a:r>
              <a:rPr>
                <a:latin typeface="Courier"/>
              </a:rPr>
              <a:t>my_result</a:t>
            </a:r>
          </a:p>
          <a:p>
            <a:pPr lvl="0" indent="0">
              <a:buNone/>
            </a:pPr>
            <a:r>
              <a:rPr>
                <a:latin typeface="Courier"/>
              </a:rPr>
              <a:t>type(my_result)</a:t>
            </a:r>
          </a:p>
          <a:p>
            <a:pPr lvl="0" indent="0">
              <a:buNone/>
            </a:pPr>
            <a:r>
              <a:rPr>
                <a:latin typeface="Courier"/>
              </a:rPr>
              <a:t>NoneType</a:t>
            </a:r>
          </a:p>
          <a:p>
            <a:pPr lvl="0" indent="0" marL="0">
              <a:buNone/>
            </a:pPr>
            <a:r>
              <a:rPr b="1"/>
              <a:t>Wees voorzichtig! Merk op hoe print_result() je het resultaat niet in een variabele laat opslaan! Het drukt het alleen af, met print() als resultaat Geen voor de opdracht!</a:t>
            </a:r>
          </a:p>
          <a:p>
            <a:pPr lvl="0" indent="0">
              <a:buNone/>
            </a:pPr>
            <a:r>
              <a:rPr>
                <a:latin typeface="Courier"/>
              </a:rPr>
              <a:t>my_result </a:t>
            </a:r>
            <a:r>
              <a:rPr>
                <a:solidFill>
                  <a:srgbClr val="666666"/>
                </a:solidFill>
                <a:latin typeface="Courier"/>
              </a:rPr>
              <a:t>=</a:t>
            </a:r>
            <a:r>
              <a:rPr>
                <a:latin typeface="Courier"/>
              </a:rPr>
              <a:t> return_result(</a:t>
            </a:r>
            <a:r>
              <a:rPr>
                <a:solidFill>
                  <a:srgbClr val="40A070"/>
                </a:solidFill>
                <a:latin typeface="Courier"/>
              </a:rPr>
              <a:t>20</a:t>
            </a:r>
            <a:r>
              <a:rPr>
                <a:latin typeface="Courier"/>
              </a:rPr>
              <a:t>,</a:t>
            </a:r>
            <a:r>
              <a:rPr>
                <a:solidFill>
                  <a:srgbClr val="40A070"/>
                </a:solidFill>
                <a:latin typeface="Courier"/>
              </a:rPr>
              <a:t>20</a:t>
            </a:r>
            <a:r>
              <a:rPr>
                <a:latin typeface="Courier"/>
              </a:rPr>
              <a:t>)</a:t>
            </a:r>
          </a:p>
          <a:p>
            <a:pPr lvl="0" indent="0">
              <a:buNone/>
            </a:pPr>
            <a:r>
              <a:rPr>
                <a:latin typeface="Courier"/>
              </a:rPr>
              <a:t>my_result</a:t>
            </a:r>
          </a:p>
          <a:p>
            <a:pPr lvl="0" indent="0">
              <a:buNone/>
            </a:pPr>
            <a:r>
              <a:rPr>
                <a:latin typeface="Courier"/>
              </a:rPr>
              <a:t>40</a:t>
            </a:r>
          </a:p>
          <a:p>
            <a:pPr lvl="0" indent="0">
              <a:buNone/>
            </a:pPr>
            <a:r>
              <a:rPr>
                <a:latin typeface="Courier"/>
              </a:rPr>
              <a:t>my_result </a:t>
            </a:r>
            <a:r>
              <a:rPr>
                <a:solidFill>
                  <a:srgbClr val="666666"/>
                </a:solidFill>
                <a:latin typeface="Courier"/>
              </a:rPr>
              <a:t>+</a:t>
            </a:r>
            <a:r>
              <a:rPr>
                <a:latin typeface="Courier"/>
              </a:rPr>
              <a:t> my_result</a:t>
            </a:r>
          </a:p>
          <a:p>
            <a:pPr lvl="0" indent="0">
              <a:buNone/>
            </a:pPr>
            <a:r>
              <a:rPr>
                <a:latin typeface="Courier"/>
              </a:rPr>
              <a:t>80</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Logica toevoegen aan interne functiebewerkingen (operaties)</a:t>
            </a:r>
          </a:p>
        </p:txBody>
      </p:sp>
      <p:sp>
        <p:nvSpPr>
          <p:cNvPr id="3" name="Content Placeholder 2"/>
          <p:cNvSpPr>
            <a:spLocks noGrp="1"/>
          </p:cNvSpPr>
          <p:nvPr>
            <p:ph idx="1"/>
          </p:nvPr>
        </p:nvSpPr>
        <p:spPr/>
        <p:txBody>
          <a:bodyPr/>
          <a:lstStyle/>
          <a:p>
            <a:pPr lvl="0" indent="0" marL="0">
              <a:buNone/>
            </a:pPr>
            <a:r>
              <a:rPr/>
              <a:t>Tot nu toe weten we nogal wat over het construeren van logische statements met Python, zoals if/else/elif statements, for en while loops, controleren of een item </a:t>
            </a:r>
            <a:r>
              <a:rPr b="1"/>
              <a:t>in</a:t>
            </a:r>
            <a:r>
              <a:rPr/>
              <a:t> een lijst is of </a:t>
            </a:r>
            <a:r>
              <a:rPr b="1"/>
              <a:t>niet in</a:t>
            </a:r>
            <a:r>
              <a:rPr/>
              <a:t> een lijst (Nuttige lezing voor operators). Laten we nu kijken hoe we deze bewerkingen binnen een functie kunnen uitvoeren.</a:t>
            </a:r>
          </a:p>
          <a:p>
            <a:pPr lvl="0" indent="0" marL="0">
              <a:spcBef>
                <a:spcPts val="3000"/>
              </a:spcBef>
              <a:buNone/>
            </a:pPr>
            <a:r>
              <a:rPr b="1"/>
              <a:t>Controleer of een getal even is</a:t>
            </a:r>
          </a:p>
          <a:p>
            <a:pPr lvl="0" indent="0" marL="0">
              <a:buNone/>
            </a:pPr>
            <a:r>
              <a:rPr b="1"/>
              <a:t>Herinner de mod-operator % die de rest na deling retourneert, als een getal even is, dan zou mod 2 (% 2) == tot nul moeten zijn.</a:t>
            </a:r>
          </a:p>
          <a:p>
            <a:pPr lvl="0" indent="0">
              <a:buNone/>
            </a:pP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2</a:t>
            </a:r>
          </a:p>
          <a:p>
            <a:pPr lvl="0" indent="0">
              <a:buNone/>
            </a:pPr>
            <a:r>
              <a:rPr>
                <a:latin typeface="Courier"/>
              </a:rPr>
              <a:t>0</a:t>
            </a:r>
          </a:p>
          <a:p>
            <a:pPr lvl="0" indent="0">
              <a:buNone/>
            </a:pPr>
            <a:r>
              <a:rPr>
                <a:solidFill>
                  <a:srgbClr val="40A070"/>
                </a:solidFill>
                <a:latin typeface="Courier"/>
              </a:rPr>
              <a:t>20</a:t>
            </a:r>
            <a:r>
              <a:rPr>
                <a:latin typeface="Courier"/>
              </a:rPr>
              <a:t> </a:t>
            </a:r>
            <a:r>
              <a:rPr>
                <a:solidFill>
                  <a:srgbClr val="666666"/>
                </a:solidFill>
                <a:latin typeface="Courier"/>
              </a:rPr>
              <a:t>%</a:t>
            </a:r>
            <a:r>
              <a:rPr>
                <a:latin typeface="Courier"/>
              </a:rPr>
              <a:t> </a:t>
            </a:r>
            <a:r>
              <a:rPr>
                <a:solidFill>
                  <a:srgbClr val="40A070"/>
                </a:solidFill>
                <a:latin typeface="Courier"/>
              </a:rPr>
              <a:t>2</a:t>
            </a:r>
          </a:p>
          <a:p>
            <a:pPr lvl="0" indent="0">
              <a:buNone/>
            </a:pPr>
            <a:r>
              <a:rPr>
                <a:latin typeface="Courier"/>
              </a:rPr>
              <a:t>0</a:t>
            </a:r>
          </a:p>
          <a:p>
            <a:pPr lvl="0" indent="0">
              <a:buNone/>
            </a:pPr>
            <a:r>
              <a:rPr>
                <a:solidFill>
                  <a:srgbClr val="40A070"/>
                </a:solidFill>
                <a:latin typeface="Courier"/>
              </a:rPr>
              <a:t>21</a:t>
            </a:r>
            <a:r>
              <a:rPr>
                <a:latin typeface="Courier"/>
              </a:rPr>
              <a:t> </a:t>
            </a:r>
            <a:r>
              <a:rPr>
                <a:solidFill>
                  <a:srgbClr val="666666"/>
                </a:solidFill>
                <a:latin typeface="Courier"/>
              </a:rPr>
              <a:t>%</a:t>
            </a:r>
            <a:r>
              <a:rPr>
                <a:latin typeface="Courier"/>
              </a:rPr>
              <a:t> </a:t>
            </a:r>
            <a:r>
              <a:rPr>
                <a:solidFill>
                  <a:srgbClr val="40A070"/>
                </a:solidFill>
                <a:latin typeface="Courier"/>
              </a:rPr>
              <a:t>2</a:t>
            </a:r>
          </a:p>
          <a:p>
            <a:pPr lvl="0" indent="0">
              <a:buNone/>
            </a:pPr>
            <a:r>
              <a:rPr>
                <a:latin typeface="Courier"/>
              </a:rPr>
              <a:t>1</a:t>
            </a:r>
          </a:p>
          <a:p>
            <a:pPr lvl="0" indent="0">
              <a:buNone/>
            </a:pPr>
            <a:r>
              <a:rPr>
                <a:solidFill>
                  <a:srgbClr val="40A070"/>
                </a:solidFill>
                <a:latin typeface="Courier"/>
              </a:rPr>
              <a:t>20</a:t>
            </a:r>
            <a:r>
              <a:rPr>
                <a:latin typeface="Courier"/>
              </a:rPr>
              <a:t>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p>
          <a:p>
            <a:pPr lvl="0" indent="0">
              <a:buNone/>
            </a:pPr>
            <a:r>
              <a:rPr>
                <a:latin typeface="Courier"/>
              </a:rPr>
              <a:t>True</a:t>
            </a:r>
          </a:p>
          <a:p>
            <a:pPr lvl="0" indent="0">
              <a:buNone/>
            </a:pPr>
            <a:r>
              <a:rPr>
                <a:solidFill>
                  <a:srgbClr val="40A070"/>
                </a:solidFill>
                <a:latin typeface="Courier"/>
              </a:rPr>
              <a:t>21</a:t>
            </a:r>
            <a:r>
              <a:rPr>
                <a:latin typeface="Courier"/>
              </a:rPr>
              <a:t>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p>
          <a:p>
            <a:pPr lvl="0" indent="0">
              <a:buNone/>
            </a:pPr>
            <a:r>
              <a:rPr>
                <a:latin typeface="Courier"/>
              </a:rPr>
              <a:t>False</a:t>
            </a:r>
          </a:p>
          <a:p>
            <a:pPr lvl="0" indent="0" marL="0">
              <a:buNone/>
            </a:pPr>
            <a:r>
              <a:rPr/>
              <a:t>** Laten we dit gebruiken om een functie te construeren. Merk op hoe we eenvoudig de booleaanse cheque (boolean) retourneren.**</a:t>
            </a:r>
          </a:p>
          <a:p>
            <a:pPr lvl="0" indent="0">
              <a:buNone/>
            </a:pPr>
            <a:r>
              <a:rPr b="1">
                <a:solidFill>
                  <a:srgbClr val="007020"/>
                </a:solidFill>
                <a:latin typeface="Courier"/>
              </a:rPr>
              <a:t>def</a:t>
            </a:r>
            <a:r>
              <a:rPr>
                <a:latin typeface="Courier"/>
              </a:rPr>
              <a:t> even_check(number):</a:t>
            </a:r>
            <a:br/>
            <a:r>
              <a:rPr>
                <a:latin typeface="Courier"/>
              </a:rPr>
              <a:t>    </a:t>
            </a:r>
            <a:r>
              <a:rPr b="1">
                <a:solidFill>
                  <a:srgbClr val="007020"/>
                </a:solidFill>
                <a:latin typeface="Courier"/>
              </a:rPr>
              <a:t>return</a:t>
            </a:r>
            <a:r>
              <a:rPr>
                <a:latin typeface="Courier"/>
              </a:rPr>
              <a:t> number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p>
          <a:p>
            <a:pPr lvl="0" indent="0">
              <a:buNone/>
            </a:pPr>
            <a:r>
              <a:rPr>
                <a:latin typeface="Courier"/>
              </a:rPr>
              <a:t>even_check(</a:t>
            </a:r>
            <a:r>
              <a:rPr>
                <a:solidFill>
                  <a:srgbClr val="40A070"/>
                </a:solidFill>
                <a:latin typeface="Courier"/>
              </a:rPr>
              <a:t>20</a:t>
            </a:r>
            <a:r>
              <a:rPr>
                <a:latin typeface="Courier"/>
              </a:rPr>
              <a:t>)</a:t>
            </a:r>
          </a:p>
          <a:p>
            <a:pPr lvl="0" indent="0">
              <a:buNone/>
            </a:pPr>
            <a:r>
              <a:rPr>
                <a:latin typeface="Courier"/>
              </a:rPr>
              <a:t>True</a:t>
            </a:r>
          </a:p>
          <a:p>
            <a:pPr lvl="0" indent="0">
              <a:buNone/>
            </a:pPr>
            <a:r>
              <a:rPr>
                <a:latin typeface="Courier"/>
              </a:rPr>
              <a:t>even_check(</a:t>
            </a:r>
            <a:r>
              <a:rPr>
                <a:solidFill>
                  <a:srgbClr val="40A070"/>
                </a:solidFill>
                <a:latin typeface="Courier"/>
              </a:rPr>
              <a:t>21</a:t>
            </a:r>
            <a:r>
              <a:rPr>
                <a:latin typeface="Courier"/>
              </a:rPr>
              <a:t>)</a:t>
            </a:r>
          </a:p>
          <a:p>
            <a:pPr lvl="0" indent="0">
              <a:buNone/>
            </a:pPr>
            <a:r>
              <a:rPr>
                <a:latin typeface="Courier"/>
              </a:rPr>
              <a:t>False</a:t>
            </a:r>
          </a:p>
          <a:p>
            <a:pPr lvl="0" indent="0" marL="0">
              <a:spcBef>
                <a:spcPts val="3000"/>
              </a:spcBef>
              <a:buNone/>
            </a:pPr>
            <a:r>
              <a:rPr b="1"/>
              <a:t>Controleer of een getal in een lijst even is</a:t>
            </a:r>
          </a:p>
          <a:p>
            <a:pPr lvl="0" indent="0" marL="0">
              <a:buNone/>
            </a:pPr>
            <a:r>
              <a:rPr/>
              <a:t>Laten we een boolean teruggeven die aangeeft of </a:t>
            </a:r>
            <a:r>
              <a:rPr b="1"/>
              <a:t>any</a:t>
            </a:r>
            <a:r>
              <a:rPr/>
              <a:t> getal in een lijst even is. Merk hier op hoe </a:t>
            </a:r>
            <a:r>
              <a:rPr b="1"/>
              <a:t>return</a:t>
            </a:r>
            <a:r>
              <a:rPr/>
              <a:t> uit de lus breekt en de functie verlaat</a:t>
            </a:r>
          </a:p>
          <a:p>
            <a:pPr lvl="0" indent="0">
              <a:buNone/>
            </a:pPr>
            <a:r>
              <a:rPr b="1">
                <a:solidFill>
                  <a:srgbClr val="007020"/>
                </a:solidFill>
                <a:latin typeface="Courier"/>
              </a:rPr>
              <a:t>def</a:t>
            </a:r>
            <a:r>
              <a:rPr>
                <a:latin typeface="Courier"/>
              </a:rPr>
              <a:t> check_even_list(num_list):</a:t>
            </a:r>
            <a:br/>
            <a:r>
              <a:rPr>
                <a:latin typeface="Courier"/>
              </a:rPr>
              <a:t>    </a:t>
            </a:r>
            <a:r>
              <a:rPr i="1">
                <a:solidFill>
                  <a:srgbClr val="60A0B0"/>
                </a:solidFill>
                <a:latin typeface="Courier"/>
              </a:rPr>
              <a:t># Go through each number</a:t>
            </a:r>
            <a:br/>
            <a:r>
              <a:rPr>
                <a:latin typeface="Courier"/>
              </a:rPr>
              <a:t>    </a:t>
            </a:r>
            <a:r>
              <a:rPr b="1">
                <a:solidFill>
                  <a:srgbClr val="007020"/>
                </a:solidFill>
                <a:latin typeface="Courier"/>
              </a:rPr>
              <a:t>for</a:t>
            </a:r>
            <a:r>
              <a:rPr>
                <a:latin typeface="Courier"/>
              </a:rPr>
              <a:t> number </a:t>
            </a:r>
            <a:r>
              <a:rPr b="1">
                <a:solidFill>
                  <a:srgbClr val="007020"/>
                </a:solidFill>
                <a:latin typeface="Courier"/>
              </a:rPr>
              <a:t>in</a:t>
            </a:r>
            <a:r>
              <a:rPr>
                <a:latin typeface="Courier"/>
              </a:rPr>
              <a:t> num_list:</a:t>
            </a:r>
            <a:br/>
            <a:r>
              <a:rPr>
                <a:latin typeface="Courier"/>
              </a:rPr>
              <a:t>        </a:t>
            </a:r>
            <a:r>
              <a:rPr i="1">
                <a:solidFill>
                  <a:srgbClr val="60A0B0"/>
                </a:solidFill>
                <a:latin typeface="Courier"/>
              </a:rPr>
              <a:t># Once we get a "hit" on an even number, we return True</a:t>
            </a:r>
            <a:br/>
            <a:r>
              <a:rPr>
                <a:latin typeface="Courier"/>
              </a:rPr>
              <a:t>        </a:t>
            </a:r>
            <a:r>
              <a:rPr b="1">
                <a:solidFill>
                  <a:srgbClr val="007020"/>
                </a:solidFill>
                <a:latin typeface="Courier"/>
              </a:rPr>
              <a:t>if</a:t>
            </a:r>
            <a:r>
              <a:rPr>
                <a:latin typeface="Courier"/>
              </a:rPr>
              <a:t> number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True</a:t>
            </a:r>
            <a:br/>
            <a:r>
              <a:rPr>
                <a:latin typeface="Courier"/>
              </a:rPr>
              <a:t>        </a:t>
            </a:r>
            <a:r>
              <a:rPr i="1">
                <a:solidFill>
                  <a:srgbClr val="60A0B0"/>
                </a:solidFill>
                <a:latin typeface="Courier"/>
              </a:rPr>
              <a:t># Otherwise we don't do anything</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pass</a:t>
            </a:r>
          </a:p>
          <a:p>
            <a:pPr lvl="0" indent="0" marL="0">
              <a:buNone/>
            </a:pPr>
            <a:r>
              <a:rPr/>
              <a:t>** Is dit genoeg? NEE! We geven niets terug als ze allemaal oneven zijn!**</a:t>
            </a:r>
          </a:p>
          <a:p>
            <a:pPr lvl="0" indent="0">
              <a:buNone/>
            </a:pPr>
            <a:r>
              <a:rPr>
                <a:latin typeface="Courier"/>
              </a:rPr>
              <a:t>check_even_list([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indent="0">
              <a:buNone/>
            </a:pPr>
            <a:r>
              <a:rPr>
                <a:latin typeface="Courier"/>
              </a:rPr>
              <a:t>True</a:t>
            </a:r>
          </a:p>
          <a:p>
            <a:pPr lvl="0" indent="0">
              <a:buNone/>
            </a:pPr>
            <a:r>
              <a:rPr>
                <a:latin typeface="Courier"/>
              </a:rPr>
              <a:t>check_even_list([</a:t>
            </a:r>
            <a:r>
              <a:rPr>
                <a:solidFill>
                  <a:srgbClr val="40A070"/>
                </a:solidFill>
                <a:latin typeface="Courier"/>
              </a:rPr>
              <a:t>1</a:t>
            </a:r>
            <a:r>
              <a:rPr>
                <a:latin typeface="Courier"/>
              </a:rPr>
              <a:t>,</a:t>
            </a:r>
            <a:r>
              <a:rPr>
                <a:solidFill>
                  <a:srgbClr val="40A070"/>
                </a:solidFill>
                <a:latin typeface="Courier"/>
              </a:rPr>
              <a:t>1</a:t>
            </a:r>
            <a:r>
              <a:rPr>
                <a:latin typeface="Courier"/>
              </a:rPr>
              <a:t>,</a:t>
            </a:r>
            <a:r>
              <a:rPr>
                <a:solidFill>
                  <a:srgbClr val="40A070"/>
                </a:solidFill>
                <a:latin typeface="Courier"/>
              </a:rPr>
              <a:t>1</a:t>
            </a:r>
            <a:r>
              <a:rPr>
                <a:latin typeface="Courier"/>
              </a:rPr>
              <a:t>])</a:t>
            </a:r>
          </a:p>
          <a:p>
            <a:pPr lvl="0" indent="0" marL="0">
              <a:buNone/>
            </a:pPr>
            <a:r>
              <a:rPr/>
              <a:t>** ZEER GEMEENSCHAPPELIJKE FOUT!! LATEN WE EEN GEMEENSCHAPPELIJKE LOGISCHE FOUT ZIEN, LET OP DIT IS VERKEERD!!!**</a:t>
            </a:r>
          </a:p>
          <a:p>
            <a:pPr lvl="0" indent="0">
              <a:buNone/>
            </a:pPr>
            <a:r>
              <a:rPr b="1">
                <a:solidFill>
                  <a:srgbClr val="007020"/>
                </a:solidFill>
                <a:latin typeface="Courier"/>
              </a:rPr>
              <a:t>def</a:t>
            </a:r>
            <a:r>
              <a:rPr>
                <a:latin typeface="Courier"/>
              </a:rPr>
              <a:t> check_even_list(num_list):</a:t>
            </a:r>
            <a:br/>
            <a:r>
              <a:rPr>
                <a:latin typeface="Courier"/>
              </a:rPr>
              <a:t>    </a:t>
            </a:r>
            <a:r>
              <a:rPr i="1">
                <a:solidFill>
                  <a:srgbClr val="60A0B0"/>
                </a:solidFill>
                <a:latin typeface="Courier"/>
              </a:rPr>
              <a:t># Go through each number</a:t>
            </a:r>
            <a:br/>
            <a:r>
              <a:rPr>
                <a:latin typeface="Courier"/>
              </a:rPr>
              <a:t>    </a:t>
            </a:r>
            <a:r>
              <a:rPr b="1">
                <a:solidFill>
                  <a:srgbClr val="007020"/>
                </a:solidFill>
                <a:latin typeface="Courier"/>
              </a:rPr>
              <a:t>for</a:t>
            </a:r>
            <a:r>
              <a:rPr>
                <a:latin typeface="Courier"/>
              </a:rPr>
              <a:t> number </a:t>
            </a:r>
            <a:r>
              <a:rPr b="1">
                <a:solidFill>
                  <a:srgbClr val="007020"/>
                </a:solidFill>
                <a:latin typeface="Courier"/>
              </a:rPr>
              <a:t>in</a:t>
            </a:r>
            <a:r>
              <a:rPr>
                <a:latin typeface="Courier"/>
              </a:rPr>
              <a:t> num_list:</a:t>
            </a:r>
            <a:br/>
            <a:r>
              <a:rPr>
                <a:latin typeface="Courier"/>
              </a:rPr>
              <a:t>        </a:t>
            </a:r>
            <a:r>
              <a:rPr i="1">
                <a:solidFill>
                  <a:srgbClr val="60A0B0"/>
                </a:solidFill>
                <a:latin typeface="Courier"/>
              </a:rPr>
              <a:t># Once we get a "hit" on an even number, we return True</a:t>
            </a:r>
            <a:br/>
            <a:r>
              <a:rPr>
                <a:latin typeface="Courier"/>
              </a:rPr>
              <a:t>        </a:t>
            </a:r>
            <a:r>
              <a:rPr b="1">
                <a:solidFill>
                  <a:srgbClr val="007020"/>
                </a:solidFill>
                <a:latin typeface="Courier"/>
              </a:rPr>
              <a:t>if</a:t>
            </a:r>
            <a:r>
              <a:rPr>
                <a:latin typeface="Courier"/>
              </a:rPr>
              <a:t> number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True</a:t>
            </a:r>
            <a:br/>
            <a:r>
              <a:rPr>
                <a:latin typeface="Courier"/>
              </a:rPr>
              <a:t>        </a:t>
            </a:r>
            <a:r>
              <a:rPr i="1">
                <a:solidFill>
                  <a:srgbClr val="60A0B0"/>
                </a:solidFill>
                <a:latin typeface="Courier"/>
              </a:rPr>
              <a:t># This is WRONG! This returns False at the very first odd number!</a:t>
            </a:r>
            <a:br/>
            <a:r>
              <a:rPr>
                <a:latin typeface="Courier"/>
              </a:rPr>
              <a:t>        </a:t>
            </a:r>
            <a:r>
              <a:rPr i="1">
                <a:solidFill>
                  <a:srgbClr val="60A0B0"/>
                </a:solidFill>
                <a:latin typeface="Courier"/>
              </a:rPr>
              <a:t># It doesn't end up checking the other numbers in the list!</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False</a:t>
            </a:r>
          </a:p>
          <a:p>
            <a:pPr lvl="0" indent="0">
              <a:buNone/>
            </a:pPr>
            <a:r>
              <a:rPr i="1">
                <a:solidFill>
                  <a:srgbClr val="60A0B0"/>
                </a:solidFill>
                <a:latin typeface="Courier"/>
              </a:rPr>
              <a:t># OH OH! Het geeft False terug na het raken (hitting) van de eerste 1</a:t>
            </a:r>
            <a:br/>
            <a:r>
              <a:rPr>
                <a:latin typeface="Courier"/>
              </a:rPr>
              <a:t>check_even_list([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indent="0">
              <a:buNone/>
            </a:pPr>
            <a:r>
              <a:rPr>
                <a:latin typeface="Courier"/>
              </a:rPr>
              <a:t>False</a:t>
            </a:r>
          </a:p>
          <a:p>
            <a:pPr lvl="0" indent="0" marL="0">
              <a:buNone/>
            </a:pPr>
            <a:r>
              <a:rPr/>
              <a:t>** Correcte aanpak: we moeten ook een andere return instantieren met False toevoegen die gaat starten NA het doorlopen van de hele lus**</a:t>
            </a:r>
          </a:p>
          <a:p>
            <a:pPr lvl="0" indent="0">
              <a:buNone/>
            </a:pPr>
            <a:r>
              <a:rPr b="1">
                <a:solidFill>
                  <a:srgbClr val="007020"/>
                </a:solidFill>
                <a:latin typeface="Courier"/>
              </a:rPr>
              <a:t>def</a:t>
            </a:r>
            <a:r>
              <a:rPr>
                <a:latin typeface="Courier"/>
              </a:rPr>
              <a:t> check_even_list(num_list):</a:t>
            </a:r>
            <a:br/>
            <a:r>
              <a:rPr>
                <a:latin typeface="Courier"/>
              </a:rPr>
              <a:t>    </a:t>
            </a:r>
            <a:r>
              <a:rPr i="1">
                <a:solidFill>
                  <a:srgbClr val="60A0B0"/>
                </a:solidFill>
                <a:latin typeface="Courier"/>
              </a:rPr>
              <a:t># Go through each number</a:t>
            </a:r>
            <a:br/>
            <a:r>
              <a:rPr>
                <a:latin typeface="Courier"/>
              </a:rPr>
              <a:t>    </a:t>
            </a:r>
            <a:r>
              <a:rPr b="1">
                <a:solidFill>
                  <a:srgbClr val="007020"/>
                </a:solidFill>
                <a:latin typeface="Courier"/>
              </a:rPr>
              <a:t>for</a:t>
            </a:r>
            <a:r>
              <a:rPr>
                <a:latin typeface="Courier"/>
              </a:rPr>
              <a:t> number </a:t>
            </a:r>
            <a:r>
              <a:rPr b="1">
                <a:solidFill>
                  <a:srgbClr val="007020"/>
                </a:solidFill>
                <a:latin typeface="Courier"/>
              </a:rPr>
              <a:t>in</a:t>
            </a:r>
            <a:r>
              <a:rPr>
                <a:latin typeface="Courier"/>
              </a:rPr>
              <a:t> num_list:</a:t>
            </a:r>
            <a:br/>
            <a:r>
              <a:rPr>
                <a:latin typeface="Courier"/>
              </a:rPr>
              <a:t>        </a:t>
            </a:r>
            <a:r>
              <a:rPr i="1">
                <a:solidFill>
                  <a:srgbClr val="60A0B0"/>
                </a:solidFill>
                <a:latin typeface="Courier"/>
              </a:rPr>
              <a:t># Once we get a "hit" on an even number, we return True</a:t>
            </a:r>
            <a:br/>
            <a:r>
              <a:rPr>
                <a:latin typeface="Courier"/>
              </a:rPr>
              <a:t>        </a:t>
            </a:r>
            <a:r>
              <a:rPr b="1">
                <a:solidFill>
                  <a:srgbClr val="007020"/>
                </a:solidFill>
                <a:latin typeface="Courier"/>
              </a:rPr>
              <a:t>if</a:t>
            </a:r>
            <a:r>
              <a:rPr>
                <a:latin typeface="Courier"/>
              </a:rPr>
              <a:t> number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True</a:t>
            </a:r>
            <a:br/>
            <a:r>
              <a:rPr>
                <a:latin typeface="Courier"/>
              </a:rPr>
              <a:t>        </a:t>
            </a:r>
            <a:r>
              <a:rPr i="1">
                <a:solidFill>
                  <a:srgbClr val="60A0B0"/>
                </a:solidFill>
                <a:latin typeface="Courier"/>
              </a:rPr>
              <a:t># Don't do anything if its not even</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pass</a:t>
            </a:r>
            <a:br/>
            <a:r>
              <a:rPr>
                <a:latin typeface="Courier"/>
              </a:rPr>
              <a:t>    </a:t>
            </a:r>
            <a:r>
              <a:rPr i="1">
                <a:solidFill>
                  <a:srgbClr val="60A0B0"/>
                </a:solidFill>
                <a:latin typeface="Courier"/>
              </a:rPr>
              <a:t># Notice the indentation! This ensures we run through the entire for loop    </a:t>
            </a:r>
            <a:br/>
            <a:r>
              <a:rPr>
                <a:latin typeface="Courier"/>
              </a:rPr>
              <a:t>    </a:t>
            </a:r>
            <a:r>
              <a:rPr b="1">
                <a:solidFill>
                  <a:srgbClr val="007020"/>
                </a:solidFill>
                <a:latin typeface="Courier"/>
              </a:rPr>
              <a:t>return</a:t>
            </a:r>
            <a:r>
              <a:rPr>
                <a:latin typeface="Courier"/>
              </a:rPr>
              <a:t> </a:t>
            </a:r>
            <a:r>
              <a:rPr>
                <a:solidFill>
                  <a:srgbClr val="19177C"/>
                </a:solidFill>
                <a:latin typeface="Courier"/>
              </a:rPr>
              <a:t>False</a:t>
            </a:r>
          </a:p>
          <a:p>
            <a:pPr lvl="0" indent="0">
              <a:buNone/>
            </a:pPr>
            <a:r>
              <a:rPr>
                <a:latin typeface="Courier"/>
              </a:rPr>
              <a:t>check_even_list([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indent="0">
              <a:buNone/>
            </a:pPr>
            <a:r>
              <a:rPr>
                <a:latin typeface="Courier"/>
              </a:rPr>
              <a:t>True</a:t>
            </a:r>
          </a:p>
          <a:p>
            <a:pPr lvl="0" indent="0">
              <a:buNone/>
            </a:pPr>
            <a:r>
              <a:rPr>
                <a:latin typeface="Courier"/>
              </a:rPr>
              <a:t>check_even_list([</a:t>
            </a:r>
            <a:r>
              <a:rPr>
                <a:solidFill>
                  <a:srgbClr val="40A070"/>
                </a:solidFill>
                <a:latin typeface="Courier"/>
              </a:rPr>
              <a:t>1</a:t>
            </a:r>
            <a:r>
              <a:rPr>
                <a:latin typeface="Courier"/>
              </a:rPr>
              <a:t>,</a:t>
            </a:r>
            <a:r>
              <a:rPr>
                <a:solidFill>
                  <a:srgbClr val="40A070"/>
                </a:solidFill>
                <a:latin typeface="Courier"/>
              </a:rPr>
              <a:t>3</a:t>
            </a:r>
            <a:r>
              <a:rPr>
                <a:latin typeface="Courier"/>
              </a:rPr>
              <a:t>,</a:t>
            </a:r>
            <a:r>
              <a:rPr>
                <a:solidFill>
                  <a:srgbClr val="40A070"/>
                </a:solidFill>
                <a:latin typeface="Courier"/>
              </a:rPr>
              <a:t>5</a:t>
            </a:r>
            <a:r>
              <a:rPr>
                <a:latin typeface="Courier"/>
              </a:rPr>
              <a:t>])</a:t>
            </a:r>
          </a:p>
          <a:p>
            <a:pPr lvl="0" indent="0">
              <a:buNone/>
            </a:pPr>
            <a:r>
              <a:rPr>
                <a:latin typeface="Courier"/>
              </a:rPr>
              <a:t>False</a:t>
            </a:r>
          </a:p>
          <a:p>
            <a:pPr lvl="0" indent="0" marL="0">
              <a:spcBef>
                <a:spcPts val="3000"/>
              </a:spcBef>
              <a:buNone/>
            </a:pPr>
            <a:r>
              <a:rPr b="1"/>
              <a:t>Retourneer alle even getallen in een lijst</a:t>
            </a:r>
          </a:p>
          <a:p>
            <a:pPr lvl="0" indent="0" marL="0">
              <a:buNone/>
            </a:pPr>
            <a:r>
              <a:rPr/>
              <a:t>Laten we meer complexiteit toevoegen, we zullen nu alle even getallen in een lijst retourneren, anders een lege lijst.</a:t>
            </a:r>
          </a:p>
          <a:p>
            <a:pPr lvl="0" indent="0">
              <a:buNone/>
            </a:pPr>
            <a:r>
              <a:rPr b="1">
                <a:solidFill>
                  <a:srgbClr val="007020"/>
                </a:solidFill>
                <a:latin typeface="Courier"/>
              </a:rPr>
              <a:t>def</a:t>
            </a:r>
            <a:r>
              <a:rPr>
                <a:latin typeface="Courier"/>
              </a:rPr>
              <a:t> check_even_list(num_list):</a:t>
            </a:r>
            <a:br/>
            <a:r>
              <a:rPr>
                <a:latin typeface="Courier"/>
              </a:rPr>
              <a:t>    </a:t>
            </a:r>
            <a:br/>
            <a:r>
              <a:rPr>
                <a:latin typeface="Courier"/>
              </a:rPr>
              <a:t>    even_numbers </a:t>
            </a:r>
            <a:r>
              <a:rPr>
                <a:solidFill>
                  <a:srgbClr val="666666"/>
                </a:solidFill>
                <a:latin typeface="Courier"/>
              </a:rPr>
              <a:t>=</a:t>
            </a:r>
            <a:r>
              <a:rPr>
                <a:latin typeface="Courier"/>
              </a:rPr>
              <a:t> []</a:t>
            </a:r>
            <a:br/>
            <a:r>
              <a:rPr>
                <a:latin typeface="Courier"/>
              </a:rPr>
              <a:t>    </a:t>
            </a:r>
            <a:br/>
            <a:r>
              <a:rPr>
                <a:latin typeface="Courier"/>
              </a:rPr>
              <a:t>    </a:t>
            </a:r>
            <a:r>
              <a:rPr i="1">
                <a:solidFill>
                  <a:srgbClr val="60A0B0"/>
                </a:solidFill>
                <a:latin typeface="Courier"/>
              </a:rPr>
              <a:t># Go through each number</a:t>
            </a:r>
            <a:br/>
            <a:r>
              <a:rPr>
                <a:latin typeface="Courier"/>
              </a:rPr>
              <a:t>    </a:t>
            </a:r>
            <a:r>
              <a:rPr b="1">
                <a:solidFill>
                  <a:srgbClr val="007020"/>
                </a:solidFill>
                <a:latin typeface="Courier"/>
              </a:rPr>
              <a:t>for</a:t>
            </a:r>
            <a:r>
              <a:rPr>
                <a:latin typeface="Courier"/>
              </a:rPr>
              <a:t> number </a:t>
            </a:r>
            <a:r>
              <a:rPr b="1">
                <a:solidFill>
                  <a:srgbClr val="007020"/>
                </a:solidFill>
                <a:latin typeface="Courier"/>
              </a:rPr>
              <a:t>in</a:t>
            </a:r>
            <a:r>
              <a:rPr>
                <a:latin typeface="Courier"/>
              </a:rPr>
              <a:t> num_list:</a:t>
            </a:r>
            <a:br/>
            <a:r>
              <a:rPr>
                <a:latin typeface="Courier"/>
              </a:rPr>
              <a:t>        </a:t>
            </a:r>
            <a:r>
              <a:rPr i="1">
                <a:solidFill>
                  <a:srgbClr val="60A0B0"/>
                </a:solidFill>
                <a:latin typeface="Courier"/>
              </a:rPr>
              <a:t># Once we get a "hit" on an even number, we append the even number</a:t>
            </a:r>
            <a:br/>
            <a:r>
              <a:rPr>
                <a:latin typeface="Courier"/>
              </a:rPr>
              <a:t>        </a:t>
            </a:r>
            <a:r>
              <a:rPr b="1">
                <a:solidFill>
                  <a:srgbClr val="007020"/>
                </a:solidFill>
                <a:latin typeface="Courier"/>
              </a:rPr>
              <a:t>if</a:t>
            </a:r>
            <a:r>
              <a:rPr>
                <a:latin typeface="Courier"/>
              </a:rPr>
              <a:t> number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even_numbers.append(number)</a:t>
            </a:r>
            <a:br/>
            <a:r>
              <a:rPr>
                <a:latin typeface="Courier"/>
              </a:rPr>
              <a:t>        </a:t>
            </a:r>
            <a:r>
              <a:rPr i="1">
                <a:solidFill>
                  <a:srgbClr val="60A0B0"/>
                </a:solidFill>
                <a:latin typeface="Courier"/>
              </a:rPr>
              <a:t># Don't do anything if its not even</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pass</a:t>
            </a:r>
            <a:br/>
            <a:r>
              <a:rPr>
                <a:latin typeface="Courier"/>
              </a:rPr>
              <a:t>    </a:t>
            </a:r>
            <a:r>
              <a:rPr i="1">
                <a:solidFill>
                  <a:srgbClr val="60A0B0"/>
                </a:solidFill>
                <a:latin typeface="Courier"/>
              </a:rPr>
              <a:t># Notice the indentation! This ensures we run through the entire for loop    </a:t>
            </a:r>
            <a:br/>
            <a:r>
              <a:rPr>
                <a:latin typeface="Courier"/>
              </a:rPr>
              <a:t>    </a:t>
            </a:r>
            <a:r>
              <a:rPr b="1">
                <a:solidFill>
                  <a:srgbClr val="007020"/>
                </a:solidFill>
                <a:latin typeface="Courier"/>
              </a:rPr>
              <a:t>return</a:t>
            </a:r>
            <a:r>
              <a:rPr>
                <a:latin typeface="Courier"/>
              </a:rPr>
              <a:t> even_numbers</a:t>
            </a:r>
          </a:p>
          <a:p>
            <a:pPr lvl="0" indent="0">
              <a:buNone/>
            </a:pPr>
            <a:r>
              <a:rPr>
                <a:latin typeface="Courier"/>
              </a:rPr>
              <a:t>check_even_list([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r>
              <a:rPr>
                <a:solidFill>
                  <a:srgbClr val="40A070"/>
                </a:solidFill>
                <a:latin typeface="Courier"/>
              </a:rPr>
              <a:t>6</a:t>
            </a:r>
            <a:r>
              <a:rPr>
                <a:latin typeface="Courier"/>
              </a:rPr>
              <a:t>])</a:t>
            </a:r>
          </a:p>
          <a:p>
            <a:pPr lvl="0" indent="0">
              <a:buNone/>
            </a:pPr>
            <a:r>
              <a:rPr>
                <a:latin typeface="Courier"/>
              </a:rPr>
              <a:t>[2, 4, 6]</a:t>
            </a:r>
          </a:p>
          <a:p>
            <a:pPr lvl="0" indent="0">
              <a:buNone/>
            </a:pPr>
            <a:r>
              <a:rPr>
                <a:latin typeface="Courier"/>
              </a:rPr>
              <a:t>check_even_list([</a:t>
            </a:r>
            <a:r>
              <a:rPr>
                <a:solidFill>
                  <a:srgbClr val="40A070"/>
                </a:solidFill>
                <a:latin typeface="Courier"/>
              </a:rPr>
              <a:t>1</a:t>
            </a:r>
            <a:r>
              <a:rPr>
                <a:latin typeface="Courier"/>
              </a:rPr>
              <a:t>,</a:t>
            </a:r>
            <a:r>
              <a:rPr>
                <a:solidFill>
                  <a:srgbClr val="40A070"/>
                </a:solidFill>
                <a:latin typeface="Courier"/>
              </a:rPr>
              <a:t>3</a:t>
            </a:r>
            <a:r>
              <a:rPr>
                <a:latin typeface="Courier"/>
              </a:rPr>
              <a:t>,</a:t>
            </a:r>
            <a:r>
              <a:rPr>
                <a:solidFill>
                  <a:srgbClr val="40A070"/>
                </a:solidFill>
                <a:latin typeface="Courier"/>
              </a:rPr>
              <a:t>5</a:t>
            </a:r>
            <a:r>
              <a:rPr>
                <a:latin typeface="Courier"/>
              </a:rPr>
              <a:t>])</a:t>
            </a:r>
          </a:p>
          <a:p>
            <a:pPr lvl="0" indent="0">
              <a:buNone/>
            </a:pPr>
            <a:r>
              <a:rPr>
                <a:latin typeface="Courier"/>
              </a:rPr>
              <a:t>[]</a:t>
            </a:r>
          </a:p>
          <a:p>
            <a:pPr lvl="0" indent="0" marL="0">
              <a:spcBef>
                <a:spcPts val="3000"/>
              </a:spcBef>
              <a:buNone/>
            </a:pPr>
            <a:r>
              <a:rPr b="1"/>
              <a:t>Tuples retourneren voor het uitpakken</a:t>
            </a:r>
          </a:p>
          <a:p>
            <a:pPr lvl="0" indent="0" marL="0">
              <a:buNone/>
            </a:pPr>
            <a:r>
              <a:rPr/>
              <a:t>** Bedenk dat we een lijst met tuples kunnen doorlopen en de waarden erin kunnen “uitpakken”**</a:t>
            </a:r>
          </a:p>
          <a:p>
            <a:pPr lvl="0" indent="0">
              <a:buNone/>
            </a:pPr>
            <a:r>
              <a:rPr>
                <a:latin typeface="Courier"/>
              </a:rPr>
              <a:t>stock_prices </a:t>
            </a:r>
            <a:r>
              <a:rPr>
                <a:solidFill>
                  <a:srgbClr val="666666"/>
                </a:solidFill>
                <a:latin typeface="Courier"/>
              </a:rPr>
              <a:t>=</a:t>
            </a:r>
            <a:r>
              <a:rPr>
                <a:latin typeface="Courier"/>
              </a:rPr>
              <a:t> [(</a:t>
            </a:r>
            <a:r>
              <a:rPr>
                <a:solidFill>
                  <a:srgbClr val="4070A0"/>
                </a:solidFill>
                <a:latin typeface="Courier"/>
              </a:rPr>
              <a:t>'AAPL'</a:t>
            </a:r>
            <a:r>
              <a:rPr>
                <a:latin typeface="Courier"/>
              </a:rPr>
              <a:t>,</a:t>
            </a:r>
            <a:r>
              <a:rPr>
                <a:solidFill>
                  <a:srgbClr val="40A070"/>
                </a:solidFill>
                <a:latin typeface="Courier"/>
              </a:rPr>
              <a:t>200</a:t>
            </a:r>
            <a:r>
              <a:rPr>
                <a:latin typeface="Courier"/>
              </a:rPr>
              <a:t>),(</a:t>
            </a:r>
            <a:r>
              <a:rPr>
                <a:solidFill>
                  <a:srgbClr val="4070A0"/>
                </a:solidFill>
                <a:latin typeface="Courier"/>
              </a:rPr>
              <a:t>'GOOG'</a:t>
            </a:r>
            <a:r>
              <a:rPr>
                <a:latin typeface="Courier"/>
              </a:rPr>
              <a:t>,</a:t>
            </a:r>
            <a:r>
              <a:rPr>
                <a:solidFill>
                  <a:srgbClr val="40A070"/>
                </a:solidFill>
                <a:latin typeface="Courier"/>
              </a:rPr>
              <a:t>300</a:t>
            </a:r>
            <a:r>
              <a:rPr>
                <a:latin typeface="Courier"/>
              </a:rPr>
              <a:t>),(</a:t>
            </a:r>
            <a:r>
              <a:rPr>
                <a:solidFill>
                  <a:srgbClr val="4070A0"/>
                </a:solidFill>
                <a:latin typeface="Courier"/>
              </a:rPr>
              <a:t>'MSFT'</a:t>
            </a:r>
            <a:r>
              <a:rPr>
                <a:latin typeface="Courier"/>
              </a:rPr>
              <a:t>,</a:t>
            </a:r>
            <a:r>
              <a:rPr>
                <a:solidFill>
                  <a:srgbClr val="40A070"/>
                </a:solidFill>
                <a:latin typeface="Courier"/>
              </a:rPr>
              <a:t>400</a:t>
            </a:r>
            <a:r>
              <a:rPr>
                <a:latin typeface="Courier"/>
              </a:rPr>
              <a:t>)]</a:t>
            </a:r>
          </a:p>
          <a:p>
            <a:pPr lvl="0" indent="0">
              <a:buNone/>
            </a:pPr>
            <a:r>
              <a:rPr b="1">
                <a:solidFill>
                  <a:srgbClr val="007020"/>
                </a:solidFill>
                <a:latin typeface="Courier"/>
              </a:rPr>
              <a:t>for</a:t>
            </a:r>
            <a:r>
              <a:rPr>
                <a:latin typeface="Courier"/>
              </a:rPr>
              <a:t> item </a:t>
            </a:r>
            <a:r>
              <a:rPr b="1">
                <a:solidFill>
                  <a:srgbClr val="007020"/>
                </a:solidFill>
                <a:latin typeface="Courier"/>
              </a:rPr>
              <a:t>in</a:t>
            </a:r>
            <a:r>
              <a:rPr>
                <a:latin typeface="Courier"/>
              </a:rPr>
              <a:t> stock_prices:</a:t>
            </a:r>
            <a:br/>
            <a:r>
              <a:rPr>
                <a:latin typeface="Courier"/>
              </a:rPr>
              <a:t>    print(item)</a:t>
            </a:r>
          </a:p>
          <a:p>
            <a:pPr lvl="0" indent="0">
              <a:buNone/>
            </a:pPr>
            <a:r>
              <a:rPr>
                <a:latin typeface="Courier"/>
              </a:rPr>
              <a:t>('AAPL', 200)
('GOOG', 300)
('MSFT', 400)</a:t>
            </a:r>
          </a:p>
          <a:p>
            <a:pPr lvl="0" indent="0">
              <a:buNone/>
            </a:pPr>
            <a:r>
              <a:rPr b="1">
                <a:solidFill>
                  <a:srgbClr val="007020"/>
                </a:solidFill>
                <a:latin typeface="Courier"/>
              </a:rPr>
              <a:t>for</a:t>
            </a:r>
            <a:r>
              <a:rPr>
                <a:latin typeface="Courier"/>
              </a:rPr>
              <a:t> stock,price </a:t>
            </a:r>
            <a:r>
              <a:rPr b="1">
                <a:solidFill>
                  <a:srgbClr val="007020"/>
                </a:solidFill>
                <a:latin typeface="Courier"/>
              </a:rPr>
              <a:t>in</a:t>
            </a:r>
            <a:r>
              <a:rPr>
                <a:latin typeface="Courier"/>
              </a:rPr>
              <a:t> stock_prices:</a:t>
            </a:r>
            <a:br/>
            <a:r>
              <a:rPr>
                <a:latin typeface="Courier"/>
              </a:rPr>
              <a:t>    print(stock)</a:t>
            </a:r>
          </a:p>
          <a:p>
            <a:pPr lvl="0" indent="0">
              <a:buNone/>
            </a:pPr>
            <a:r>
              <a:rPr>
                <a:latin typeface="Courier"/>
              </a:rPr>
              <a:t>AAPL
GOOG
MSFT</a:t>
            </a:r>
          </a:p>
          <a:p>
            <a:pPr lvl="0" indent="0">
              <a:buNone/>
            </a:pPr>
            <a:r>
              <a:rPr b="1">
                <a:solidFill>
                  <a:srgbClr val="007020"/>
                </a:solidFill>
                <a:latin typeface="Courier"/>
              </a:rPr>
              <a:t>for</a:t>
            </a:r>
            <a:r>
              <a:rPr>
                <a:latin typeface="Courier"/>
              </a:rPr>
              <a:t> stock,price </a:t>
            </a:r>
            <a:r>
              <a:rPr b="1">
                <a:solidFill>
                  <a:srgbClr val="007020"/>
                </a:solidFill>
                <a:latin typeface="Courier"/>
              </a:rPr>
              <a:t>in</a:t>
            </a:r>
            <a:r>
              <a:rPr>
                <a:latin typeface="Courier"/>
              </a:rPr>
              <a:t> stock_prices:</a:t>
            </a:r>
            <a:br/>
            <a:r>
              <a:rPr>
                <a:latin typeface="Courier"/>
              </a:rPr>
              <a:t>    print(price)</a:t>
            </a:r>
          </a:p>
          <a:p>
            <a:pPr lvl="0" indent="0">
              <a:buNone/>
            </a:pPr>
            <a:r>
              <a:rPr>
                <a:latin typeface="Courier"/>
              </a:rPr>
              <a:t>200
300
400</a:t>
            </a:r>
          </a:p>
          <a:p>
            <a:pPr lvl="0" indent="0" marL="0">
              <a:buNone/>
            </a:pPr>
            <a:r>
              <a:rPr b="1"/>
              <a:t>Op dezelfde manier retourneren functies vaak tuples, om gemakkelijk meerdere resultaten te retourneren voor later gebruik.</a:t>
            </a:r>
          </a:p>
          <a:p>
            <a:pPr lvl="0" indent="0" marL="0">
              <a:buNone/>
            </a:pPr>
            <a:r>
              <a:rPr/>
              <a:t>Laten we ons de volgende lijst voorstellen:</a:t>
            </a:r>
          </a:p>
          <a:p>
            <a:pPr lvl="0" indent="0">
              <a:buNone/>
            </a:pPr>
            <a:r>
              <a:rPr>
                <a:latin typeface="Courier"/>
              </a:rPr>
              <a:t>work_hours </a:t>
            </a:r>
            <a:r>
              <a:rPr>
                <a:solidFill>
                  <a:srgbClr val="666666"/>
                </a:solidFill>
                <a:latin typeface="Courier"/>
              </a:rPr>
              <a:t>=</a:t>
            </a:r>
            <a:r>
              <a:rPr>
                <a:latin typeface="Courier"/>
              </a:rPr>
              <a:t> [(</a:t>
            </a:r>
            <a:r>
              <a:rPr>
                <a:solidFill>
                  <a:srgbClr val="4070A0"/>
                </a:solidFill>
                <a:latin typeface="Courier"/>
              </a:rPr>
              <a:t>'Abby'</a:t>
            </a:r>
            <a:r>
              <a:rPr>
                <a:latin typeface="Courier"/>
              </a:rPr>
              <a:t>,</a:t>
            </a:r>
            <a:r>
              <a:rPr>
                <a:solidFill>
                  <a:srgbClr val="40A070"/>
                </a:solidFill>
                <a:latin typeface="Courier"/>
              </a:rPr>
              <a:t>100</a:t>
            </a:r>
            <a:r>
              <a:rPr>
                <a:latin typeface="Courier"/>
              </a:rPr>
              <a:t>),(</a:t>
            </a:r>
            <a:r>
              <a:rPr>
                <a:solidFill>
                  <a:srgbClr val="4070A0"/>
                </a:solidFill>
                <a:latin typeface="Courier"/>
              </a:rPr>
              <a:t>'Billy'</a:t>
            </a:r>
            <a:r>
              <a:rPr>
                <a:latin typeface="Courier"/>
              </a:rPr>
              <a:t>,</a:t>
            </a:r>
            <a:r>
              <a:rPr>
                <a:solidFill>
                  <a:srgbClr val="40A070"/>
                </a:solidFill>
                <a:latin typeface="Courier"/>
              </a:rPr>
              <a:t>400</a:t>
            </a:r>
            <a:r>
              <a:rPr>
                <a:latin typeface="Courier"/>
              </a:rPr>
              <a:t>),(</a:t>
            </a:r>
            <a:r>
              <a:rPr>
                <a:solidFill>
                  <a:srgbClr val="4070A0"/>
                </a:solidFill>
                <a:latin typeface="Courier"/>
              </a:rPr>
              <a:t>'Cassie'</a:t>
            </a:r>
            <a:r>
              <a:rPr>
                <a:latin typeface="Courier"/>
              </a:rPr>
              <a:t>,</a:t>
            </a:r>
            <a:r>
              <a:rPr>
                <a:solidFill>
                  <a:srgbClr val="40A070"/>
                </a:solidFill>
                <a:latin typeface="Courier"/>
              </a:rPr>
              <a:t>800</a:t>
            </a:r>
            <a:r>
              <a:rPr>
                <a:latin typeface="Courier"/>
              </a:rPr>
              <a:t>)]</a:t>
            </a:r>
          </a:p>
          <a:p>
            <a:pPr lvl="0" indent="0" marL="0">
              <a:buNone/>
            </a:pPr>
            <a:r>
              <a:rPr/>
              <a:t>De functie beneden wilt werknemer van de maand geeft zowel de naam als het aantal gewerkte uren terug voor de top-presteerder (beoordeeld op het aantal gewerkte uren).</a:t>
            </a:r>
          </a:p>
          <a:p>
            <a:pPr lvl="0" indent="0">
              <a:buNone/>
            </a:pPr>
            <a:r>
              <a:rPr b="1">
                <a:solidFill>
                  <a:srgbClr val="007020"/>
                </a:solidFill>
                <a:latin typeface="Courier"/>
              </a:rPr>
              <a:t>def</a:t>
            </a:r>
            <a:r>
              <a:rPr>
                <a:latin typeface="Courier"/>
              </a:rPr>
              <a:t> employee_check(work_hours):</a:t>
            </a:r>
            <a:br/>
            <a:r>
              <a:rPr>
                <a:latin typeface="Courier"/>
              </a:rPr>
              <a:t>    </a:t>
            </a:r>
            <a:br/>
            <a:r>
              <a:rPr>
                <a:latin typeface="Courier"/>
              </a:rPr>
              <a:t>    </a:t>
            </a:r>
            <a:r>
              <a:rPr i="1">
                <a:solidFill>
                  <a:srgbClr val="60A0B0"/>
                </a:solidFill>
                <a:latin typeface="Courier"/>
              </a:rPr>
              <a:t># Set some max value to intially beat, like zero hours</a:t>
            </a:r>
            <a:br/>
            <a:r>
              <a:rPr>
                <a:latin typeface="Courier"/>
              </a:rPr>
              <a:t>    current_max </a:t>
            </a:r>
            <a:r>
              <a:rPr>
                <a:solidFill>
                  <a:srgbClr val="666666"/>
                </a:solidFill>
                <a:latin typeface="Courier"/>
              </a:rPr>
              <a:t>=</a:t>
            </a:r>
            <a:r>
              <a:rPr>
                <a:latin typeface="Courier"/>
              </a:rPr>
              <a:t> </a:t>
            </a:r>
            <a:r>
              <a:rPr>
                <a:solidFill>
                  <a:srgbClr val="40A070"/>
                </a:solidFill>
                <a:latin typeface="Courier"/>
              </a:rPr>
              <a:t>0</a:t>
            </a:r>
            <a:br/>
            <a:r>
              <a:rPr>
                <a:latin typeface="Courier"/>
              </a:rPr>
              <a:t>    </a:t>
            </a:r>
            <a:r>
              <a:rPr i="1">
                <a:solidFill>
                  <a:srgbClr val="60A0B0"/>
                </a:solidFill>
                <a:latin typeface="Courier"/>
              </a:rPr>
              <a:t># Set some empty value before the loop</a:t>
            </a:r>
            <a:br/>
            <a:r>
              <a:rPr>
                <a:latin typeface="Courier"/>
              </a:rPr>
              <a:t>    employee_of_month </a:t>
            </a:r>
            <a:r>
              <a:rPr>
                <a:solidFill>
                  <a:srgbClr val="666666"/>
                </a:solidFill>
                <a:latin typeface="Courier"/>
              </a:rPr>
              <a:t>=</a:t>
            </a:r>
            <a:r>
              <a:rPr>
                <a:latin typeface="Courier"/>
              </a:rPr>
              <a:t> </a:t>
            </a:r>
            <a:r>
              <a:rPr>
                <a:solidFill>
                  <a:srgbClr val="4070A0"/>
                </a:solidFill>
                <a:latin typeface="Courier"/>
              </a:rPr>
              <a:t>''</a:t>
            </a:r>
            <a:br/>
            <a:r>
              <a:rPr>
                <a:latin typeface="Courier"/>
              </a:rPr>
              <a:t>    </a:t>
            </a:r>
            <a:br/>
            <a:r>
              <a:rPr>
                <a:latin typeface="Courier"/>
              </a:rPr>
              <a:t>    </a:t>
            </a:r>
            <a:r>
              <a:rPr b="1">
                <a:solidFill>
                  <a:srgbClr val="007020"/>
                </a:solidFill>
                <a:latin typeface="Courier"/>
              </a:rPr>
              <a:t>for</a:t>
            </a:r>
            <a:r>
              <a:rPr>
                <a:latin typeface="Courier"/>
              </a:rPr>
              <a:t> employee,hours </a:t>
            </a:r>
            <a:r>
              <a:rPr b="1">
                <a:solidFill>
                  <a:srgbClr val="007020"/>
                </a:solidFill>
                <a:latin typeface="Courier"/>
              </a:rPr>
              <a:t>in</a:t>
            </a:r>
            <a:r>
              <a:rPr>
                <a:latin typeface="Courier"/>
              </a:rPr>
              <a:t> work_hours:</a:t>
            </a:r>
            <a:br/>
            <a:r>
              <a:rPr>
                <a:latin typeface="Courier"/>
              </a:rPr>
              <a:t>        </a:t>
            </a:r>
            <a:r>
              <a:rPr b="1">
                <a:solidFill>
                  <a:srgbClr val="007020"/>
                </a:solidFill>
                <a:latin typeface="Courier"/>
              </a:rPr>
              <a:t>if</a:t>
            </a:r>
            <a:r>
              <a:rPr>
                <a:latin typeface="Courier"/>
              </a:rPr>
              <a:t> hours </a:t>
            </a:r>
            <a:r>
              <a:rPr>
                <a:solidFill>
                  <a:srgbClr val="666666"/>
                </a:solidFill>
                <a:latin typeface="Courier"/>
              </a:rPr>
              <a:t>&gt;</a:t>
            </a:r>
            <a:r>
              <a:rPr>
                <a:latin typeface="Courier"/>
              </a:rPr>
              <a:t> current_max:</a:t>
            </a:r>
            <a:br/>
            <a:r>
              <a:rPr>
                <a:latin typeface="Courier"/>
              </a:rPr>
              <a:t>            current_max </a:t>
            </a:r>
            <a:r>
              <a:rPr>
                <a:solidFill>
                  <a:srgbClr val="666666"/>
                </a:solidFill>
                <a:latin typeface="Courier"/>
              </a:rPr>
              <a:t>=</a:t>
            </a:r>
            <a:r>
              <a:rPr>
                <a:latin typeface="Courier"/>
              </a:rPr>
              <a:t> hours</a:t>
            </a:r>
            <a:br/>
            <a:r>
              <a:rPr>
                <a:latin typeface="Courier"/>
              </a:rPr>
              <a:t>            employee_of_month </a:t>
            </a:r>
            <a:r>
              <a:rPr>
                <a:solidFill>
                  <a:srgbClr val="666666"/>
                </a:solidFill>
                <a:latin typeface="Courier"/>
              </a:rPr>
              <a:t>=</a:t>
            </a:r>
            <a:r>
              <a:rPr>
                <a:latin typeface="Courier"/>
              </a:rPr>
              <a:t> employee</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pass</a:t>
            </a:r>
            <a:br/>
            <a:r>
              <a:rPr>
                <a:latin typeface="Courier"/>
              </a:rPr>
              <a:t>    </a:t>
            </a:r>
            <a:br/>
            <a:r>
              <a:rPr>
                <a:latin typeface="Courier"/>
              </a:rPr>
              <a:t>    </a:t>
            </a:r>
            <a:r>
              <a:rPr i="1">
                <a:solidFill>
                  <a:srgbClr val="60A0B0"/>
                </a:solidFill>
                <a:latin typeface="Courier"/>
              </a:rPr>
              <a:t># Notice the indentation here</a:t>
            </a:r>
            <a:br/>
            <a:r>
              <a:rPr>
                <a:latin typeface="Courier"/>
              </a:rPr>
              <a:t>    </a:t>
            </a:r>
            <a:r>
              <a:rPr b="1">
                <a:solidFill>
                  <a:srgbClr val="007020"/>
                </a:solidFill>
                <a:latin typeface="Courier"/>
              </a:rPr>
              <a:t>return</a:t>
            </a:r>
            <a:r>
              <a:rPr>
                <a:latin typeface="Courier"/>
              </a:rPr>
              <a:t> (employee_of_month,current_max)</a:t>
            </a:r>
          </a:p>
          <a:p>
            <a:pPr lvl="0" indent="0">
              <a:buNone/>
            </a:pPr>
            <a:r>
              <a:rPr>
                <a:latin typeface="Courier"/>
              </a:rPr>
              <a:t>employee_check(work_hours)</a:t>
            </a:r>
          </a:p>
          <a:p>
            <a:pPr lvl="0" indent="0">
              <a:buNone/>
            </a:pPr>
            <a:r>
              <a:rPr>
                <a:latin typeface="Courier"/>
              </a:rPr>
              <a:t>('Cassie', 800)</a:t>
            </a:r>
          </a:p>
          <a:p>
            <a:pPr lvl="0" indent="0" marL="0">
              <a:spcBef>
                <a:spcPts val="3000"/>
              </a:spcBef>
              <a:buNone/>
            </a:pPr>
            <a:r>
              <a:rPr b="1"/>
              <a:t>Interacties tussen functies</a:t>
            </a:r>
          </a:p>
          <a:p>
            <a:pPr lvl="0" indent="0" marL="0">
              <a:buNone/>
            </a:pPr>
            <a:r>
              <a:rPr/>
              <a:t>Functies gebruiken vaak resultaten van andere functies, laten we een eenvoudig voorbeeld bekijken door middel van een raadspel. Er zullen 3 posities in de lijst zijn, waarvan er één een ‘O’ is, een functie zal de lijst schudden, een andere zal de gok van een speler nemen, en ten slotte zal een ander controleren of het juist is. Dit is gebaseerd op het klassieke carnavalsspel waarbij je moet raden onder welke beker een rode bal zit.</a:t>
            </a:r>
          </a:p>
          <a:p>
            <a:pPr lvl="0" indent="0" marL="0">
              <a:buNone/>
            </a:pPr>
            <a:r>
              <a:rPr b="1"/>
              <a:t>Hoe een lijst in Python te shufflen</a:t>
            </a:r>
          </a:p>
          <a:p>
            <a:pPr lvl="0" indent="0">
              <a:buNone/>
            </a:pPr>
            <a:r>
              <a:rPr>
                <a:latin typeface="Courier"/>
              </a:rPr>
              <a:t>example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p>
          <a:p>
            <a:pPr lvl="0" indent="0">
              <a:buNone/>
            </a:pPr>
            <a:r>
              <a:rPr>
                <a:latin typeface="Courier"/>
              </a:rPr>
              <a:t>from random import shuffle</a:t>
            </a:r>
          </a:p>
          <a:p>
            <a:pPr lvl="0" indent="0">
              <a:buNone/>
            </a:pPr>
            <a:r>
              <a:rPr i="1">
                <a:solidFill>
                  <a:srgbClr val="60A0B0"/>
                </a:solidFill>
                <a:latin typeface="Courier"/>
              </a:rPr>
              <a:t># Note shuffle is in-place</a:t>
            </a:r>
            <a:br/>
            <a:r>
              <a:rPr>
                <a:latin typeface="Courier"/>
              </a:rPr>
              <a:t>shuffle(example)</a:t>
            </a:r>
          </a:p>
          <a:p>
            <a:pPr lvl="0" indent="0">
              <a:buNone/>
            </a:pPr>
            <a:r>
              <a:rPr>
                <a:latin typeface="Courier"/>
              </a:rPr>
              <a:t>example</a:t>
            </a:r>
          </a:p>
          <a:p>
            <a:pPr lvl="0" indent="0">
              <a:buNone/>
            </a:pPr>
            <a:r>
              <a:rPr>
                <a:latin typeface="Courier"/>
              </a:rPr>
              <a:t>[3, 1, 4, 5, 2]</a:t>
            </a:r>
          </a:p>
          <a:p>
            <a:pPr lvl="0" indent="0" marL="0">
              <a:buNone/>
            </a:pPr>
            <a:r>
              <a:rPr b="1"/>
              <a:t>OK, laten we ons simpele spel creëeren</a:t>
            </a:r>
          </a:p>
          <a:p>
            <a:pPr lvl="0" indent="0">
              <a:buNone/>
            </a:pPr>
            <a:r>
              <a:rPr>
                <a:latin typeface="Courier"/>
              </a:rPr>
              <a:t>mylist </a:t>
            </a:r>
            <a:r>
              <a:rPr>
                <a:solidFill>
                  <a:srgbClr val="666666"/>
                </a:solidFill>
                <a:latin typeface="Courier"/>
              </a:rPr>
              <a:t>=</a:t>
            </a:r>
            <a:r>
              <a:rPr>
                <a:latin typeface="Courier"/>
              </a:rPr>
              <a:t> [</a:t>
            </a:r>
            <a:r>
              <a:rPr>
                <a:solidFill>
                  <a:srgbClr val="4070A0"/>
                </a:solidFill>
                <a:latin typeface="Courier"/>
              </a:rPr>
              <a:t>' '</a:t>
            </a:r>
            <a:r>
              <a:rPr>
                <a:latin typeface="Courier"/>
              </a:rPr>
              <a:t>,</a:t>
            </a:r>
            <a:r>
              <a:rPr>
                <a:solidFill>
                  <a:srgbClr val="4070A0"/>
                </a:solidFill>
                <a:latin typeface="Courier"/>
              </a:rPr>
              <a:t>'O'</a:t>
            </a:r>
            <a:r>
              <a:rPr>
                <a:latin typeface="Courier"/>
              </a:rPr>
              <a:t>,</a:t>
            </a:r>
            <a:r>
              <a:rPr>
                <a:solidFill>
                  <a:srgbClr val="4070A0"/>
                </a:solidFill>
                <a:latin typeface="Courier"/>
              </a:rPr>
              <a:t>' '</a:t>
            </a:r>
            <a:r>
              <a:rPr>
                <a:latin typeface="Courier"/>
              </a:rPr>
              <a:t>]</a:t>
            </a:r>
          </a:p>
          <a:p>
            <a:pPr lvl="0" indent="0">
              <a:buNone/>
            </a:pPr>
            <a:r>
              <a:rPr b="1">
                <a:solidFill>
                  <a:srgbClr val="007020"/>
                </a:solidFill>
                <a:latin typeface="Courier"/>
              </a:rPr>
              <a:t>def</a:t>
            </a:r>
            <a:r>
              <a:rPr>
                <a:latin typeface="Courier"/>
              </a:rPr>
              <a:t> shuffle_list(mylist):</a:t>
            </a:r>
            <a:br/>
            <a:r>
              <a:rPr>
                <a:latin typeface="Courier"/>
              </a:rPr>
              <a:t>    </a:t>
            </a:r>
            <a:r>
              <a:rPr i="1">
                <a:solidFill>
                  <a:srgbClr val="60A0B0"/>
                </a:solidFill>
                <a:latin typeface="Courier"/>
              </a:rPr>
              <a:t># Lijst opnemen en shuffle-versie teruggeven</a:t>
            </a:r>
            <a:br/>
            <a:r>
              <a:rPr>
                <a:latin typeface="Courier"/>
              </a:rPr>
              <a:t>    shuffle(mylist)</a:t>
            </a:r>
            <a:br/>
            <a:r>
              <a:rPr>
                <a:latin typeface="Courier"/>
              </a:rPr>
              <a:t>    </a:t>
            </a:r>
            <a:br/>
            <a:r>
              <a:rPr>
                <a:latin typeface="Courier"/>
              </a:rPr>
              <a:t>    </a:t>
            </a:r>
            <a:r>
              <a:rPr b="1">
                <a:solidFill>
                  <a:srgbClr val="007020"/>
                </a:solidFill>
                <a:latin typeface="Courier"/>
              </a:rPr>
              <a:t>return</a:t>
            </a:r>
            <a:r>
              <a:rPr>
                <a:latin typeface="Courier"/>
              </a:rPr>
              <a:t> mylist</a:t>
            </a:r>
          </a:p>
          <a:p>
            <a:pPr lvl="0" indent="0">
              <a:buNone/>
            </a:pPr>
            <a:r>
              <a:rPr>
                <a:latin typeface="Courier"/>
              </a:rPr>
              <a:t>mylist </a:t>
            </a:r>
          </a:p>
          <a:p>
            <a:pPr lvl="0" indent="0">
              <a:buNone/>
            </a:pPr>
            <a:r>
              <a:rPr>
                <a:latin typeface="Courier"/>
              </a:rPr>
              <a:t>[' ', 'O', ' ']</a:t>
            </a:r>
          </a:p>
          <a:p>
            <a:pPr lvl="0" indent="0">
              <a:buNone/>
            </a:pPr>
            <a:r>
              <a:rPr>
                <a:latin typeface="Courier"/>
              </a:rPr>
              <a:t>shuffle_list(mylist)</a:t>
            </a:r>
          </a:p>
          <a:p>
            <a:pPr lvl="0" indent="0">
              <a:buNone/>
            </a:pPr>
            <a:r>
              <a:rPr>
                <a:latin typeface="Courier"/>
              </a:rPr>
              <a:t>[' ', ' ', 'O']</a:t>
            </a:r>
          </a:p>
          <a:p>
            <a:pPr lvl="0" indent="0">
              <a:buNone/>
            </a:pPr>
            <a:r>
              <a:rPr b="1">
                <a:solidFill>
                  <a:srgbClr val="007020"/>
                </a:solidFill>
                <a:latin typeface="Courier"/>
              </a:rPr>
              <a:t>def</a:t>
            </a:r>
            <a:r>
              <a:rPr>
                <a:latin typeface="Courier"/>
              </a:rPr>
              <a:t> player_guess():</a:t>
            </a:r>
            <a:br/>
            <a:r>
              <a:rPr>
                <a:latin typeface="Courier"/>
              </a:rPr>
              <a:t>    </a:t>
            </a:r>
            <a:br/>
            <a:r>
              <a:rPr>
                <a:latin typeface="Courier"/>
              </a:rPr>
              <a:t>    guess </a:t>
            </a:r>
            <a:r>
              <a:rPr>
                <a:solidFill>
                  <a:srgbClr val="666666"/>
                </a:solidFill>
                <a:latin typeface="Courier"/>
              </a:rPr>
              <a:t>=</a:t>
            </a:r>
            <a:r>
              <a:rPr>
                <a:latin typeface="Courier"/>
              </a:rPr>
              <a:t> </a:t>
            </a:r>
            <a:r>
              <a:rPr>
                <a:solidFill>
                  <a:srgbClr val="4070A0"/>
                </a:solidFill>
                <a:latin typeface="Courier"/>
              </a:rPr>
              <a:t>''</a:t>
            </a:r>
            <a:br/>
            <a:r>
              <a:rPr>
                <a:latin typeface="Courier"/>
              </a:rPr>
              <a:t>    </a:t>
            </a:r>
            <a:br/>
            <a:r>
              <a:rPr>
                <a:latin typeface="Courier"/>
              </a:rPr>
              <a:t>    </a:t>
            </a:r>
            <a:r>
              <a:rPr b="1">
                <a:solidFill>
                  <a:srgbClr val="007020"/>
                </a:solidFill>
                <a:latin typeface="Courier"/>
              </a:rPr>
              <a:t>while</a:t>
            </a:r>
            <a:r>
              <a:rPr>
                <a:latin typeface="Courier"/>
              </a:rPr>
              <a:t> guess </a:t>
            </a:r>
            <a:r>
              <a:rPr b="1">
                <a:solidFill>
                  <a:srgbClr val="007020"/>
                </a:solidFill>
                <a:latin typeface="Courier"/>
              </a:rPr>
              <a:t>not</a:t>
            </a:r>
            <a:r>
              <a:rPr>
                <a:latin typeface="Courier"/>
              </a:rPr>
              <a:t> </a:t>
            </a:r>
            <a:r>
              <a:rPr b="1">
                <a:solidFill>
                  <a:srgbClr val="007020"/>
                </a:solidFill>
                <a:latin typeface="Courier"/>
              </a:rPr>
              <a:t>in</a:t>
            </a:r>
            <a:r>
              <a:rPr>
                <a:latin typeface="Courier"/>
              </a:rPr>
              <a:t> [</a:t>
            </a:r>
            <a:r>
              <a:rPr>
                <a:solidFill>
                  <a:srgbClr val="4070A0"/>
                </a:solidFill>
                <a:latin typeface="Courier"/>
              </a:rPr>
              <a:t>'0'</a:t>
            </a:r>
            <a:r>
              <a:rPr>
                <a:latin typeface="Courier"/>
              </a:rPr>
              <a:t>,</a:t>
            </a:r>
            <a:r>
              <a:rPr>
                <a:solidFill>
                  <a:srgbClr val="4070A0"/>
                </a:solidFill>
                <a:latin typeface="Courier"/>
              </a:rPr>
              <a:t>'1'</a:t>
            </a:r>
            <a:r>
              <a:rPr>
                <a:latin typeface="Courier"/>
              </a:rPr>
              <a:t>,</a:t>
            </a:r>
            <a:r>
              <a:rPr>
                <a:solidFill>
                  <a:srgbClr val="4070A0"/>
                </a:solidFill>
                <a:latin typeface="Courier"/>
              </a:rPr>
              <a:t>'2'</a:t>
            </a:r>
            <a:r>
              <a:rPr>
                <a:latin typeface="Courier"/>
              </a:rPr>
              <a:t>]:</a:t>
            </a:r>
            <a:br/>
            <a:r>
              <a:rPr>
                <a:latin typeface="Courier"/>
              </a:rPr>
              <a:t>        </a:t>
            </a:r>
            <a:br/>
            <a:r>
              <a:rPr>
                <a:latin typeface="Courier"/>
              </a:rPr>
              <a:t>        </a:t>
            </a:r>
            <a:r>
              <a:rPr i="1">
                <a:solidFill>
                  <a:srgbClr val="60A0B0"/>
                </a:solidFill>
                <a:latin typeface="Courier"/>
              </a:rPr>
              <a:t># Terugroepen input() retourneert een string</a:t>
            </a:r>
            <a:br/>
            <a:r>
              <a:rPr>
                <a:latin typeface="Courier"/>
              </a:rPr>
              <a:t>        guess </a:t>
            </a:r>
            <a:r>
              <a:rPr>
                <a:solidFill>
                  <a:srgbClr val="666666"/>
                </a:solidFill>
                <a:latin typeface="Courier"/>
              </a:rPr>
              <a:t>=</a:t>
            </a:r>
            <a:r>
              <a:rPr>
                <a:latin typeface="Courier"/>
              </a:rPr>
              <a:t> input(</a:t>
            </a:r>
            <a:r>
              <a:rPr>
                <a:solidFill>
                  <a:srgbClr val="4070A0"/>
                </a:solidFill>
                <a:latin typeface="Courier"/>
              </a:rPr>
              <a:t>"Pick a number: 0, 1, or 2:  "</a:t>
            </a:r>
            <a:r>
              <a:rPr>
                <a:latin typeface="Courier"/>
              </a:rPr>
              <a:t>)</a:t>
            </a:r>
            <a:br/>
            <a:r>
              <a:rPr>
                <a:latin typeface="Courier"/>
              </a:rPr>
              <a:t>    </a:t>
            </a:r>
            <a:br/>
            <a:r>
              <a:rPr>
                <a:latin typeface="Courier"/>
              </a:rPr>
              <a:t>    </a:t>
            </a:r>
            <a:r>
              <a:rPr b="1">
                <a:solidFill>
                  <a:srgbClr val="007020"/>
                </a:solidFill>
                <a:latin typeface="Courier"/>
              </a:rPr>
              <a:t>return</a:t>
            </a:r>
            <a:r>
              <a:rPr>
                <a:latin typeface="Courier"/>
              </a:rPr>
              <a:t> int(guess)    </a:t>
            </a:r>
          </a:p>
          <a:p>
            <a:pPr lvl="0" indent="0">
              <a:buNone/>
            </a:pPr>
            <a:r>
              <a:rPr>
                <a:latin typeface="Courier"/>
              </a:rPr>
              <a:t>player_guess()</a:t>
            </a:r>
          </a:p>
          <a:p>
            <a:pPr lvl="0" indent="0">
              <a:buNone/>
            </a:pPr>
            <a:r>
              <a:rPr>
                <a:latin typeface="Courier"/>
              </a:rPr>
              <a:t>Pick a number: 0, 1, or 2:  1
1</a:t>
            </a:r>
          </a:p>
          <a:p>
            <a:pPr lvl="0" indent="0" marL="0">
              <a:buNone/>
            </a:pPr>
            <a:r>
              <a:rPr/>
              <a:t>Nu gaan we de gok van de gebruiker controleren. Merk op dat we hier alleen afdrukken, omdat we de gok van een gebruiker of de geschudde lijst niet hoeven op te slaan.</a:t>
            </a:r>
          </a:p>
          <a:p>
            <a:pPr lvl="0" indent="0">
              <a:buNone/>
            </a:pPr>
            <a:r>
              <a:rPr b="1">
                <a:solidFill>
                  <a:srgbClr val="007020"/>
                </a:solidFill>
                <a:latin typeface="Courier"/>
              </a:rPr>
              <a:t>def</a:t>
            </a:r>
            <a:r>
              <a:rPr>
                <a:latin typeface="Courier"/>
              </a:rPr>
              <a:t> check_guess(mylist,guess):</a:t>
            </a:r>
            <a:br/>
            <a:r>
              <a:rPr>
                <a:latin typeface="Courier"/>
              </a:rPr>
              <a:t>    </a:t>
            </a:r>
            <a:r>
              <a:rPr b="1">
                <a:solidFill>
                  <a:srgbClr val="007020"/>
                </a:solidFill>
                <a:latin typeface="Courier"/>
              </a:rPr>
              <a:t>if</a:t>
            </a:r>
            <a:r>
              <a:rPr>
                <a:latin typeface="Courier"/>
              </a:rPr>
              <a:t> mylist[guess] </a:t>
            </a:r>
            <a:r>
              <a:rPr>
                <a:solidFill>
                  <a:srgbClr val="666666"/>
                </a:solidFill>
                <a:latin typeface="Courier"/>
              </a:rPr>
              <a:t>==</a:t>
            </a:r>
            <a:r>
              <a:rPr>
                <a:latin typeface="Courier"/>
              </a:rPr>
              <a:t> </a:t>
            </a:r>
            <a:r>
              <a:rPr>
                <a:solidFill>
                  <a:srgbClr val="4070A0"/>
                </a:solidFill>
                <a:latin typeface="Courier"/>
              </a:rPr>
              <a:t>'O'</a:t>
            </a:r>
            <a:r>
              <a:rPr>
                <a:latin typeface="Courier"/>
              </a:rPr>
              <a:t>:</a:t>
            </a:r>
            <a:br/>
            <a:r>
              <a:rPr>
                <a:latin typeface="Courier"/>
              </a:rPr>
              <a:t>        print(</a:t>
            </a:r>
            <a:r>
              <a:rPr>
                <a:solidFill>
                  <a:srgbClr val="4070A0"/>
                </a:solidFill>
                <a:latin typeface="Courier"/>
              </a:rPr>
              <a:t>'Correct Guess!'</a:t>
            </a:r>
            <a:r>
              <a:rPr>
                <a:latin typeface="Courier"/>
              </a:rPr>
              <a:t>)</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'Wrong! Better luck next time'</a:t>
            </a:r>
            <a:r>
              <a:rPr>
                <a:latin typeface="Courier"/>
              </a:rPr>
              <a:t>)</a:t>
            </a:r>
            <a:br/>
            <a:r>
              <a:rPr>
                <a:latin typeface="Courier"/>
              </a:rPr>
              <a:t>        print(mylist)</a:t>
            </a:r>
          </a:p>
          <a:p>
            <a:pPr lvl="0" indent="0" marL="0">
              <a:buNone/>
            </a:pPr>
            <a:r>
              <a:rPr/>
              <a:t>Nu maken we een beetje setup-logica om alle functies uit te voeren. Merk op hoe ze met elkaar omgaan!</a:t>
            </a:r>
          </a:p>
          <a:p>
            <a:pPr lvl="0" indent="0">
              <a:buNone/>
            </a:pPr>
            <a:r>
              <a:rPr i="1">
                <a:solidFill>
                  <a:srgbClr val="60A0B0"/>
                </a:solidFill>
                <a:latin typeface="Courier"/>
              </a:rPr>
              <a:t># Oorspronkelijke lijst</a:t>
            </a:r>
            <a:br/>
            <a:r>
              <a:rPr>
                <a:latin typeface="Courier"/>
              </a:rPr>
              <a:t>mylist </a:t>
            </a:r>
            <a:r>
              <a:rPr>
                <a:solidFill>
                  <a:srgbClr val="666666"/>
                </a:solidFill>
                <a:latin typeface="Courier"/>
              </a:rPr>
              <a:t>=</a:t>
            </a:r>
            <a:r>
              <a:rPr>
                <a:latin typeface="Courier"/>
              </a:rPr>
              <a:t> [</a:t>
            </a:r>
            <a:r>
              <a:rPr>
                <a:solidFill>
                  <a:srgbClr val="4070A0"/>
                </a:solidFill>
                <a:latin typeface="Courier"/>
              </a:rPr>
              <a:t>' '</a:t>
            </a:r>
            <a:r>
              <a:rPr>
                <a:latin typeface="Courier"/>
              </a:rPr>
              <a:t>,</a:t>
            </a:r>
            <a:r>
              <a:rPr>
                <a:solidFill>
                  <a:srgbClr val="4070A0"/>
                </a:solidFill>
                <a:latin typeface="Courier"/>
              </a:rPr>
              <a:t>'O'</a:t>
            </a:r>
            <a:r>
              <a:rPr>
                <a:latin typeface="Courier"/>
              </a:rPr>
              <a:t>,</a:t>
            </a:r>
            <a:r>
              <a:rPr>
                <a:solidFill>
                  <a:srgbClr val="4070A0"/>
                </a:solidFill>
                <a:latin typeface="Courier"/>
              </a:rPr>
              <a:t>' '</a:t>
            </a:r>
            <a:r>
              <a:rPr>
                <a:latin typeface="Courier"/>
              </a:rPr>
              <a:t>]</a:t>
            </a:r>
            <a:br/>
            <a:br/>
            <a:r>
              <a:rPr i="1">
                <a:solidFill>
                  <a:srgbClr val="60A0B0"/>
                </a:solidFill>
                <a:latin typeface="Courier"/>
              </a:rPr>
              <a:t># Schud het</a:t>
            </a:r>
            <a:br/>
            <a:r>
              <a:rPr>
                <a:latin typeface="Courier"/>
              </a:rPr>
              <a:t>mixedup_list </a:t>
            </a:r>
            <a:r>
              <a:rPr>
                <a:solidFill>
                  <a:srgbClr val="666666"/>
                </a:solidFill>
                <a:latin typeface="Courier"/>
              </a:rPr>
              <a:t>=</a:t>
            </a:r>
            <a:r>
              <a:rPr>
                <a:latin typeface="Courier"/>
              </a:rPr>
              <a:t> shuffle_list(mylist)</a:t>
            </a:r>
            <a:br/>
            <a:br/>
            <a:r>
              <a:rPr i="1">
                <a:solidFill>
                  <a:srgbClr val="60A0B0"/>
                </a:solidFill>
                <a:latin typeface="Courier"/>
              </a:rPr>
              <a:t># Krijg een schatting (guess) van de gebruiker</a:t>
            </a:r>
            <a:br/>
            <a:r>
              <a:rPr>
                <a:latin typeface="Courier"/>
              </a:rPr>
              <a:t>guess </a:t>
            </a:r>
            <a:r>
              <a:rPr>
                <a:solidFill>
                  <a:srgbClr val="666666"/>
                </a:solidFill>
                <a:latin typeface="Courier"/>
              </a:rPr>
              <a:t>=</a:t>
            </a:r>
            <a:r>
              <a:rPr>
                <a:latin typeface="Courier"/>
              </a:rPr>
              <a:t> player_guess()</a:t>
            </a:r>
            <a:br/>
            <a:br/>
            <a:r>
              <a:rPr i="1">
                <a:solidFill>
                  <a:srgbClr val="60A0B0"/>
                </a:solidFill>
                <a:latin typeface="Courier"/>
              </a:rPr>
              <a:t># Controleer de gok van de gebruiker</a:t>
            </a:r>
            <a:br/>
            <a:r>
              <a:rPr i="1">
                <a:solidFill>
                  <a:srgbClr val="60A0B0"/>
                </a:solidFill>
                <a:latin typeface="Courier"/>
              </a:rPr>
              <a:t>#------------------------</a:t>
            </a:r>
            <a:br/>
            <a:r>
              <a:rPr i="1">
                <a:solidFill>
                  <a:srgbClr val="60A0B0"/>
                </a:solidFill>
                <a:latin typeface="Courier"/>
              </a:rPr>
              <a:t># Merk op hoe deze functie de invoer opneemt op basis van de uitvoer van andere functies!</a:t>
            </a:r>
            <a:br/>
            <a:r>
              <a:rPr>
                <a:latin typeface="Courier"/>
              </a:rPr>
              <a:t>check_guess(mixedup_list,guess)</a:t>
            </a:r>
          </a:p>
          <a:p>
            <a:pPr lvl="0" indent="0">
              <a:buNone/>
            </a:pPr>
            <a:r>
              <a:rPr>
                <a:latin typeface="Courier"/>
              </a:rPr>
              <a:t>Pick a number: 0, 1, or 2:  1
Wrong! Better luck next time
[' ', ' ', 'O']</a:t>
            </a:r>
          </a:p>
          <a:p>
            <a:pPr lvl="0" indent="0" marL="0">
              <a:buNone/>
            </a:pPr>
            <a:r>
              <a:rPr/>
              <a:t>Geweldig! U zou nu een basiskennis moeten hebben van het maken van uw eigen functies om uzelf te behoeden voor het herhaaldelijk schrijven van code!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1970-01-01T00:00:00Z</dcterms:created>
  <dcterms:modified xsi:type="dcterms:W3CDTF">1970-01-01T00:00:00Z</dcterms:modified>
</cp:coreProperties>
</file>

<file path=docProps/custom.xml><?xml version="1.0" encoding="utf-8"?>
<Properties xmlns="http://schemas.openxmlformats.org/officeDocument/2006/custom-properties" xmlns:vt="http://schemas.openxmlformats.org/officeDocument/2006/docPropsVTypes"/>
</file>